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5.xml" ContentType="application/vnd.openxmlformats-officedocument.presentationml.tags+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8.xml" ContentType="application/vnd.openxmlformats-officedocument.presentationml.tags+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31.xml" ContentType="application/vnd.openxmlformats-officedocument.presentationml.tags+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38.xml" ContentType="application/vnd.openxmlformats-officedocument.presentationml.tags+xml"/>
  <Override PartName="/ppt/notesSlides/notesSlide3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notesSlides/notesSlide41.xml" ContentType="application/vnd.openxmlformats-officedocument.presentationml.notesSlide+xml"/>
  <Override PartName="/ppt/tags/tag44.xml" ContentType="application/vnd.openxmlformats-officedocument.presentationml.tags+xml"/>
  <Override PartName="/ppt/notesSlides/notesSlide42.xml" ContentType="application/vnd.openxmlformats-officedocument.presentationml.notesSlide+xml"/>
  <Override PartName="/ppt/tags/tag45.xml" ContentType="application/vnd.openxmlformats-officedocument.presentationml.tags+xml"/>
  <Override PartName="/ppt/notesSlides/notesSlide4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46.xml" ContentType="application/vnd.openxmlformats-officedocument.presentationml.tags+xml"/>
  <Override PartName="/ppt/notesSlides/notesSlide4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47.xml" ContentType="application/vnd.openxmlformats-officedocument.presentationml.tags+xml"/>
  <Override PartName="/ppt/notesSlides/notesSlide4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ags/tag48.xml" ContentType="application/vnd.openxmlformats-officedocument.presentationml.tags+xml"/>
  <Override PartName="/ppt/notesSlides/notesSlide46.xml" ContentType="application/vnd.openxmlformats-officedocument.presentationml.notesSlide+xml"/>
  <Override PartName="/ppt/tags/tag49.xml" ContentType="application/vnd.openxmlformats-officedocument.presentationml.tags+xml"/>
  <Override PartName="/ppt/notesSlides/notesSlide47.xml" ContentType="application/vnd.openxmlformats-officedocument.presentationml.notesSlide+xml"/>
  <Override PartName="/ppt/tags/tag50.xml" ContentType="application/vnd.openxmlformats-officedocument.presentationml.tags+xml"/>
  <Override PartName="/ppt/notesSlides/notesSlide48.xml" ContentType="application/vnd.openxmlformats-officedocument.presentationml.notesSlide+xml"/>
  <Override PartName="/ppt/tags/tag51.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52.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ags/tag53.xml" ContentType="application/vnd.openxmlformats-officedocument.presentationml.tags+xml"/>
  <Override PartName="/ppt/notesSlides/notesSlide55.xml" ContentType="application/vnd.openxmlformats-officedocument.presentationml.notesSlide+xml"/>
  <Override PartName="/ppt/tags/tag54.xml" ContentType="application/vnd.openxmlformats-officedocument.presentationml.tags+xml"/>
  <Override PartName="/ppt/notesSlides/notesSlide56.xml" ContentType="application/vnd.openxmlformats-officedocument.presentationml.notesSlide+xml"/>
  <Override PartName="/ppt/tags/tag55.xml" ContentType="application/vnd.openxmlformats-officedocument.presentationml.tags+xml"/>
  <Override PartName="/ppt/notesSlides/notesSlide5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tags/tag56.xml" ContentType="application/vnd.openxmlformats-officedocument.presentationml.tags+xml"/>
  <Override PartName="/ppt/notesSlides/notesSlide58.xml" ContentType="application/vnd.openxmlformats-officedocument.presentationml.notesSlide+xml"/>
  <Override PartName="/ppt/tags/tag57.xml" ContentType="application/vnd.openxmlformats-officedocument.presentationml.tags+xml"/>
  <Override PartName="/ppt/notesSlides/notesSlide59.xml" ContentType="application/vnd.openxmlformats-officedocument.presentationml.notesSlide+xml"/>
  <Override PartName="/ppt/tags/tag58.xml" ContentType="application/vnd.openxmlformats-officedocument.presentationml.tags+xml"/>
  <Override PartName="/ppt/notesSlides/notesSlide60.xml" ContentType="application/vnd.openxmlformats-officedocument.presentationml.notesSlide+xml"/>
  <Override PartName="/ppt/tags/tag59.xml" ContentType="application/vnd.openxmlformats-officedocument.presentationml.tags+xml"/>
  <Override PartName="/ppt/notesSlides/notesSlide61.xml" ContentType="application/vnd.openxmlformats-officedocument.presentationml.notesSlide+xml"/>
  <Override PartName="/ppt/tags/tag60.xml" ContentType="application/vnd.openxmlformats-officedocument.presentationml.tags+xml"/>
  <Override PartName="/ppt/notesSlides/notesSlide62.xml" ContentType="application/vnd.openxmlformats-officedocument.presentationml.notesSlide+xml"/>
  <Override PartName="/ppt/tags/tag61.xml" ContentType="application/vnd.openxmlformats-officedocument.presentationml.tags+xml"/>
  <Override PartName="/ppt/notesSlides/notesSlide63.xml" ContentType="application/vnd.openxmlformats-officedocument.presentationml.notesSlide+xml"/>
  <Override PartName="/ppt/tags/tag62.xml" ContentType="application/vnd.openxmlformats-officedocument.presentationml.tags+xml"/>
  <Override PartName="/ppt/notesSlides/notesSlide64.xml" ContentType="application/vnd.openxmlformats-officedocument.presentationml.notesSlide+xml"/>
  <Override PartName="/ppt/tags/tag63.xml" ContentType="application/vnd.openxmlformats-officedocument.presentationml.tags+xml"/>
  <Override PartName="/ppt/notesSlides/notesSlide65.xml" ContentType="application/vnd.openxmlformats-officedocument.presentationml.notesSlide+xml"/>
  <Override PartName="/ppt/tags/tag64.xml" ContentType="application/vnd.openxmlformats-officedocument.presentationml.tags+xml"/>
  <Override PartName="/ppt/notesSlides/notesSlide66.xml" ContentType="application/vnd.openxmlformats-officedocument.presentationml.notesSlide+xml"/>
  <Override PartName="/ppt/tags/tag65.xml" ContentType="application/vnd.openxmlformats-officedocument.presentationml.tag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7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7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4" r:id="rId2"/>
  </p:sldMasterIdLst>
  <p:notesMasterIdLst>
    <p:notesMasterId r:id="rId96"/>
  </p:notesMasterIdLst>
  <p:handoutMasterIdLst>
    <p:handoutMasterId r:id="rId97"/>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4" r:id="rId30"/>
    <p:sldId id="285" r:id="rId31"/>
    <p:sldId id="286" r:id="rId32"/>
    <p:sldId id="287" r:id="rId33"/>
    <p:sldId id="288"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63" r:id="rId77"/>
    <p:sldId id="332" r:id="rId78"/>
    <p:sldId id="334" r:id="rId79"/>
    <p:sldId id="335" r:id="rId80"/>
    <p:sldId id="345" r:id="rId81"/>
    <p:sldId id="346" r:id="rId82"/>
    <p:sldId id="347" r:id="rId83"/>
    <p:sldId id="348" r:id="rId84"/>
    <p:sldId id="349" r:id="rId85"/>
    <p:sldId id="364" r:id="rId86"/>
    <p:sldId id="350" r:id="rId87"/>
    <p:sldId id="351" r:id="rId88"/>
    <p:sldId id="357" r:id="rId89"/>
    <p:sldId id="358" r:id="rId90"/>
    <p:sldId id="361" r:id="rId91"/>
    <p:sldId id="360" r:id="rId92"/>
    <p:sldId id="362" r:id="rId93"/>
    <p:sldId id="343" r:id="rId94"/>
    <p:sldId id="344" r:id="rId95"/>
  </p:sldIdLst>
  <p:sldSz cx="9144000" cy="6858000" type="screen4x3"/>
  <p:notesSz cx="7023100" cy="9309100"/>
  <p:custDataLst>
    <p:tags r:id="rId98"/>
  </p:custDataLst>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4AD97"/>
    <a:srgbClr val="008080"/>
    <a:srgbClr val="5E3C63"/>
    <a:srgbClr val="000066"/>
    <a:srgbClr val="000099"/>
    <a:srgbClr val="FFFFFF"/>
    <a:srgbClr val="AAC46B"/>
    <a:srgbClr val="009394"/>
    <a:srgbClr val="0080FF"/>
    <a:srgbClr val="F7AB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10" autoAdjust="0"/>
    <p:restoredTop sz="76304" autoAdjust="0"/>
  </p:normalViewPr>
  <p:slideViewPr>
    <p:cSldViewPr>
      <p:cViewPr varScale="1">
        <p:scale>
          <a:sx n="99" d="100"/>
          <a:sy n="99" d="100"/>
        </p:scale>
        <p:origin x="859" y="9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tags" Target="tags/tag1.xml"/><Relationship Id="rId3" Type="http://schemas.openxmlformats.org/officeDocument/2006/relationships/slide" Target="slides/slide1.xml"/></Relationships>
</file>

<file path=ppt/diagrams/_rels/data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_rels/data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767895-71F8-438E-A436-E502F871612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EC14F51-341C-4048-82F0-6C990936488F}">
      <dgm:prSet phldrT="[Text]"/>
      <dgm:spPr/>
      <dgm:t>
        <a:bodyPr/>
        <a:lstStyle/>
        <a:p>
          <a:r>
            <a:rPr lang="en-US" dirty="0" smtClean="0"/>
            <a:t>Equal opportunities in sports</a:t>
          </a:r>
          <a:endParaRPr lang="en-US" dirty="0"/>
        </a:p>
      </dgm:t>
    </dgm:pt>
    <dgm:pt modelId="{F04DB433-7D7F-45BF-BD11-DFFC2688B3C9}" type="parTrans" cxnId="{2C7FA341-8B62-439D-A815-79C5D778FA17}">
      <dgm:prSet/>
      <dgm:spPr/>
      <dgm:t>
        <a:bodyPr/>
        <a:lstStyle/>
        <a:p>
          <a:endParaRPr lang="en-US"/>
        </a:p>
      </dgm:t>
    </dgm:pt>
    <dgm:pt modelId="{48E9C63B-129C-4E5C-8272-7B6A81E4B84B}" type="sibTrans" cxnId="{2C7FA341-8B62-439D-A815-79C5D778FA17}">
      <dgm:prSet/>
      <dgm:spPr/>
      <dgm:t>
        <a:bodyPr/>
        <a:lstStyle/>
        <a:p>
          <a:endParaRPr lang="en-US"/>
        </a:p>
      </dgm:t>
    </dgm:pt>
    <dgm:pt modelId="{2586332B-94BA-47AB-92D4-F6403359C230}">
      <dgm:prSet phldrT="[Text]"/>
      <dgm:spPr/>
      <dgm:t>
        <a:bodyPr/>
        <a:lstStyle/>
        <a:p>
          <a:r>
            <a:rPr lang="en-US" dirty="0" smtClean="0"/>
            <a:t>Access to facilities based on gender identity</a:t>
          </a:r>
          <a:endParaRPr lang="en-US" dirty="0"/>
        </a:p>
      </dgm:t>
    </dgm:pt>
    <dgm:pt modelId="{BC06E0E7-D157-4032-B91D-6AC3C03B2DFA}" type="parTrans" cxnId="{AD612C95-99D8-4D3A-B328-97362F5DD421}">
      <dgm:prSet/>
      <dgm:spPr/>
      <dgm:t>
        <a:bodyPr/>
        <a:lstStyle/>
        <a:p>
          <a:endParaRPr lang="en-US"/>
        </a:p>
      </dgm:t>
    </dgm:pt>
    <dgm:pt modelId="{9F7EACE1-B61A-47C0-8882-D99D385A0C67}" type="sibTrans" cxnId="{AD612C95-99D8-4D3A-B328-97362F5DD421}">
      <dgm:prSet/>
      <dgm:spPr/>
      <dgm:t>
        <a:bodyPr/>
        <a:lstStyle/>
        <a:p>
          <a:endParaRPr lang="en-US"/>
        </a:p>
      </dgm:t>
    </dgm:pt>
    <dgm:pt modelId="{8894BAE8-C1C3-4670-A4D8-9F6C4E1F16EE}">
      <dgm:prSet phldrT="[Text]"/>
      <dgm:spPr/>
      <dgm:t>
        <a:bodyPr/>
        <a:lstStyle/>
        <a:p>
          <a:r>
            <a:rPr lang="en-US" dirty="0" smtClean="0"/>
            <a:t>Denial of access to education due to sex discrimination, the definition of which includes sexual harassment and sexual assault</a:t>
          </a:r>
          <a:endParaRPr lang="en-US" dirty="0"/>
        </a:p>
      </dgm:t>
    </dgm:pt>
    <dgm:pt modelId="{D899F685-07F2-4C4B-A3BD-9877D5D41CEC}" type="parTrans" cxnId="{3261B875-E8A3-4472-A000-CF056E177BFD}">
      <dgm:prSet/>
      <dgm:spPr/>
      <dgm:t>
        <a:bodyPr/>
        <a:lstStyle/>
        <a:p>
          <a:endParaRPr lang="en-US"/>
        </a:p>
      </dgm:t>
    </dgm:pt>
    <dgm:pt modelId="{8790401D-7169-4204-AA87-69B96996BC6A}" type="sibTrans" cxnId="{3261B875-E8A3-4472-A000-CF056E177BFD}">
      <dgm:prSet/>
      <dgm:spPr/>
      <dgm:t>
        <a:bodyPr/>
        <a:lstStyle/>
        <a:p>
          <a:endParaRPr lang="en-US"/>
        </a:p>
      </dgm:t>
    </dgm:pt>
    <dgm:pt modelId="{E750B5F3-DDCF-4CAE-BC27-FFC08C9540D2}" type="pres">
      <dgm:prSet presAssocID="{09767895-71F8-438E-A436-E502F8716122}" presName="Name0" presStyleCnt="0">
        <dgm:presLayoutVars>
          <dgm:chMax val="7"/>
          <dgm:chPref val="7"/>
          <dgm:dir/>
        </dgm:presLayoutVars>
      </dgm:prSet>
      <dgm:spPr/>
      <dgm:t>
        <a:bodyPr/>
        <a:lstStyle/>
        <a:p>
          <a:endParaRPr lang="en-US"/>
        </a:p>
      </dgm:t>
    </dgm:pt>
    <dgm:pt modelId="{1171C672-4BD4-419E-BA67-8B13C69D5E3D}" type="pres">
      <dgm:prSet presAssocID="{09767895-71F8-438E-A436-E502F8716122}" presName="Name1" presStyleCnt="0"/>
      <dgm:spPr/>
    </dgm:pt>
    <dgm:pt modelId="{379EC2B9-F69A-463C-8553-4F9AD031C065}" type="pres">
      <dgm:prSet presAssocID="{09767895-71F8-438E-A436-E502F8716122}" presName="cycle" presStyleCnt="0"/>
      <dgm:spPr/>
    </dgm:pt>
    <dgm:pt modelId="{34876AA4-391B-485C-8042-25B7F645665B}" type="pres">
      <dgm:prSet presAssocID="{09767895-71F8-438E-A436-E502F8716122}" presName="srcNode" presStyleLbl="node1" presStyleIdx="0" presStyleCnt="3"/>
      <dgm:spPr/>
    </dgm:pt>
    <dgm:pt modelId="{BA8426D3-D610-42F3-B23C-F23750276A6B}" type="pres">
      <dgm:prSet presAssocID="{09767895-71F8-438E-A436-E502F8716122}" presName="conn" presStyleLbl="parChTrans1D2" presStyleIdx="0" presStyleCnt="1"/>
      <dgm:spPr/>
      <dgm:t>
        <a:bodyPr/>
        <a:lstStyle/>
        <a:p>
          <a:endParaRPr lang="en-US"/>
        </a:p>
      </dgm:t>
    </dgm:pt>
    <dgm:pt modelId="{FEF0E6AE-E69F-4235-8ADA-92A5E244F05C}" type="pres">
      <dgm:prSet presAssocID="{09767895-71F8-438E-A436-E502F8716122}" presName="extraNode" presStyleLbl="node1" presStyleIdx="0" presStyleCnt="3"/>
      <dgm:spPr/>
    </dgm:pt>
    <dgm:pt modelId="{DA9F0311-E34E-4FC4-ACAA-B6CB97398A8B}" type="pres">
      <dgm:prSet presAssocID="{09767895-71F8-438E-A436-E502F8716122}" presName="dstNode" presStyleLbl="node1" presStyleIdx="0" presStyleCnt="3"/>
      <dgm:spPr/>
    </dgm:pt>
    <dgm:pt modelId="{48238B14-B8DB-420C-AE2D-23A0CC65F3F1}" type="pres">
      <dgm:prSet presAssocID="{BEC14F51-341C-4048-82F0-6C990936488F}" presName="text_1" presStyleLbl="node1" presStyleIdx="0" presStyleCnt="3">
        <dgm:presLayoutVars>
          <dgm:bulletEnabled val="1"/>
        </dgm:presLayoutVars>
      </dgm:prSet>
      <dgm:spPr/>
      <dgm:t>
        <a:bodyPr/>
        <a:lstStyle/>
        <a:p>
          <a:endParaRPr lang="en-US"/>
        </a:p>
      </dgm:t>
    </dgm:pt>
    <dgm:pt modelId="{53C11CE3-2533-4195-B4A3-0FF96390FD7C}" type="pres">
      <dgm:prSet presAssocID="{BEC14F51-341C-4048-82F0-6C990936488F}" presName="accent_1" presStyleCnt="0"/>
      <dgm:spPr/>
    </dgm:pt>
    <dgm:pt modelId="{7AA24CB9-0ADD-4F60-BCB4-48F4EF3AC1EB}" type="pres">
      <dgm:prSet presAssocID="{BEC14F51-341C-4048-82F0-6C990936488F}" presName="accentRepeatNode" presStyleLbl="solidFgAcc1" presStyleIdx="0" presStyleCnt="3"/>
      <dgm:spPr/>
    </dgm:pt>
    <dgm:pt modelId="{4617F15B-5C64-47DE-BD2A-B665E9C3A9A8}" type="pres">
      <dgm:prSet presAssocID="{2586332B-94BA-47AB-92D4-F6403359C230}" presName="text_2" presStyleLbl="node1" presStyleIdx="1" presStyleCnt="3">
        <dgm:presLayoutVars>
          <dgm:bulletEnabled val="1"/>
        </dgm:presLayoutVars>
      </dgm:prSet>
      <dgm:spPr/>
      <dgm:t>
        <a:bodyPr/>
        <a:lstStyle/>
        <a:p>
          <a:endParaRPr lang="en-US"/>
        </a:p>
      </dgm:t>
    </dgm:pt>
    <dgm:pt modelId="{C88C32BB-45FF-4ABD-B6C4-FD67F5FE4D10}" type="pres">
      <dgm:prSet presAssocID="{2586332B-94BA-47AB-92D4-F6403359C230}" presName="accent_2" presStyleCnt="0"/>
      <dgm:spPr/>
    </dgm:pt>
    <dgm:pt modelId="{A92B547C-1375-4709-B6CD-A0C1CB264322}" type="pres">
      <dgm:prSet presAssocID="{2586332B-94BA-47AB-92D4-F6403359C230}" presName="accentRepeatNode" presStyleLbl="solidFgAcc1" presStyleIdx="1" presStyleCnt="3"/>
      <dgm:spPr/>
    </dgm:pt>
    <dgm:pt modelId="{8F723F13-03BD-462E-988F-02D35F2D3EAE}" type="pres">
      <dgm:prSet presAssocID="{8894BAE8-C1C3-4670-A4D8-9F6C4E1F16EE}" presName="text_3" presStyleLbl="node1" presStyleIdx="2" presStyleCnt="3" custScaleY="137500">
        <dgm:presLayoutVars>
          <dgm:bulletEnabled val="1"/>
        </dgm:presLayoutVars>
      </dgm:prSet>
      <dgm:spPr/>
      <dgm:t>
        <a:bodyPr/>
        <a:lstStyle/>
        <a:p>
          <a:endParaRPr lang="en-US"/>
        </a:p>
      </dgm:t>
    </dgm:pt>
    <dgm:pt modelId="{0D2C48B6-D4B1-4333-B117-ECC630349E93}" type="pres">
      <dgm:prSet presAssocID="{8894BAE8-C1C3-4670-A4D8-9F6C4E1F16EE}" presName="accent_3" presStyleCnt="0"/>
      <dgm:spPr/>
    </dgm:pt>
    <dgm:pt modelId="{9B645FD8-6CE9-4DDF-BFDC-BE9A70BDF558}" type="pres">
      <dgm:prSet presAssocID="{8894BAE8-C1C3-4670-A4D8-9F6C4E1F16EE}" presName="accentRepeatNode" presStyleLbl="solidFgAcc1" presStyleIdx="2" presStyleCnt="3"/>
      <dgm:spPr/>
    </dgm:pt>
  </dgm:ptLst>
  <dgm:cxnLst>
    <dgm:cxn modelId="{AD612C95-99D8-4D3A-B328-97362F5DD421}" srcId="{09767895-71F8-438E-A436-E502F8716122}" destId="{2586332B-94BA-47AB-92D4-F6403359C230}" srcOrd="1" destOrd="0" parTransId="{BC06E0E7-D157-4032-B91D-6AC3C03B2DFA}" sibTransId="{9F7EACE1-B61A-47C0-8882-D99D385A0C67}"/>
    <dgm:cxn modelId="{DD2E9CE4-2585-4C66-9E8F-546AAAB26D0C}" type="presOf" srcId="{8894BAE8-C1C3-4670-A4D8-9F6C4E1F16EE}" destId="{8F723F13-03BD-462E-988F-02D35F2D3EAE}" srcOrd="0" destOrd="0" presId="urn:microsoft.com/office/officeart/2008/layout/VerticalCurvedList"/>
    <dgm:cxn modelId="{A902F8D0-FACD-42B2-B03D-799EAB217E47}" type="presOf" srcId="{BEC14F51-341C-4048-82F0-6C990936488F}" destId="{48238B14-B8DB-420C-AE2D-23A0CC65F3F1}" srcOrd="0" destOrd="0" presId="urn:microsoft.com/office/officeart/2008/layout/VerticalCurvedList"/>
    <dgm:cxn modelId="{2C7FA341-8B62-439D-A815-79C5D778FA17}" srcId="{09767895-71F8-438E-A436-E502F8716122}" destId="{BEC14F51-341C-4048-82F0-6C990936488F}" srcOrd="0" destOrd="0" parTransId="{F04DB433-7D7F-45BF-BD11-DFFC2688B3C9}" sibTransId="{48E9C63B-129C-4E5C-8272-7B6A81E4B84B}"/>
    <dgm:cxn modelId="{3261B875-E8A3-4472-A000-CF056E177BFD}" srcId="{09767895-71F8-438E-A436-E502F8716122}" destId="{8894BAE8-C1C3-4670-A4D8-9F6C4E1F16EE}" srcOrd="2" destOrd="0" parTransId="{D899F685-07F2-4C4B-A3BD-9877D5D41CEC}" sibTransId="{8790401D-7169-4204-AA87-69B96996BC6A}"/>
    <dgm:cxn modelId="{85E3EACF-D114-4A5A-8414-AEDD29740C60}" type="presOf" srcId="{09767895-71F8-438E-A436-E502F8716122}" destId="{E750B5F3-DDCF-4CAE-BC27-FFC08C9540D2}" srcOrd="0" destOrd="0" presId="urn:microsoft.com/office/officeart/2008/layout/VerticalCurvedList"/>
    <dgm:cxn modelId="{6F98B42C-52DD-43D1-83C4-F2464933C299}" type="presOf" srcId="{48E9C63B-129C-4E5C-8272-7B6A81E4B84B}" destId="{BA8426D3-D610-42F3-B23C-F23750276A6B}" srcOrd="0" destOrd="0" presId="urn:microsoft.com/office/officeart/2008/layout/VerticalCurvedList"/>
    <dgm:cxn modelId="{08635071-7AA9-4DF7-83BB-20AC2A1E3609}" type="presOf" srcId="{2586332B-94BA-47AB-92D4-F6403359C230}" destId="{4617F15B-5C64-47DE-BD2A-B665E9C3A9A8}" srcOrd="0" destOrd="0" presId="urn:microsoft.com/office/officeart/2008/layout/VerticalCurvedList"/>
    <dgm:cxn modelId="{9BFDF458-8D2D-4991-8521-0397FD89B0D0}" type="presParOf" srcId="{E750B5F3-DDCF-4CAE-BC27-FFC08C9540D2}" destId="{1171C672-4BD4-419E-BA67-8B13C69D5E3D}" srcOrd="0" destOrd="0" presId="urn:microsoft.com/office/officeart/2008/layout/VerticalCurvedList"/>
    <dgm:cxn modelId="{07A9B39A-F520-4E81-91E3-0418D8059A65}" type="presParOf" srcId="{1171C672-4BD4-419E-BA67-8B13C69D5E3D}" destId="{379EC2B9-F69A-463C-8553-4F9AD031C065}" srcOrd="0" destOrd="0" presId="urn:microsoft.com/office/officeart/2008/layout/VerticalCurvedList"/>
    <dgm:cxn modelId="{4F935143-60D3-4C4E-9AD0-7F9786361E13}" type="presParOf" srcId="{379EC2B9-F69A-463C-8553-4F9AD031C065}" destId="{34876AA4-391B-485C-8042-25B7F645665B}" srcOrd="0" destOrd="0" presId="urn:microsoft.com/office/officeart/2008/layout/VerticalCurvedList"/>
    <dgm:cxn modelId="{3777AE9D-584D-4F3E-8A82-31E97CB1025E}" type="presParOf" srcId="{379EC2B9-F69A-463C-8553-4F9AD031C065}" destId="{BA8426D3-D610-42F3-B23C-F23750276A6B}" srcOrd="1" destOrd="0" presId="urn:microsoft.com/office/officeart/2008/layout/VerticalCurvedList"/>
    <dgm:cxn modelId="{B8AA68E4-3930-4B85-B01B-46A4636EA37F}" type="presParOf" srcId="{379EC2B9-F69A-463C-8553-4F9AD031C065}" destId="{FEF0E6AE-E69F-4235-8ADA-92A5E244F05C}" srcOrd="2" destOrd="0" presId="urn:microsoft.com/office/officeart/2008/layout/VerticalCurvedList"/>
    <dgm:cxn modelId="{71CADA15-8146-427C-96D8-C0190CEC456B}" type="presParOf" srcId="{379EC2B9-F69A-463C-8553-4F9AD031C065}" destId="{DA9F0311-E34E-4FC4-ACAA-B6CB97398A8B}" srcOrd="3" destOrd="0" presId="urn:microsoft.com/office/officeart/2008/layout/VerticalCurvedList"/>
    <dgm:cxn modelId="{0B857BA9-1792-43E7-BF58-FE31FF2D55EC}" type="presParOf" srcId="{1171C672-4BD4-419E-BA67-8B13C69D5E3D}" destId="{48238B14-B8DB-420C-AE2D-23A0CC65F3F1}" srcOrd="1" destOrd="0" presId="urn:microsoft.com/office/officeart/2008/layout/VerticalCurvedList"/>
    <dgm:cxn modelId="{0AD086DD-E911-41C1-A1BF-A05A64EF679C}" type="presParOf" srcId="{1171C672-4BD4-419E-BA67-8B13C69D5E3D}" destId="{53C11CE3-2533-4195-B4A3-0FF96390FD7C}" srcOrd="2" destOrd="0" presId="urn:microsoft.com/office/officeart/2008/layout/VerticalCurvedList"/>
    <dgm:cxn modelId="{CC629BA3-C868-49D5-A107-FA0DA598BAE1}" type="presParOf" srcId="{53C11CE3-2533-4195-B4A3-0FF96390FD7C}" destId="{7AA24CB9-0ADD-4F60-BCB4-48F4EF3AC1EB}" srcOrd="0" destOrd="0" presId="urn:microsoft.com/office/officeart/2008/layout/VerticalCurvedList"/>
    <dgm:cxn modelId="{11EDDD4B-566C-41E7-A6B8-1E7A39854147}" type="presParOf" srcId="{1171C672-4BD4-419E-BA67-8B13C69D5E3D}" destId="{4617F15B-5C64-47DE-BD2A-B665E9C3A9A8}" srcOrd="3" destOrd="0" presId="urn:microsoft.com/office/officeart/2008/layout/VerticalCurvedList"/>
    <dgm:cxn modelId="{3E59EB1B-174E-436C-9B41-5D741D4CEFBF}" type="presParOf" srcId="{1171C672-4BD4-419E-BA67-8B13C69D5E3D}" destId="{C88C32BB-45FF-4ABD-B6C4-FD67F5FE4D10}" srcOrd="4" destOrd="0" presId="urn:microsoft.com/office/officeart/2008/layout/VerticalCurvedList"/>
    <dgm:cxn modelId="{D6B35576-12D8-4DD1-A534-C611BE923ED8}" type="presParOf" srcId="{C88C32BB-45FF-4ABD-B6C4-FD67F5FE4D10}" destId="{A92B547C-1375-4709-B6CD-A0C1CB264322}" srcOrd="0" destOrd="0" presId="urn:microsoft.com/office/officeart/2008/layout/VerticalCurvedList"/>
    <dgm:cxn modelId="{411CF6C1-E3E6-4072-9F9D-A5DF732D08E5}" type="presParOf" srcId="{1171C672-4BD4-419E-BA67-8B13C69D5E3D}" destId="{8F723F13-03BD-462E-988F-02D35F2D3EAE}" srcOrd="5" destOrd="0" presId="urn:microsoft.com/office/officeart/2008/layout/VerticalCurvedList"/>
    <dgm:cxn modelId="{A8E39408-9831-40BA-815D-C1CC7A5FB9F7}" type="presParOf" srcId="{1171C672-4BD4-419E-BA67-8B13C69D5E3D}" destId="{0D2C48B6-D4B1-4333-B117-ECC630349E93}" srcOrd="6" destOrd="0" presId="urn:microsoft.com/office/officeart/2008/layout/VerticalCurvedList"/>
    <dgm:cxn modelId="{C732169A-DF02-4167-8ADF-9A575BDECF36}" type="presParOf" srcId="{0D2C48B6-D4B1-4333-B117-ECC630349E93}" destId="{9B645FD8-6CE9-4DDF-BFDC-BE9A70BDF55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768C237-D7E7-446A-A0C0-C231F54BF82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1090E904-B983-401F-9F35-61A466D898C1}">
      <dgm:prSet phldrT="[Text]" custT="1"/>
      <dgm:spPr/>
      <dgm:t>
        <a:bodyPr/>
        <a:lstStyle/>
        <a:p>
          <a:r>
            <a:rPr lang="en-US" sz="1800" dirty="0" smtClean="0"/>
            <a:t>Supportive Measures </a:t>
          </a:r>
          <a:r>
            <a:rPr lang="en-US" sz="1100" dirty="0" smtClean="0"/>
            <a:t>may include</a:t>
          </a:r>
        </a:p>
      </dgm:t>
    </dgm:pt>
    <dgm:pt modelId="{B17AD8AC-FB56-4242-8563-1C320C565EF9}" type="parTrans" cxnId="{A00F6AA2-F575-46D5-9AAC-2DF716E23D99}">
      <dgm:prSet/>
      <dgm:spPr/>
      <dgm:t>
        <a:bodyPr/>
        <a:lstStyle/>
        <a:p>
          <a:endParaRPr lang="en-US"/>
        </a:p>
      </dgm:t>
    </dgm:pt>
    <dgm:pt modelId="{DBCB7CEC-1BB8-40A1-AE17-DD66D9AA23EB}" type="sibTrans" cxnId="{A00F6AA2-F575-46D5-9AAC-2DF716E23D99}">
      <dgm:prSet/>
      <dgm:spPr/>
      <dgm:t>
        <a:bodyPr/>
        <a:lstStyle/>
        <a:p>
          <a:endParaRPr lang="en-US"/>
        </a:p>
      </dgm:t>
    </dgm:pt>
    <dgm:pt modelId="{59DF5358-B1F1-4575-91BB-4341BF873C1F}">
      <dgm:prSet phldrT="[Text]" custT="1"/>
      <dgm:spPr/>
      <dgm:t>
        <a:bodyPr/>
        <a:lstStyle/>
        <a:p>
          <a:r>
            <a:rPr lang="en-US" sz="1200" dirty="0" smtClean="0"/>
            <a:t>Counseling</a:t>
          </a:r>
          <a:endParaRPr lang="en-US" sz="1200" dirty="0"/>
        </a:p>
      </dgm:t>
    </dgm:pt>
    <dgm:pt modelId="{9B03FD21-E1D9-45B9-A08C-80CBB6E81E4D}" type="parTrans" cxnId="{78BB8479-CE5F-44B3-826F-6B054CF61CE2}">
      <dgm:prSet/>
      <dgm:spPr/>
      <dgm:t>
        <a:bodyPr/>
        <a:lstStyle/>
        <a:p>
          <a:endParaRPr lang="en-US"/>
        </a:p>
      </dgm:t>
    </dgm:pt>
    <dgm:pt modelId="{5F15C5BF-DDC3-41F6-9E05-A3E582D22203}" type="sibTrans" cxnId="{78BB8479-CE5F-44B3-826F-6B054CF61CE2}">
      <dgm:prSet/>
      <dgm:spPr/>
      <dgm:t>
        <a:bodyPr/>
        <a:lstStyle/>
        <a:p>
          <a:endParaRPr lang="en-US"/>
        </a:p>
      </dgm:t>
    </dgm:pt>
    <dgm:pt modelId="{82D43938-7C91-49CC-BE66-7C77543564A7}">
      <dgm:prSet phldrT="[Text]" custT="1"/>
      <dgm:spPr/>
      <dgm:t>
        <a:bodyPr/>
        <a:lstStyle/>
        <a:p>
          <a:r>
            <a:rPr lang="en-US" sz="1100" dirty="0" smtClean="0"/>
            <a:t>Increased security</a:t>
          </a:r>
          <a:endParaRPr lang="en-US" sz="1100" dirty="0"/>
        </a:p>
      </dgm:t>
    </dgm:pt>
    <dgm:pt modelId="{CBA26852-2066-4EA9-97F6-0CC1122414C1}" type="parTrans" cxnId="{FB7597CA-815D-4359-822F-89CB264DC467}">
      <dgm:prSet/>
      <dgm:spPr/>
      <dgm:t>
        <a:bodyPr/>
        <a:lstStyle/>
        <a:p>
          <a:endParaRPr lang="en-US"/>
        </a:p>
      </dgm:t>
    </dgm:pt>
    <dgm:pt modelId="{2ECD4B9D-CC05-4CC0-A1CF-FE690B5146F1}" type="sibTrans" cxnId="{FB7597CA-815D-4359-822F-89CB264DC467}">
      <dgm:prSet/>
      <dgm:spPr/>
      <dgm:t>
        <a:bodyPr/>
        <a:lstStyle/>
        <a:p>
          <a:endParaRPr lang="en-US"/>
        </a:p>
      </dgm:t>
    </dgm:pt>
    <dgm:pt modelId="{5D546E6A-E6CD-42B5-985E-A8AC55B3E905}">
      <dgm:prSet phldrT="[Text]" custT="1"/>
      <dgm:spPr/>
      <dgm:t>
        <a:bodyPr/>
        <a:lstStyle/>
        <a:p>
          <a:r>
            <a:rPr lang="en-US" sz="1200" dirty="0" smtClean="0"/>
            <a:t>Deadline extensions</a:t>
          </a:r>
          <a:endParaRPr lang="en-US" sz="1200" dirty="0"/>
        </a:p>
      </dgm:t>
    </dgm:pt>
    <dgm:pt modelId="{FF4679C0-1EAD-4D1D-91EA-EF8AF648856D}" type="parTrans" cxnId="{6B7C75FF-8706-472A-99D4-2CC292E86173}">
      <dgm:prSet/>
      <dgm:spPr/>
      <dgm:t>
        <a:bodyPr/>
        <a:lstStyle/>
        <a:p>
          <a:endParaRPr lang="en-US"/>
        </a:p>
      </dgm:t>
    </dgm:pt>
    <dgm:pt modelId="{68EA4872-65CF-40D5-9832-6796F742E856}" type="sibTrans" cxnId="{6B7C75FF-8706-472A-99D4-2CC292E86173}">
      <dgm:prSet/>
      <dgm:spPr/>
      <dgm:t>
        <a:bodyPr/>
        <a:lstStyle/>
        <a:p>
          <a:endParaRPr lang="en-US"/>
        </a:p>
      </dgm:t>
    </dgm:pt>
    <dgm:pt modelId="{67057CA1-9364-4D00-953E-5D7F735E86D5}">
      <dgm:prSet phldrT="[Text]" custT="1"/>
      <dgm:spPr/>
      <dgm:t>
        <a:bodyPr/>
        <a:lstStyle/>
        <a:p>
          <a:r>
            <a:rPr lang="en-US" sz="1100" dirty="0" smtClean="0"/>
            <a:t>Course-related adjustments</a:t>
          </a:r>
          <a:endParaRPr lang="en-US" sz="1100" dirty="0"/>
        </a:p>
      </dgm:t>
    </dgm:pt>
    <dgm:pt modelId="{30E2E984-FBAC-46B6-8CF9-4E2EF385A76E}" type="parTrans" cxnId="{4756D331-D553-4B55-BC0B-912853D975D0}">
      <dgm:prSet/>
      <dgm:spPr/>
      <dgm:t>
        <a:bodyPr/>
        <a:lstStyle/>
        <a:p>
          <a:endParaRPr lang="en-US"/>
        </a:p>
      </dgm:t>
    </dgm:pt>
    <dgm:pt modelId="{593EF779-57C6-400B-806F-4629E2544094}" type="sibTrans" cxnId="{4756D331-D553-4B55-BC0B-912853D975D0}">
      <dgm:prSet/>
      <dgm:spPr/>
      <dgm:t>
        <a:bodyPr/>
        <a:lstStyle/>
        <a:p>
          <a:endParaRPr lang="en-US"/>
        </a:p>
      </dgm:t>
    </dgm:pt>
    <dgm:pt modelId="{30F46BE3-4BF2-42D1-8040-2FF0D1ABB619}">
      <dgm:prSet phldrT="[Text]" custT="1"/>
      <dgm:spPr/>
      <dgm:t>
        <a:bodyPr/>
        <a:lstStyle/>
        <a:p>
          <a:r>
            <a:rPr lang="en-US" sz="1000" dirty="0" smtClean="0"/>
            <a:t>Schedule Modifications (work or class)</a:t>
          </a:r>
          <a:endParaRPr lang="en-US" sz="1000" dirty="0"/>
        </a:p>
      </dgm:t>
    </dgm:pt>
    <dgm:pt modelId="{384674BB-93F0-40D6-A7B7-1AB65EBB132F}" type="parTrans" cxnId="{336FA74A-CE89-4F0F-B384-5001B3E74C83}">
      <dgm:prSet/>
      <dgm:spPr/>
      <dgm:t>
        <a:bodyPr/>
        <a:lstStyle/>
        <a:p>
          <a:endParaRPr lang="en-US"/>
        </a:p>
      </dgm:t>
    </dgm:pt>
    <dgm:pt modelId="{EA48D7D3-1F90-4ADC-9442-B95E6637326F}" type="sibTrans" cxnId="{336FA74A-CE89-4F0F-B384-5001B3E74C83}">
      <dgm:prSet/>
      <dgm:spPr/>
      <dgm:t>
        <a:bodyPr/>
        <a:lstStyle/>
        <a:p>
          <a:endParaRPr lang="en-US"/>
        </a:p>
      </dgm:t>
    </dgm:pt>
    <dgm:pt modelId="{DF6CE571-E368-42A7-8603-2FF2A65AA3C1}">
      <dgm:prSet phldrT="[Text]" custT="1"/>
      <dgm:spPr/>
      <dgm:t>
        <a:bodyPr/>
        <a:lstStyle/>
        <a:p>
          <a:r>
            <a:rPr lang="en-US" sz="1100" dirty="0" smtClean="0"/>
            <a:t>Mutual restrictions on contact </a:t>
          </a:r>
          <a:r>
            <a:rPr lang="en-US" sz="1000" dirty="0" smtClean="0"/>
            <a:t>between parties</a:t>
          </a:r>
          <a:endParaRPr lang="en-US" sz="1000" dirty="0"/>
        </a:p>
      </dgm:t>
    </dgm:pt>
    <dgm:pt modelId="{48466DEB-C46F-4825-89F1-6D077D8DEE69}" type="parTrans" cxnId="{E0BE3F8B-CDD0-4B4C-AF6A-A0F41CE1E4BE}">
      <dgm:prSet/>
      <dgm:spPr/>
      <dgm:t>
        <a:bodyPr/>
        <a:lstStyle/>
        <a:p>
          <a:endParaRPr lang="en-US"/>
        </a:p>
      </dgm:t>
    </dgm:pt>
    <dgm:pt modelId="{AEFE7E8E-3FF2-4736-B421-C1A4457749FD}" type="sibTrans" cxnId="{E0BE3F8B-CDD0-4B4C-AF6A-A0F41CE1E4BE}">
      <dgm:prSet/>
      <dgm:spPr/>
      <dgm:t>
        <a:bodyPr/>
        <a:lstStyle/>
        <a:p>
          <a:endParaRPr lang="en-US"/>
        </a:p>
      </dgm:t>
    </dgm:pt>
    <dgm:pt modelId="{2880387C-9066-4E82-8216-301BEBA8EAA7}">
      <dgm:prSet phldrT="[Text]" custT="1"/>
      <dgm:spPr/>
      <dgm:t>
        <a:bodyPr/>
        <a:lstStyle/>
        <a:p>
          <a:r>
            <a:rPr lang="en-US" sz="1100" dirty="0" smtClean="0"/>
            <a:t>Increased monitoring</a:t>
          </a:r>
          <a:endParaRPr lang="en-US" sz="1100" dirty="0"/>
        </a:p>
      </dgm:t>
    </dgm:pt>
    <dgm:pt modelId="{FEC5F809-B00C-4A22-A800-A4454A904602}" type="parTrans" cxnId="{BBF17679-3D28-4C23-B086-06F9C66A1D9A}">
      <dgm:prSet/>
      <dgm:spPr/>
      <dgm:t>
        <a:bodyPr/>
        <a:lstStyle/>
        <a:p>
          <a:endParaRPr lang="en-US"/>
        </a:p>
      </dgm:t>
    </dgm:pt>
    <dgm:pt modelId="{9BEAAD3C-0318-4683-B3D1-084387265F89}" type="sibTrans" cxnId="{BBF17679-3D28-4C23-B086-06F9C66A1D9A}">
      <dgm:prSet/>
      <dgm:spPr/>
      <dgm:t>
        <a:bodyPr/>
        <a:lstStyle/>
        <a:p>
          <a:endParaRPr lang="en-US"/>
        </a:p>
      </dgm:t>
    </dgm:pt>
    <dgm:pt modelId="{8FA0C382-0744-4E85-8834-06F218F1A7DE}" type="pres">
      <dgm:prSet presAssocID="{E768C237-D7E7-446A-A0C0-C231F54BF82F}" presName="Name0" presStyleCnt="0">
        <dgm:presLayoutVars>
          <dgm:chMax val="1"/>
          <dgm:dir/>
          <dgm:animLvl val="ctr"/>
          <dgm:resizeHandles val="exact"/>
        </dgm:presLayoutVars>
      </dgm:prSet>
      <dgm:spPr/>
      <dgm:t>
        <a:bodyPr/>
        <a:lstStyle/>
        <a:p>
          <a:endParaRPr lang="en-US"/>
        </a:p>
      </dgm:t>
    </dgm:pt>
    <dgm:pt modelId="{F185D8F9-3F02-4DCF-82B0-4336736162AC}" type="pres">
      <dgm:prSet presAssocID="{1090E904-B983-401F-9F35-61A466D898C1}" presName="centerShape" presStyleLbl="node0" presStyleIdx="0" presStyleCnt="1"/>
      <dgm:spPr/>
      <dgm:t>
        <a:bodyPr/>
        <a:lstStyle/>
        <a:p>
          <a:endParaRPr lang="en-US"/>
        </a:p>
      </dgm:t>
    </dgm:pt>
    <dgm:pt modelId="{A4DFDB49-BE76-40FE-B10F-6BA5799631A6}" type="pres">
      <dgm:prSet presAssocID="{59DF5358-B1F1-4575-91BB-4341BF873C1F}" presName="node" presStyleLbl="node1" presStyleIdx="0" presStyleCnt="7">
        <dgm:presLayoutVars>
          <dgm:bulletEnabled val="1"/>
        </dgm:presLayoutVars>
      </dgm:prSet>
      <dgm:spPr/>
      <dgm:t>
        <a:bodyPr/>
        <a:lstStyle/>
        <a:p>
          <a:endParaRPr lang="en-US"/>
        </a:p>
      </dgm:t>
    </dgm:pt>
    <dgm:pt modelId="{D6CF3855-2A33-4E78-93E9-E71EBA9ECF9E}" type="pres">
      <dgm:prSet presAssocID="{59DF5358-B1F1-4575-91BB-4341BF873C1F}" presName="dummy" presStyleCnt="0"/>
      <dgm:spPr/>
    </dgm:pt>
    <dgm:pt modelId="{778FC7D0-CC0E-47F8-B3FE-A69D70E4FBAB}" type="pres">
      <dgm:prSet presAssocID="{5F15C5BF-DDC3-41F6-9E05-A3E582D22203}" presName="sibTrans" presStyleLbl="sibTrans2D1" presStyleIdx="0" presStyleCnt="7"/>
      <dgm:spPr/>
      <dgm:t>
        <a:bodyPr/>
        <a:lstStyle/>
        <a:p>
          <a:endParaRPr lang="en-US"/>
        </a:p>
      </dgm:t>
    </dgm:pt>
    <dgm:pt modelId="{9C7C9F6C-7B63-4DC7-96D9-8F23C14A2671}" type="pres">
      <dgm:prSet presAssocID="{5D546E6A-E6CD-42B5-985E-A8AC55B3E905}" presName="node" presStyleLbl="node1" presStyleIdx="1" presStyleCnt="7">
        <dgm:presLayoutVars>
          <dgm:bulletEnabled val="1"/>
        </dgm:presLayoutVars>
      </dgm:prSet>
      <dgm:spPr/>
      <dgm:t>
        <a:bodyPr/>
        <a:lstStyle/>
        <a:p>
          <a:endParaRPr lang="en-US"/>
        </a:p>
      </dgm:t>
    </dgm:pt>
    <dgm:pt modelId="{7C8D1E2D-982F-4EE4-A15E-879875D7EFEC}" type="pres">
      <dgm:prSet presAssocID="{5D546E6A-E6CD-42B5-985E-A8AC55B3E905}" presName="dummy" presStyleCnt="0"/>
      <dgm:spPr/>
    </dgm:pt>
    <dgm:pt modelId="{2E041685-159A-4B23-9334-882448308976}" type="pres">
      <dgm:prSet presAssocID="{68EA4872-65CF-40D5-9832-6796F742E856}" presName="sibTrans" presStyleLbl="sibTrans2D1" presStyleIdx="1" presStyleCnt="7"/>
      <dgm:spPr/>
      <dgm:t>
        <a:bodyPr/>
        <a:lstStyle/>
        <a:p>
          <a:endParaRPr lang="en-US"/>
        </a:p>
      </dgm:t>
    </dgm:pt>
    <dgm:pt modelId="{2D503B1B-388A-4B97-BC8A-BA2FACB4C63F}" type="pres">
      <dgm:prSet presAssocID="{67057CA1-9364-4D00-953E-5D7F735E86D5}" presName="node" presStyleLbl="node1" presStyleIdx="2" presStyleCnt="7">
        <dgm:presLayoutVars>
          <dgm:bulletEnabled val="1"/>
        </dgm:presLayoutVars>
      </dgm:prSet>
      <dgm:spPr/>
      <dgm:t>
        <a:bodyPr/>
        <a:lstStyle/>
        <a:p>
          <a:endParaRPr lang="en-US"/>
        </a:p>
      </dgm:t>
    </dgm:pt>
    <dgm:pt modelId="{00BAD6C7-DEEF-4F60-B056-8BE4AF32CA45}" type="pres">
      <dgm:prSet presAssocID="{67057CA1-9364-4D00-953E-5D7F735E86D5}" presName="dummy" presStyleCnt="0"/>
      <dgm:spPr/>
    </dgm:pt>
    <dgm:pt modelId="{FC3E80BE-00C7-419A-97E8-25956F1EFEAA}" type="pres">
      <dgm:prSet presAssocID="{593EF779-57C6-400B-806F-4629E2544094}" presName="sibTrans" presStyleLbl="sibTrans2D1" presStyleIdx="2" presStyleCnt="7"/>
      <dgm:spPr/>
      <dgm:t>
        <a:bodyPr/>
        <a:lstStyle/>
        <a:p>
          <a:endParaRPr lang="en-US"/>
        </a:p>
      </dgm:t>
    </dgm:pt>
    <dgm:pt modelId="{5C32DBAD-6F71-4AD4-90EB-9448AC6EAD5B}" type="pres">
      <dgm:prSet presAssocID="{30F46BE3-4BF2-42D1-8040-2FF0D1ABB619}" presName="node" presStyleLbl="node1" presStyleIdx="3" presStyleCnt="7">
        <dgm:presLayoutVars>
          <dgm:bulletEnabled val="1"/>
        </dgm:presLayoutVars>
      </dgm:prSet>
      <dgm:spPr/>
      <dgm:t>
        <a:bodyPr/>
        <a:lstStyle/>
        <a:p>
          <a:endParaRPr lang="en-US"/>
        </a:p>
      </dgm:t>
    </dgm:pt>
    <dgm:pt modelId="{8DF5B81F-4318-4B51-827F-8ED645D75A9C}" type="pres">
      <dgm:prSet presAssocID="{30F46BE3-4BF2-42D1-8040-2FF0D1ABB619}" presName="dummy" presStyleCnt="0"/>
      <dgm:spPr/>
    </dgm:pt>
    <dgm:pt modelId="{7C76DFC3-CB35-417E-BF84-891ED601E49E}" type="pres">
      <dgm:prSet presAssocID="{EA48D7D3-1F90-4ADC-9442-B95E6637326F}" presName="sibTrans" presStyleLbl="sibTrans2D1" presStyleIdx="3" presStyleCnt="7"/>
      <dgm:spPr/>
      <dgm:t>
        <a:bodyPr/>
        <a:lstStyle/>
        <a:p>
          <a:endParaRPr lang="en-US"/>
        </a:p>
      </dgm:t>
    </dgm:pt>
    <dgm:pt modelId="{54D3E521-CE62-4DB7-ACDE-E1B6F73BB6D6}" type="pres">
      <dgm:prSet presAssocID="{DF6CE571-E368-42A7-8603-2FF2A65AA3C1}" presName="node" presStyleLbl="node1" presStyleIdx="4" presStyleCnt="7">
        <dgm:presLayoutVars>
          <dgm:bulletEnabled val="1"/>
        </dgm:presLayoutVars>
      </dgm:prSet>
      <dgm:spPr/>
      <dgm:t>
        <a:bodyPr/>
        <a:lstStyle/>
        <a:p>
          <a:endParaRPr lang="en-US"/>
        </a:p>
      </dgm:t>
    </dgm:pt>
    <dgm:pt modelId="{1EC1AC33-EA34-4198-876C-8285F34F1578}" type="pres">
      <dgm:prSet presAssocID="{DF6CE571-E368-42A7-8603-2FF2A65AA3C1}" presName="dummy" presStyleCnt="0"/>
      <dgm:spPr/>
    </dgm:pt>
    <dgm:pt modelId="{CB5E40CD-AF9F-40E7-B074-342C1B55517F}" type="pres">
      <dgm:prSet presAssocID="{AEFE7E8E-3FF2-4736-B421-C1A4457749FD}" presName="sibTrans" presStyleLbl="sibTrans2D1" presStyleIdx="4" presStyleCnt="7"/>
      <dgm:spPr/>
      <dgm:t>
        <a:bodyPr/>
        <a:lstStyle/>
        <a:p>
          <a:endParaRPr lang="en-US"/>
        </a:p>
      </dgm:t>
    </dgm:pt>
    <dgm:pt modelId="{DCC7497E-A41B-4812-8C3E-F59227ACB47D}" type="pres">
      <dgm:prSet presAssocID="{82D43938-7C91-49CC-BE66-7C77543564A7}" presName="node" presStyleLbl="node1" presStyleIdx="5" presStyleCnt="7">
        <dgm:presLayoutVars>
          <dgm:bulletEnabled val="1"/>
        </dgm:presLayoutVars>
      </dgm:prSet>
      <dgm:spPr/>
      <dgm:t>
        <a:bodyPr/>
        <a:lstStyle/>
        <a:p>
          <a:endParaRPr lang="en-US"/>
        </a:p>
      </dgm:t>
    </dgm:pt>
    <dgm:pt modelId="{532672DD-D4D0-44C1-9B9C-A2EBFE48BFEB}" type="pres">
      <dgm:prSet presAssocID="{82D43938-7C91-49CC-BE66-7C77543564A7}" presName="dummy" presStyleCnt="0"/>
      <dgm:spPr/>
    </dgm:pt>
    <dgm:pt modelId="{F29EE76B-FEAF-438C-9047-A6B6C1989470}" type="pres">
      <dgm:prSet presAssocID="{2ECD4B9D-CC05-4CC0-A1CF-FE690B5146F1}" presName="sibTrans" presStyleLbl="sibTrans2D1" presStyleIdx="5" presStyleCnt="7"/>
      <dgm:spPr/>
      <dgm:t>
        <a:bodyPr/>
        <a:lstStyle/>
        <a:p>
          <a:endParaRPr lang="en-US"/>
        </a:p>
      </dgm:t>
    </dgm:pt>
    <dgm:pt modelId="{8659565F-1AF0-4126-8BE0-44E572372B71}" type="pres">
      <dgm:prSet presAssocID="{2880387C-9066-4E82-8216-301BEBA8EAA7}" presName="node" presStyleLbl="node1" presStyleIdx="6" presStyleCnt="7">
        <dgm:presLayoutVars>
          <dgm:bulletEnabled val="1"/>
        </dgm:presLayoutVars>
      </dgm:prSet>
      <dgm:spPr/>
      <dgm:t>
        <a:bodyPr/>
        <a:lstStyle/>
        <a:p>
          <a:endParaRPr lang="en-US"/>
        </a:p>
      </dgm:t>
    </dgm:pt>
    <dgm:pt modelId="{14D64A98-A684-4D6E-BC40-D9507E97A1B2}" type="pres">
      <dgm:prSet presAssocID="{2880387C-9066-4E82-8216-301BEBA8EAA7}" presName="dummy" presStyleCnt="0"/>
      <dgm:spPr/>
    </dgm:pt>
    <dgm:pt modelId="{0FB9694A-45C6-43D8-A28C-3ED7403C9548}" type="pres">
      <dgm:prSet presAssocID="{9BEAAD3C-0318-4683-B3D1-084387265F89}" presName="sibTrans" presStyleLbl="sibTrans2D1" presStyleIdx="6" presStyleCnt="7"/>
      <dgm:spPr/>
      <dgm:t>
        <a:bodyPr/>
        <a:lstStyle/>
        <a:p>
          <a:endParaRPr lang="en-US"/>
        </a:p>
      </dgm:t>
    </dgm:pt>
  </dgm:ptLst>
  <dgm:cxnLst>
    <dgm:cxn modelId="{290BE756-13C2-4D58-877F-C51C3062F114}" type="presOf" srcId="{59DF5358-B1F1-4575-91BB-4341BF873C1F}" destId="{A4DFDB49-BE76-40FE-B10F-6BA5799631A6}" srcOrd="0" destOrd="0" presId="urn:microsoft.com/office/officeart/2005/8/layout/radial6"/>
    <dgm:cxn modelId="{6B7C75FF-8706-472A-99D4-2CC292E86173}" srcId="{1090E904-B983-401F-9F35-61A466D898C1}" destId="{5D546E6A-E6CD-42B5-985E-A8AC55B3E905}" srcOrd="1" destOrd="0" parTransId="{FF4679C0-1EAD-4D1D-91EA-EF8AF648856D}" sibTransId="{68EA4872-65CF-40D5-9832-6796F742E856}"/>
    <dgm:cxn modelId="{C11E2229-A271-47A1-A67F-E4B25517FA07}" type="presOf" srcId="{DF6CE571-E368-42A7-8603-2FF2A65AA3C1}" destId="{54D3E521-CE62-4DB7-ACDE-E1B6F73BB6D6}" srcOrd="0" destOrd="0" presId="urn:microsoft.com/office/officeart/2005/8/layout/radial6"/>
    <dgm:cxn modelId="{4756D331-D553-4B55-BC0B-912853D975D0}" srcId="{1090E904-B983-401F-9F35-61A466D898C1}" destId="{67057CA1-9364-4D00-953E-5D7F735E86D5}" srcOrd="2" destOrd="0" parTransId="{30E2E984-FBAC-46B6-8CF9-4E2EF385A76E}" sibTransId="{593EF779-57C6-400B-806F-4629E2544094}"/>
    <dgm:cxn modelId="{BBF17679-3D28-4C23-B086-06F9C66A1D9A}" srcId="{1090E904-B983-401F-9F35-61A466D898C1}" destId="{2880387C-9066-4E82-8216-301BEBA8EAA7}" srcOrd="6" destOrd="0" parTransId="{FEC5F809-B00C-4A22-A800-A4454A904602}" sibTransId="{9BEAAD3C-0318-4683-B3D1-084387265F89}"/>
    <dgm:cxn modelId="{E0BE3F8B-CDD0-4B4C-AF6A-A0F41CE1E4BE}" srcId="{1090E904-B983-401F-9F35-61A466D898C1}" destId="{DF6CE571-E368-42A7-8603-2FF2A65AA3C1}" srcOrd="4" destOrd="0" parTransId="{48466DEB-C46F-4825-89F1-6D077D8DEE69}" sibTransId="{AEFE7E8E-3FF2-4736-B421-C1A4457749FD}"/>
    <dgm:cxn modelId="{BFC9C36B-421E-4B62-889A-8CB98FE3B104}" type="presOf" srcId="{5D546E6A-E6CD-42B5-985E-A8AC55B3E905}" destId="{9C7C9F6C-7B63-4DC7-96D9-8F23C14A2671}" srcOrd="0" destOrd="0" presId="urn:microsoft.com/office/officeart/2005/8/layout/radial6"/>
    <dgm:cxn modelId="{829A7764-A637-40DD-AE0E-60CADEA0833A}" type="presOf" srcId="{30F46BE3-4BF2-42D1-8040-2FF0D1ABB619}" destId="{5C32DBAD-6F71-4AD4-90EB-9448AC6EAD5B}" srcOrd="0" destOrd="0" presId="urn:microsoft.com/office/officeart/2005/8/layout/radial6"/>
    <dgm:cxn modelId="{97A7ABE5-E429-45DB-9A3A-E01171B01E53}" type="presOf" srcId="{E768C237-D7E7-446A-A0C0-C231F54BF82F}" destId="{8FA0C382-0744-4E85-8834-06F218F1A7DE}" srcOrd="0" destOrd="0" presId="urn:microsoft.com/office/officeart/2005/8/layout/radial6"/>
    <dgm:cxn modelId="{6CBA10F5-3D6F-429F-BB42-20AC606D0BA5}" type="presOf" srcId="{EA48D7D3-1F90-4ADC-9442-B95E6637326F}" destId="{7C76DFC3-CB35-417E-BF84-891ED601E49E}" srcOrd="0" destOrd="0" presId="urn:microsoft.com/office/officeart/2005/8/layout/radial6"/>
    <dgm:cxn modelId="{F8AFCB5D-D6CA-4FB7-B8BA-A8687A07D631}" type="presOf" srcId="{1090E904-B983-401F-9F35-61A466D898C1}" destId="{F185D8F9-3F02-4DCF-82B0-4336736162AC}" srcOrd="0" destOrd="0" presId="urn:microsoft.com/office/officeart/2005/8/layout/radial6"/>
    <dgm:cxn modelId="{84CE9F66-211C-476F-B50A-F289FA70E663}" type="presOf" srcId="{68EA4872-65CF-40D5-9832-6796F742E856}" destId="{2E041685-159A-4B23-9334-882448308976}" srcOrd="0" destOrd="0" presId="urn:microsoft.com/office/officeart/2005/8/layout/radial6"/>
    <dgm:cxn modelId="{FB7597CA-815D-4359-822F-89CB264DC467}" srcId="{1090E904-B983-401F-9F35-61A466D898C1}" destId="{82D43938-7C91-49CC-BE66-7C77543564A7}" srcOrd="5" destOrd="0" parTransId="{CBA26852-2066-4EA9-97F6-0CC1122414C1}" sibTransId="{2ECD4B9D-CC05-4CC0-A1CF-FE690B5146F1}"/>
    <dgm:cxn modelId="{654D2A9B-E80F-419D-B1C1-A8881F545044}" type="presOf" srcId="{2880387C-9066-4E82-8216-301BEBA8EAA7}" destId="{8659565F-1AF0-4126-8BE0-44E572372B71}" srcOrd="0" destOrd="0" presId="urn:microsoft.com/office/officeart/2005/8/layout/radial6"/>
    <dgm:cxn modelId="{12FA9805-241B-4B98-84B0-AF82B1E45523}" type="presOf" srcId="{5F15C5BF-DDC3-41F6-9E05-A3E582D22203}" destId="{778FC7D0-CC0E-47F8-B3FE-A69D70E4FBAB}" srcOrd="0" destOrd="0" presId="urn:microsoft.com/office/officeart/2005/8/layout/radial6"/>
    <dgm:cxn modelId="{336FA74A-CE89-4F0F-B384-5001B3E74C83}" srcId="{1090E904-B983-401F-9F35-61A466D898C1}" destId="{30F46BE3-4BF2-42D1-8040-2FF0D1ABB619}" srcOrd="3" destOrd="0" parTransId="{384674BB-93F0-40D6-A7B7-1AB65EBB132F}" sibTransId="{EA48D7D3-1F90-4ADC-9442-B95E6637326F}"/>
    <dgm:cxn modelId="{78BB8479-CE5F-44B3-826F-6B054CF61CE2}" srcId="{1090E904-B983-401F-9F35-61A466D898C1}" destId="{59DF5358-B1F1-4575-91BB-4341BF873C1F}" srcOrd="0" destOrd="0" parTransId="{9B03FD21-E1D9-45B9-A08C-80CBB6E81E4D}" sibTransId="{5F15C5BF-DDC3-41F6-9E05-A3E582D22203}"/>
    <dgm:cxn modelId="{2834EBAB-4FCA-4982-ACAD-D4BB2DEDD154}" type="presOf" srcId="{9BEAAD3C-0318-4683-B3D1-084387265F89}" destId="{0FB9694A-45C6-43D8-A28C-3ED7403C9548}" srcOrd="0" destOrd="0" presId="urn:microsoft.com/office/officeart/2005/8/layout/radial6"/>
    <dgm:cxn modelId="{0707427B-FE62-42DD-85F5-831727273FAA}" type="presOf" srcId="{593EF779-57C6-400B-806F-4629E2544094}" destId="{FC3E80BE-00C7-419A-97E8-25956F1EFEAA}" srcOrd="0" destOrd="0" presId="urn:microsoft.com/office/officeart/2005/8/layout/radial6"/>
    <dgm:cxn modelId="{493A35BA-2350-4D01-A2E4-988A9241935B}" type="presOf" srcId="{67057CA1-9364-4D00-953E-5D7F735E86D5}" destId="{2D503B1B-388A-4B97-BC8A-BA2FACB4C63F}" srcOrd="0" destOrd="0" presId="urn:microsoft.com/office/officeart/2005/8/layout/radial6"/>
    <dgm:cxn modelId="{A00F6AA2-F575-46D5-9AAC-2DF716E23D99}" srcId="{E768C237-D7E7-446A-A0C0-C231F54BF82F}" destId="{1090E904-B983-401F-9F35-61A466D898C1}" srcOrd="0" destOrd="0" parTransId="{B17AD8AC-FB56-4242-8563-1C320C565EF9}" sibTransId="{DBCB7CEC-1BB8-40A1-AE17-DD66D9AA23EB}"/>
    <dgm:cxn modelId="{8A764A15-C9F9-4332-A534-D393CC937F46}" type="presOf" srcId="{AEFE7E8E-3FF2-4736-B421-C1A4457749FD}" destId="{CB5E40CD-AF9F-40E7-B074-342C1B55517F}" srcOrd="0" destOrd="0" presId="urn:microsoft.com/office/officeart/2005/8/layout/radial6"/>
    <dgm:cxn modelId="{7DDCC597-7AF8-455F-A363-35F527016879}" type="presOf" srcId="{82D43938-7C91-49CC-BE66-7C77543564A7}" destId="{DCC7497E-A41B-4812-8C3E-F59227ACB47D}" srcOrd="0" destOrd="0" presId="urn:microsoft.com/office/officeart/2005/8/layout/radial6"/>
    <dgm:cxn modelId="{A9076875-9AC5-4B1F-BEF5-4B6608A2F511}" type="presOf" srcId="{2ECD4B9D-CC05-4CC0-A1CF-FE690B5146F1}" destId="{F29EE76B-FEAF-438C-9047-A6B6C1989470}" srcOrd="0" destOrd="0" presId="urn:microsoft.com/office/officeart/2005/8/layout/radial6"/>
    <dgm:cxn modelId="{9C7E69E6-B67E-41DD-9EAA-E3398400F723}" type="presParOf" srcId="{8FA0C382-0744-4E85-8834-06F218F1A7DE}" destId="{F185D8F9-3F02-4DCF-82B0-4336736162AC}" srcOrd="0" destOrd="0" presId="urn:microsoft.com/office/officeart/2005/8/layout/radial6"/>
    <dgm:cxn modelId="{FE920E13-51DA-4AF9-A3FE-5B6FE171DD96}" type="presParOf" srcId="{8FA0C382-0744-4E85-8834-06F218F1A7DE}" destId="{A4DFDB49-BE76-40FE-B10F-6BA5799631A6}" srcOrd="1" destOrd="0" presId="urn:microsoft.com/office/officeart/2005/8/layout/radial6"/>
    <dgm:cxn modelId="{F7333397-5AED-4A63-AFB2-894BB558C72D}" type="presParOf" srcId="{8FA0C382-0744-4E85-8834-06F218F1A7DE}" destId="{D6CF3855-2A33-4E78-93E9-E71EBA9ECF9E}" srcOrd="2" destOrd="0" presId="urn:microsoft.com/office/officeart/2005/8/layout/radial6"/>
    <dgm:cxn modelId="{A3FD5D86-3DC2-4317-AD2A-E6C15469CA2E}" type="presParOf" srcId="{8FA0C382-0744-4E85-8834-06F218F1A7DE}" destId="{778FC7D0-CC0E-47F8-B3FE-A69D70E4FBAB}" srcOrd="3" destOrd="0" presId="urn:microsoft.com/office/officeart/2005/8/layout/radial6"/>
    <dgm:cxn modelId="{006213E1-0292-444E-BE3D-97038766F2B5}" type="presParOf" srcId="{8FA0C382-0744-4E85-8834-06F218F1A7DE}" destId="{9C7C9F6C-7B63-4DC7-96D9-8F23C14A2671}" srcOrd="4" destOrd="0" presId="urn:microsoft.com/office/officeart/2005/8/layout/radial6"/>
    <dgm:cxn modelId="{C53847CB-AA11-4EA8-B12C-EFDC02888B80}" type="presParOf" srcId="{8FA0C382-0744-4E85-8834-06F218F1A7DE}" destId="{7C8D1E2D-982F-4EE4-A15E-879875D7EFEC}" srcOrd="5" destOrd="0" presId="urn:microsoft.com/office/officeart/2005/8/layout/radial6"/>
    <dgm:cxn modelId="{679DD6D1-1E25-42BB-9156-154A38C8E9A5}" type="presParOf" srcId="{8FA0C382-0744-4E85-8834-06F218F1A7DE}" destId="{2E041685-159A-4B23-9334-882448308976}" srcOrd="6" destOrd="0" presId="urn:microsoft.com/office/officeart/2005/8/layout/radial6"/>
    <dgm:cxn modelId="{B8CA8C20-ABB7-4B40-9094-4BCD5CE4A3BA}" type="presParOf" srcId="{8FA0C382-0744-4E85-8834-06F218F1A7DE}" destId="{2D503B1B-388A-4B97-BC8A-BA2FACB4C63F}" srcOrd="7" destOrd="0" presId="urn:microsoft.com/office/officeart/2005/8/layout/radial6"/>
    <dgm:cxn modelId="{9AF50E6B-2076-42AF-9963-D964339206FD}" type="presParOf" srcId="{8FA0C382-0744-4E85-8834-06F218F1A7DE}" destId="{00BAD6C7-DEEF-4F60-B056-8BE4AF32CA45}" srcOrd="8" destOrd="0" presId="urn:microsoft.com/office/officeart/2005/8/layout/radial6"/>
    <dgm:cxn modelId="{28AF457F-72E0-44FD-A185-9E42F20903BD}" type="presParOf" srcId="{8FA0C382-0744-4E85-8834-06F218F1A7DE}" destId="{FC3E80BE-00C7-419A-97E8-25956F1EFEAA}" srcOrd="9" destOrd="0" presId="urn:microsoft.com/office/officeart/2005/8/layout/radial6"/>
    <dgm:cxn modelId="{970A1092-DD5A-49BC-AAAD-A52F182C4E5A}" type="presParOf" srcId="{8FA0C382-0744-4E85-8834-06F218F1A7DE}" destId="{5C32DBAD-6F71-4AD4-90EB-9448AC6EAD5B}" srcOrd="10" destOrd="0" presId="urn:microsoft.com/office/officeart/2005/8/layout/radial6"/>
    <dgm:cxn modelId="{B4A514CF-1578-4817-A91A-D21A0FDA2B27}" type="presParOf" srcId="{8FA0C382-0744-4E85-8834-06F218F1A7DE}" destId="{8DF5B81F-4318-4B51-827F-8ED645D75A9C}" srcOrd="11" destOrd="0" presId="urn:microsoft.com/office/officeart/2005/8/layout/radial6"/>
    <dgm:cxn modelId="{FF19B94E-E391-4B39-8B3C-82900CB35771}" type="presParOf" srcId="{8FA0C382-0744-4E85-8834-06F218F1A7DE}" destId="{7C76DFC3-CB35-417E-BF84-891ED601E49E}" srcOrd="12" destOrd="0" presId="urn:microsoft.com/office/officeart/2005/8/layout/radial6"/>
    <dgm:cxn modelId="{A381ADCF-08AD-4B4F-BA16-43CB89277686}" type="presParOf" srcId="{8FA0C382-0744-4E85-8834-06F218F1A7DE}" destId="{54D3E521-CE62-4DB7-ACDE-E1B6F73BB6D6}" srcOrd="13" destOrd="0" presId="urn:microsoft.com/office/officeart/2005/8/layout/radial6"/>
    <dgm:cxn modelId="{7E957169-C35E-4A06-B5AC-D0229EE67DC2}" type="presParOf" srcId="{8FA0C382-0744-4E85-8834-06F218F1A7DE}" destId="{1EC1AC33-EA34-4198-876C-8285F34F1578}" srcOrd="14" destOrd="0" presId="urn:microsoft.com/office/officeart/2005/8/layout/radial6"/>
    <dgm:cxn modelId="{4C70CBA4-7937-4D0D-8405-6584A1E6232B}" type="presParOf" srcId="{8FA0C382-0744-4E85-8834-06F218F1A7DE}" destId="{CB5E40CD-AF9F-40E7-B074-342C1B55517F}" srcOrd="15" destOrd="0" presId="urn:microsoft.com/office/officeart/2005/8/layout/radial6"/>
    <dgm:cxn modelId="{77EA582C-4F27-4C61-92E8-ED35F6E86126}" type="presParOf" srcId="{8FA0C382-0744-4E85-8834-06F218F1A7DE}" destId="{DCC7497E-A41B-4812-8C3E-F59227ACB47D}" srcOrd="16" destOrd="0" presId="urn:microsoft.com/office/officeart/2005/8/layout/radial6"/>
    <dgm:cxn modelId="{D34E530C-84FF-4059-A33F-05F5A70544B1}" type="presParOf" srcId="{8FA0C382-0744-4E85-8834-06F218F1A7DE}" destId="{532672DD-D4D0-44C1-9B9C-A2EBFE48BFEB}" srcOrd="17" destOrd="0" presId="urn:microsoft.com/office/officeart/2005/8/layout/radial6"/>
    <dgm:cxn modelId="{FCE42B92-FB79-46F4-836C-D65252B7BF88}" type="presParOf" srcId="{8FA0C382-0744-4E85-8834-06F218F1A7DE}" destId="{F29EE76B-FEAF-438C-9047-A6B6C1989470}" srcOrd="18" destOrd="0" presId="urn:microsoft.com/office/officeart/2005/8/layout/radial6"/>
    <dgm:cxn modelId="{FFCB9EB4-1AA9-40EF-95BE-5D5755D1A196}" type="presParOf" srcId="{8FA0C382-0744-4E85-8834-06F218F1A7DE}" destId="{8659565F-1AF0-4126-8BE0-44E572372B71}" srcOrd="19" destOrd="0" presId="urn:microsoft.com/office/officeart/2005/8/layout/radial6"/>
    <dgm:cxn modelId="{C9D613E5-FF1F-41E4-B7AA-DFE18F5456C5}" type="presParOf" srcId="{8FA0C382-0744-4E85-8834-06F218F1A7DE}" destId="{14D64A98-A684-4D6E-BC40-D9507E97A1B2}" srcOrd="20" destOrd="0" presId="urn:microsoft.com/office/officeart/2005/8/layout/radial6"/>
    <dgm:cxn modelId="{51294348-4E63-4674-A42C-BBEA276EC09B}" type="presParOf" srcId="{8FA0C382-0744-4E85-8834-06F218F1A7DE}" destId="{0FB9694A-45C6-43D8-A28C-3ED7403C9548}" srcOrd="21"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938CE38-833D-4DE7-BCAC-67B69FEDC30A}" type="doc">
      <dgm:prSet loTypeId="urn:microsoft.com/office/officeart/2005/8/layout/chevron1" loCatId="process" qsTypeId="urn:microsoft.com/office/officeart/2005/8/quickstyle/simple1" qsCatId="simple" csTypeId="urn:microsoft.com/office/officeart/2005/8/colors/accent1_2" csCatId="accent1" phldr="1"/>
      <dgm:spPr/>
    </dgm:pt>
    <dgm:pt modelId="{1FB273E3-DF58-4CC3-947F-735A491AC9E4}">
      <dgm:prSet phldrT="[Text]"/>
      <dgm:spPr/>
      <dgm:t>
        <a:bodyPr/>
        <a:lstStyle/>
        <a:p>
          <a:r>
            <a:rPr lang="en-US" dirty="0" smtClean="0"/>
            <a:t>Inform Complainant</a:t>
          </a:r>
          <a:endParaRPr lang="en-US" dirty="0"/>
        </a:p>
      </dgm:t>
    </dgm:pt>
    <dgm:pt modelId="{E693565F-A2FB-4A9D-BB15-2A398B0F69CB}" type="parTrans" cxnId="{462F4ED5-A7C8-45CC-B334-E3447F0A0387}">
      <dgm:prSet/>
      <dgm:spPr/>
      <dgm:t>
        <a:bodyPr/>
        <a:lstStyle/>
        <a:p>
          <a:endParaRPr lang="en-US"/>
        </a:p>
      </dgm:t>
    </dgm:pt>
    <dgm:pt modelId="{ED909B54-4354-4D6A-9E3A-C3883E4609A5}" type="sibTrans" cxnId="{462F4ED5-A7C8-45CC-B334-E3447F0A0387}">
      <dgm:prSet/>
      <dgm:spPr/>
      <dgm:t>
        <a:bodyPr/>
        <a:lstStyle/>
        <a:p>
          <a:endParaRPr lang="en-US"/>
        </a:p>
      </dgm:t>
    </dgm:pt>
    <dgm:pt modelId="{36AC0423-CDE6-4169-B1B3-028E37CF8620}">
      <dgm:prSet phldrT="[Text]"/>
      <dgm:spPr/>
      <dgm:t>
        <a:bodyPr/>
        <a:lstStyle/>
        <a:p>
          <a:r>
            <a:rPr lang="en-US" dirty="0" smtClean="0"/>
            <a:t>Ensure Jurisdiction under Title IX</a:t>
          </a:r>
          <a:endParaRPr lang="en-US" dirty="0"/>
        </a:p>
      </dgm:t>
    </dgm:pt>
    <dgm:pt modelId="{4CB1444D-42E6-4EA6-9076-D2712DF507F4}" type="parTrans" cxnId="{B87D30BA-CC9B-415E-8900-D176B7263524}">
      <dgm:prSet/>
      <dgm:spPr/>
      <dgm:t>
        <a:bodyPr/>
        <a:lstStyle/>
        <a:p>
          <a:endParaRPr lang="en-US"/>
        </a:p>
      </dgm:t>
    </dgm:pt>
    <dgm:pt modelId="{BA47E708-065B-4C1E-8825-067CF08122BD}" type="sibTrans" cxnId="{B87D30BA-CC9B-415E-8900-D176B7263524}">
      <dgm:prSet/>
      <dgm:spPr/>
      <dgm:t>
        <a:bodyPr/>
        <a:lstStyle/>
        <a:p>
          <a:endParaRPr lang="en-US"/>
        </a:p>
      </dgm:t>
    </dgm:pt>
    <dgm:pt modelId="{8E7BC0A4-0518-41EC-9558-72EA639A750A}">
      <dgm:prSet phldrT="[Text]"/>
      <dgm:spPr/>
      <dgm:t>
        <a:bodyPr/>
        <a:lstStyle/>
        <a:p>
          <a:r>
            <a:rPr lang="en-US" dirty="0" smtClean="0"/>
            <a:t>Signing of Formal Complaint</a:t>
          </a:r>
          <a:endParaRPr lang="en-US" dirty="0"/>
        </a:p>
      </dgm:t>
    </dgm:pt>
    <dgm:pt modelId="{7451CC70-D72C-4C1A-BB3B-CBF8FC0F0D69}" type="parTrans" cxnId="{7635FE93-7E41-4C9E-BD60-66DCCE6619B3}">
      <dgm:prSet/>
      <dgm:spPr/>
      <dgm:t>
        <a:bodyPr/>
        <a:lstStyle/>
        <a:p>
          <a:endParaRPr lang="en-US"/>
        </a:p>
      </dgm:t>
    </dgm:pt>
    <dgm:pt modelId="{5B66CA21-A716-4FC5-966B-167B999BA422}" type="sibTrans" cxnId="{7635FE93-7E41-4C9E-BD60-66DCCE6619B3}">
      <dgm:prSet/>
      <dgm:spPr/>
      <dgm:t>
        <a:bodyPr/>
        <a:lstStyle/>
        <a:p>
          <a:endParaRPr lang="en-US"/>
        </a:p>
      </dgm:t>
    </dgm:pt>
    <dgm:pt modelId="{2F1414C4-8A11-45A1-8CD9-57311106D44A}" type="pres">
      <dgm:prSet presAssocID="{3938CE38-833D-4DE7-BCAC-67B69FEDC30A}" presName="Name0" presStyleCnt="0">
        <dgm:presLayoutVars>
          <dgm:dir/>
          <dgm:animLvl val="lvl"/>
          <dgm:resizeHandles val="exact"/>
        </dgm:presLayoutVars>
      </dgm:prSet>
      <dgm:spPr/>
    </dgm:pt>
    <dgm:pt modelId="{010D2A52-F860-4373-94D7-5E6C103CBC20}" type="pres">
      <dgm:prSet presAssocID="{1FB273E3-DF58-4CC3-947F-735A491AC9E4}" presName="parTxOnly" presStyleLbl="node1" presStyleIdx="0" presStyleCnt="3">
        <dgm:presLayoutVars>
          <dgm:chMax val="0"/>
          <dgm:chPref val="0"/>
          <dgm:bulletEnabled val="1"/>
        </dgm:presLayoutVars>
      </dgm:prSet>
      <dgm:spPr/>
      <dgm:t>
        <a:bodyPr/>
        <a:lstStyle/>
        <a:p>
          <a:endParaRPr lang="en-US"/>
        </a:p>
      </dgm:t>
    </dgm:pt>
    <dgm:pt modelId="{0B8D6C50-A03E-4C08-9532-5B70876F1D4B}" type="pres">
      <dgm:prSet presAssocID="{ED909B54-4354-4D6A-9E3A-C3883E4609A5}" presName="parTxOnlySpace" presStyleCnt="0"/>
      <dgm:spPr/>
    </dgm:pt>
    <dgm:pt modelId="{F4C8B337-3B46-4F98-9FF2-4D94205BE29B}" type="pres">
      <dgm:prSet presAssocID="{36AC0423-CDE6-4169-B1B3-028E37CF8620}" presName="parTxOnly" presStyleLbl="node1" presStyleIdx="1" presStyleCnt="3">
        <dgm:presLayoutVars>
          <dgm:chMax val="0"/>
          <dgm:chPref val="0"/>
          <dgm:bulletEnabled val="1"/>
        </dgm:presLayoutVars>
      </dgm:prSet>
      <dgm:spPr/>
      <dgm:t>
        <a:bodyPr/>
        <a:lstStyle/>
        <a:p>
          <a:endParaRPr lang="en-US"/>
        </a:p>
      </dgm:t>
    </dgm:pt>
    <dgm:pt modelId="{3D928D57-7178-478E-A797-DD972BD12BCE}" type="pres">
      <dgm:prSet presAssocID="{BA47E708-065B-4C1E-8825-067CF08122BD}" presName="parTxOnlySpace" presStyleCnt="0"/>
      <dgm:spPr/>
    </dgm:pt>
    <dgm:pt modelId="{EE0352F6-C22D-4DEE-9422-03B581E326CA}" type="pres">
      <dgm:prSet presAssocID="{8E7BC0A4-0518-41EC-9558-72EA639A750A}" presName="parTxOnly" presStyleLbl="node1" presStyleIdx="2" presStyleCnt="3">
        <dgm:presLayoutVars>
          <dgm:chMax val="0"/>
          <dgm:chPref val="0"/>
          <dgm:bulletEnabled val="1"/>
        </dgm:presLayoutVars>
      </dgm:prSet>
      <dgm:spPr/>
      <dgm:t>
        <a:bodyPr/>
        <a:lstStyle/>
        <a:p>
          <a:endParaRPr lang="en-US"/>
        </a:p>
      </dgm:t>
    </dgm:pt>
  </dgm:ptLst>
  <dgm:cxnLst>
    <dgm:cxn modelId="{09C5C3A2-8B70-40F9-98CF-AEB8DF9FEC83}" type="presOf" srcId="{8E7BC0A4-0518-41EC-9558-72EA639A750A}" destId="{EE0352F6-C22D-4DEE-9422-03B581E326CA}" srcOrd="0" destOrd="0" presId="urn:microsoft.com/office/officeart/2005/8/layout/chevron1"/>
    <dgm:cxn modelId="{1B5322E2-8BAA-4DBC-ACFC-F68E9AD9FBCA}" type="presOf" srcId="{3938CE38-833D-4DE7-BCAC-67B69FEDC30A}" destId="{2F1414C4-8A11-45A1-8CD9-57311106D44A}" srcOrd="0" destOrd="0" presId="urn:microsoft.com/office/officeart/2005/8/layout/chevron1"/>
    <dgm:cxn modelId="{7635FE93-7E41-4C9E-BD60-66DCCE6619B3}" srcId="{3938CE38-833D-4DE7-BCAC-67B69FEDC30A}" destId="{8E7BC0A4-0518-41EC-9558-72EA639A750A}" srcOrd="2" destOrd="0" parTransId="{7451CC70-D72C-4C1A-BB3B-CBF8FC0F0D69}" sibTransId="{5B66CA21-A716-4FC5-966B-167B999BA422}"/>
    <dgm:cxn modelId="{DAADCFA3-98E1-42F8-8C58-790B4592CF1F}" type="presOf" srcId="{1FB273E3-DF58-4CC3-947F-735A491AC9E4}" destId="{010D2A52-F860-4373-94D7-5E6C103CBC20}" srcOrd="0" destOrd="0" presId="urn:microsoft.com/office/officeart/2005/8/layout/chevron1"/>
    <dgm:cxn modelId="{046BF3BE-54EF-4605-B1BE-E7F6265D70A4}" type="presOf" srcId="{36AC0423-CDE6-4169-B1B3-028E37CF8620}" destId="{F4C8B337-3B46-4F98-9FF2-4D94205BE29B}" srcOrd="0" destOrd="0" presId="urn:microsoft.com/office/officeart/2005/8/layout/chevron1"/>
    <dgm:cxn modelId="{462F4ED5-A7C8-45CC-B334-E3447F0A0387}" srcId="{3938CE38-833D-4DE7-BCAC-67B69FEDC30A}" destId="{1FB273E3-DF58-4CC3-947F-735A491AC9E4}" srcOrd="0" destOrd="0" parTransId="{E693565F-A2FB-4A9D-BB15-2A398B0F69CB}" sibTransId="{ED909B54-4354-4D6A-9E3A-C3883E4609A5}"/>
    <dgm:cxn modelId="{B87D30BA-CC9B-415E-8900-D176B7263524}" srcId="{3938CE38-833D-4DE7-BCAC-67B69FEDC30A}" destId="{36AC0423-CDE6-4169-B1B3-028E37CF8620}" srcOrd="1" destOrd="0" parTransId="{4CB1444D-42E6-4EA6-9076-D2712DF507F4}" sibTransId="{BA47E708-065B-4C1E-8825-067CF08122BD}"/>
    <dgm:cxn modelId="{07341CCF-2B61-4225-8D35-A032E3588472}" type="presParOf" srcId="{2F1414C4-8A11-45A1-8CD9-57311106D44A}" destId="{010D2A52-F860-4373-94D7-5E6C103CBC20}" srcOrd="0" destOrd="0" presId="urn:microsoft.com/office/officeart/2005/8/layout/chevron1"/>
    <dgm:cxn modelId="{3B1B9453-6B41-47F3-B5C8-4262877643E3}" type="presParOf" srcId="{2F1414C4-8A11-45A1-8CD9-57311106D44A}" destId="{0B8D6C50-A03E-4C08-9532-5B70876F1D4B}" srcOrd="1" destOrd="0" presId="urn:microsoft.com/office/officeart/2005/8/layout/chevron1"/>
    <dgm:cxn modelId="{D4BB4C42-BE41-481E-BCAB-CDA21B524334}" type="presParOf" srcId="{2F1414C4-8A11-45A1-8CD9-57311106D44A}" destId="{F4C8B337-3B46-4F98-9FF2-4D94205BE29B}" srcOrd="2" destOrd="0" presId="urn:microsoft.com/office/officeart/2005/8/layout/chevron1"/>
    <dgm:cxn modelId="{63946C92-3830-46B0-9DA4-9449914827F5}" type="presParOf" srcId="{2F1414C4-8A11-45A1-8CD9-57311106D44A}" destId="{3D928D57-7178-478E-A797-DD972BD12BCE}" srcOrd="3" destOrd="0" presId="urn:microsoft.com/office/officeart/2005/8/layout/chevron1"/>
    <dgm:cxn modelId="{C21D2CF1-79F7-48F5-BF4C-FC2EFDFD23EF}" type="presParOf" srcId="{2F1414C4-8A11-45A1-8CD9-57311106D44A}" destId="{EE0352F6-C22D-4DEE-9422-03B581E326CA}"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D61C38E-788C-4CF9-909F-6B477262A89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B9C97C0-5A6E-4DD9-AC40-FB4E372053B8}">
      <dgm:prSet phldrT="[Text]"/>
      <dgm:spPr>
        <a:solidFill>
          <a:srgbClr val="000066"/>
        </a:solidFill>
      </dgm:spPr>
      <dgm:t>
        <a:bodyPr/>
        <a:lstStyle/>
        <a:p>
          <a:r>
            <a:rPr lang="en-US" dirty="0" smtClean="0"/>
            <a:t>Providing Remedies to </a:t>
          </a:r>
          <a:br>
            <a:rPr lang="en-US" dirty="0" smtClean="0"/>
          </a:br>
          <a:r>
            <a:rPr lang="en-US" dirty="0" smtClean="0"/>
            <a:t>Complainant if/when </a:t>
          </a:r>
          <a:br>
            <a:rPr lang="en-US" dirty="0" smtClean="0"/>
          </a:br>
          <a:r>
            <a:rPr lang="en-US" dirty="0" smtClean="0"/>
            <a:t>Respondent is Found Responsible</a:t>
          </a:r>
          <a:endParaRPr lang="en-US" dirty="0"/>
        </a:p>
      </dgm:t>
    </dgm:pt>
    <dgm:pt modelId="{B0F388BB-2C66-488B-A32A-F9FB1C53169A}" type="parTrans" cxnId="{1EFC2512-3E5A-4065-9F12-C3BEB56CB21F}">
      <dgm:prSet/>
      <dgm:spPr/>
      <dgm:t>
        <a:bodyPr/>
        <a:lstStyle/>
        <a:p>
          <a:endParaRPr lang="en-US"/>
        </a:p>
      </dgm:t>
    </dgm:pt>
    <dgm:pt modelId="{F05285B2-0420-4ECA-80C7-3B803F1BA15C}" type="sibTrans" cxnId="{1EFC2512-3E5A-4065-9F12-C3BEB56CB21F}">
      <dgm:prSet/>
      <dgm:spPr/>
      <dgm:t>
        <a:bodyPr/>
        <a:lstStyle/>
        <a:p>
          <a:endParaRPr lang="en-US"/>
        </a:p>
      </dgm:t>
    </dgm:pt>
    <dgm:pt modelId="{65051BBC-3690-4108-B7CC-B6FAA1041CBF}">
      <dgm:prSet phldrT="[Text]"/>
      <dgm:spPr/>
      <dgm:t>
        <a:bodyPr/>
        <a:lstStyle/>
        <a:p>
          <a:r>
            <a:rPr lang="en-US" dirty="0" smtClean="0">
              <a:solidFill>
                <a:schemeClr val="tx2"/>
              </a:solidFill>
            </a:rPr>
            <a:t>Remedies must be designed to restore or preserve equal access to the District’s education program or activity</a:t>
          </a:r>
          <a:endParaRPr lang="en-US" dirty="0">
            <a:solidFill>
              <a:schemeClr val="tx2"/>
            </a:solidFill>
          </a:endParaRPr>
        </a:p>
      </dgm:t>
    </dgm:pt>
    <dgm:pt modelId="{F427B0E2-1977-4152-A12E-4BCE39D113CC}" type="parTrans" cxnId="{55CD66C7-9495-4C99-BC95-66B8F6E04DB7}">
      <dgm:prSet/>
      <dgm:spPr/>
      <dgm:t>
        <a:bodyPr/>
        <a:lstStyle/>
        <a:p>
          <a:endParaRPr lang="en-US"/>
        </a:p>
      </dgm:t>
    </dgm:pt>
    <dgm:pt modelId="{B5EAD624-A065-4BCA-8B82-5E1CA1D7D05F}" type="sibTrans" cxnId="{55CD66C7-9495-4C99-BC95-66B8F6E04DB7}">
      <dgm:prSet/>
      <dgm:spPr/>
      <dgm:t>
        <a:bodyPr/>
        <a:lstStyle/>
        <a:p>
          <a:endParaRPr lang="en-US"/>
        </a:p>
      </dgm:t>
    </dgm:pt>
    <dgm:pt modelId="{5EE42291-39AA-44B4-9C09-698950C1DB56}">
      <dgm:prSet phldrT="[Text]"/>
      <dgm:spPr/>
      <dgm:t>
        <a:bodyPr/>
        <a:lstStyle/>
        <a:p>
          <a:r>
            <a:rPr lang="en-US" dirty="0" smtClean="0">
              <a:solidFill>
                <a:schemeClr val="tx2"/>
              </a:solidFill>
            </a:rPr>
            <a:t>Remedies may include supportive measures; however, remedies need not be non-disciplinary or non-punitive and need not avoid burdening the respondent</a:t>
          </a:r>
          <a:endParaRPr lang="en-US" dirty="0">
            <a:solidFill>
              <a:schemeClr val="tx2"/>
            </a:solidFill>
          </a:endParaRPr>
        </a:p>
      </dgm:t>
    </dgm:pt>
    <dgm:pt modelId="{69FBA13A-22BA-43BE-A1B8-C53E0455BC16}" type="parTrans" cxnId="{1AF1AF89-21F0-437E-AC2B-140E31ECFF64}">
      <dgm:prSet/>
      <dgm:spPr/>
      <dgm:t>
        <a:bodyPr/>
        <a:lstStyle/>
        <a:p>
          <a:endParaRPr lang="en-US"/>
        </a:p>
      </dgm:t>
    </dgm:pt>
    <dgm:pt modelId="{F28B5D9F-75B0-4197-B1C2-60B8BF6ACB31}" type="sibTrans" cxnId="{1AF1AF89-21F0-437E-AC2B-140E31ECFF64}">
      <dgm:prSet/>
      <dgm:spPr/>
      <dgm:t>
        <a:bodyPr/>
        <a:lstStyle/>
        <a:p>
          <a:endParaRPr lang="en-US"/>
        </a:p>
      </dgm:t>
    </dgm:pt>
    <dgm:pt modelId="{5F077771-CF9E-4DF3-A738-3AB04F729336}">
      <dgm:prSet phldrT="[Text]"/>
      <dgm:spPr>
        <a:solidFill>
          <a:srgbClr val="000066"/>
        </a:solidFill>
      </dgm:spPr>
      <dgm:t>
        <a:bodyPr/>
        <a:lstStyle/>
        <a:p>
          <a:r>
            <a:rPr lang="en-US" dirty="0" smtClean="0"/>
            <a:t>Disciplinary Sanctions ONLY</a:t>
          </a:r>
          <a:br>
            <a:rPr lang="en-US" dirty="0" smtClean="0"/>
          </a:br>
          <a:r>
            <a:rPr lang="en-US" dirty="0" smtClean="0"/>
            <a:t>Following Grievance Process</a:t>
          </a:r>
          <a:endParaRPr lang="en-US" dirty="0"/>
        </a:p>
      </dgm:t>
    </dgm:pt>
    <dgm:pt modelId="{65601D5F-645E-4168-92EC-25C62921D4D2}" type="parTrans" cxnId="{FD90C8F3-2C7B-4DD3-BCE5-450C9239CE17}">
      <dgm:prSet/>
      <dgm:spPr/>
      <dgm:t>
        <a:bodyPr/>
        <a:lstStyle/>
        <a:p>
          <a:endParaRPr lang="en-US"/>
        </a:p>
      </dgm:t>
    </dgm:pt>
    <dgm:pt modelId="{E2A3434A-A1D7-42FB-A51D-86D569F03F75}" type="sibTrans" cxnId="{FD90C8F3-2C7B-4DD3-BCE5-450C9239CE17}">
      <dgm:prSet/>
      <dgm:spPr/>
      <dgm:t>
        <a:bodyPr/>
        <a:lstStyle/>
        <a:p>
          <a:endParaRPr lang="en-US"/>
        </a:p>
      </dgm:t>
    </dgm:pt>
    <dgm:pt modelId="{5DDE8713-943B-4EA3-8581-E7976E7D217C}">
      <dgm:prSet phldrT="[Text]"/>
      <dgm:spPr/>
      <dgm:t>
        <a:bodyPr/>
        <a:lstStyle/>
        <a:p>
          <a:r>
            <a:rPr lang="en-US" dirty="0" smtClean="0">
              <a:solidFill>
                <a:schemeClr val="tx2"/>
              </a:solidFill>
            </a:rPr>
            <a:t>Grievance process must be followed before any imposition of any disciplinary sanctions or other actions that are not supportive measures against a respondent</a:t>
          </a:r>
          <a:endParaRPr lang="en-US" dirty="0">
            <a:solidFill>
              <a:schemeClr val="tx2"/>
            </a:solidFill>
          </a:endParaRPr>
        </a:p>
      </dgm:t>
    </dgm:pt>
    <dgm:pt modelId="{486BD6D5-558E-4440-B13E-BA8B867F1EB6}" type="parTrans" cxnId="{B3D4BF7C-AA9C-4F49-9E1E-15F319ABFD32}">
      <dgm:prSet/>
      <dgm:spPr/>
      <dgm:t>
        <a:bodyPr/>
        <a:lstStyle/>
        <a:p>
          <a:endParaRPr lang="en-US"/>
        </a:p>
      </dgm:t>
    </dgm:pt>
    <dgm:pt modelId="{FE58725B-0275-4784-9762-4E8922046465}" type="sibTrans" cxnId="{B3D4BF7C-AA9C-4F49-9E1E-15F319ABFD32}">
      <dgm:prSet/>
      <dgm:spPr/>
      <dgm:t>
        <a:bodyPr/>
        <a:lstStyle/>
        <a:p>
          <a:endParaRPr lang="en-US"/>
        </a:p>
      </dgm:t>
    </dgm:pt>
    <dgm:pt modelId="{0E19E0A7-CB58-4486-B847-1D2D1096791B}">
      <dgm:prSet phldrT="[Text]"/>
      <dgm:spPr/>
      <dgm:t>
        <a:bodyPr/>
        <a:lstStyle/>
        <a:p>
          <a:r>
            <a:rPr lang="en-US" dirty="0" smtClean="0">
              <a:solidFill>
                <a:schemeClr val="tx2"/>
              </a:solidFill>
            </a:rPr>
            <a:t>Grievance process must be </a:t>
          </a:r>
          <a:r>
            <a:rPr lang="en-US" b="1" dirty="0" smtClean="0">
              <a:solidFill>
                <a:schemeClr val="tx2"/>
              </a:solidFill>
            </a:rPr>
            <a:t>reasonably prompt</a:t>
          </a:r>
          <a:endParaRPr lang="en-US" dirty="0">
            <a:solidFill>
              <a:schemeClr val="tx2"/>
            </a:solidFill>
          </a:endParaRPr>
        </a:p>
      </dgm:t>
    </dgm:pt>
    <dgm:pt modelId="{DB5B2BA0-6268-469A-B6CC-F18A76A4E34B}" type="parTrans" cxnId="{B79396A6-A006-4549-BFA1-B2BB871CC129}">
      <dgm:prSet/>
      <dgm:spPr/>
      <dgm:t>
        <a:bodyPr/>
        <a:lstStyle/>
        <a:p>
          <a:endParaRPr lang="en-US"/>
        </a:p>
      </dgm:t>
    </dgm:pt>
    <dgm:pt modelId="{26F1DC2F-20AD-4C5E-AA61-9A6737A150D7}" type="sibTrans" cxnId="{B79396A6-A006-4549-BFA1-B2BB871CC129}">
      <dgm:prSet/>
      <dgm:spPr/>
      <dgm:t>
        <a:bodyPr/>
        <a:lstStyle/>
        <a:p>
          <a:endParaRPr lang="en-US"/>
        </a:p>
      </dgm:t>
    </dgm:pt>
    <dgm:pt modelId="{310D472C-69C4-463F-A381-A9FF57DCE68C}">
      <dgm:prSet phldrT="[Text]"/>
      <dgm:spPr/>
      <dgm:t>
        <a:bodyPr/>
        <a:lstStyle/>
        <a:p>
          <a:r>
            <a:rPr lang="en-US" dirty="0" smtClean="0">
              <a:solidFill>
                <a:schemeClr val="tx2"/>
              </a:solidFill>
            </a:rPr>
            <a:t>Presumption of innocence</a:t>
          </a:r>
          <a:endParaRPr lang="en-US" dirty="0">
            <a:solidFill>
              <a:schemeClr val="tx2"/>
            </a:solidFill>
          </a:endParaRPr>
        </a:p>
      </dgm:t>
    </dgm:pt>
    <dgm:pt modelId="{C93580EF-FC75-4BE6-8411-6D463FE22D4A}" type="parTrans" cxnId="{B663535F-7847-4D17-A1D6-7DFE53FA397D}">
      <dgm:prSet/>
      <dgm:spPr/>
      <dgm:t>
        <a:bodyPr/>
        <a:lstStyle/>
        <a:p>
          <a:endParaRPr lang="en-US"/>
        </a:p>
      </dgm:t>
    </dgm:pt>
    <dgm:pt modelId="{F7E63A04-746D-44D2-945D-8836AA84A9EB}" type="sibTrans" cxnId="{B663535F-7847-4D17-A1D6-7DFE53FA397D}">
      <dgm:prSet/>
      <dgm:spPr/>
      <dgm:t>
        <a:bodyPr/>
        <a:lstStyle/>
        <a:p>
          <a:endParaRPr lang="en-US"/>
        </a:p>
      </dgm:t>
    </dgm:pt>
    <dgm:pt modelId="{EA3D6A6F-A66A-4B96-94C8-F770B15BDA2C}" type="pres">
      <dgm:prSet presAssocID="{5D61C38E-788C-4CF9-909F-6B477262A897}" presName="Name0" presStyleCnt="0">
        <dgm:presLayoutVars>
          <dgm:dir/>
          <dgm:animLvl val="lvl"/>
          <dgm:resizeHandles val="exact"/>
        </dgm:presLayoutVars>
      </dgm:prSet>
      <dgm:spPr/>
      <dgm:t>
        <a:bodyPr/>
        <a:lstStyle/>
        <a:p>
          <a:endParaRPr lang="en-US"/>
        </a:p>
      </dgm:t>
    </dgm:pt>
    <dgm:pt modelId="{3631799A-CCCE-49A9-AB90-9A28E41C9130}" type="pres">
      <dgm:prSet presAssocID="{6B9C97C0-5A6E-4DD9-AC40-FB4E372053B8}" presName="composite" presStyleCnt="0"/>
      <dgm:spPr/>
    </dgm:pt>
    <dgm:pt modelId="{64B708D3-5810-40C3-A561-9413F90CE036}" type="pres">
      <dgm:prSet presAssocID="{6B9C97C0-5A6E-4DD9-AC40-FB4E372053B8}" presName="parTx" presStyleLbl="alignNode1" presStyleIdx="0" presStyleCnt="2">
        <dgm:presLayoutVars>
          <dgm:chMax val="0"/>
          <dgm:chPref val="0"/>
          <dgm:bulletEnabled val="1"/>
        </dgm:presLayoutVars>
      </dgm:prSet>
      <dgm:spPr/>
      <dgm:t>
        <a:bodyPr/>
        <a:lstStyle/>
        <a:p>
          <a:endParaRPr lang="en-US"/>
        </a:p>
      </dgm:t>
    </dgm:pt>
    <dgm:pt modelId="{C8D3D741-3B89-47E1-92B0-B6780E9C3994}" type="pres">
      <dgm:prSet presAssocID="{6B9C97C0-5A6E-4DD9-AC40-FB4E372053B8}" presName="desTx" presStyleLbl="alignAccFollowNode1" presStyleIdx="0" presStyleCnt="2">
        <dgm:presLayoutVars>
          <dgm:bulletEnabled val="1"/>
        </dgm:presLayoutVars>
      </dgm:prSet>
      <dgm:spPr/>
      <dgm:t>
        <a:bodyPr/>
        <a:lstStyle/>
        <a:p>
          <a:endParaRPr lang="en-US"/>
        </a:p>
      </dgm:t>
    </dgm:pt>
    <dgm:pt modelId="{CB64F2EC-89B8-4828-B9DE-0E99C5575838}" type="pres">
      <dgm:prSet presAssocID="{F05285B2-0420-4ECA-80C7-3B803F1BA15C}" presName="space" presStyleCnt="0"/>
      <dgm:spPr/>
    </dgm:pt>
    <dgm:pt modelId="{20F2439F-A43E-4175-8722-7F2D9CA487F2}" type="pres">
      <dgm:prSet presAssocID="{5F077771-CF9E-4DF3-A738-3AB04F729336}" presName="composite" presStyleCnt="0"/>
      <dgm:spPr/>
    </dgm:pt>
    <dgm:pt modelId="{27C1D3B0-2E3E-491E-956E-4A0C61026F14}" type="pres">
      <dgm:prSet presAssocID="{5F077771-CF9E-4DF3-A738-3AB04F729336}" presName="parTx" presStyleLbl="alignNode1" presStyleIdx="1" presStyleCnt="2">
        <dgm:presLayoutVars>
          <dgm:chMax val="0"/>
          <dgm:chPref val="0"/>
          <dgm:bulletEnabled val="1"/>
        </dgm:presLayoutVars>
      </dgm:prSet>
      <dgm:spPr/>
      <dgm:t>
        <a:bodyPr/>
        <a:lstStyle/>
        <a:p>
          <a:endParaRPr lang="en-US"/>
        </a:p>
      </dgm:t>
    </dgm:pt>
    <dgm:pt modelId="{69454451-146A-4A6C-8153-73BC364BE300}" type="pres">
      <dgm:prSet presAssocID="{5F077771-CF9E-4DF3-A738-3AB04F729336}" presName="desTx" presStyleLbl="alignAccFollowNode1" presStyleIdx="1" presStyleCnt="2">
        <dgm:presLayoutVars>
          <dgm:bulletEnabled val="1"/>
        </dgm:presLayoutVars>
      </dgm:prSet>
      <dgm:spPr/>
      <dgm:t>
        <a:bodyPr/>
        <a:lstStyle/>
        <a:p>
          <a:endParaRPr lang="en-US"/>
        </a:p>
      </dgm:t>
    </dgm:pt>
  </dgm:ptLst>
  <dgm:cxnLst>
    <dgm:cxn modelId="{6A6D66E8-9B11-40F5-A65E-2F345FB2580B}" type="presOf" srcId="{6B9C97C0-5A6E-4DD9-AC40-FB4E372053B8}" destId="{64B708D3-5810-40C3-A561-9413F90CE036}" srcOrd="0" destOrd="0" presId="urn:microsoft.com/office/officeart/2005/8/layout/hList1"/>
    <dgm:cxn modelId="{55CD66C7-9495-4C99-BC95-66B8F6E04DB7}" srcId="{6B9C97C0-5A6E-4DD9-AC40-FB4E372053B8}" destId="{65051BBC-3690-4108-B7CC-B6FAA1041CBF}" srcOrd="0" destOrd="0" parTransId="{F427B0E2-1977-4152-A12E-4BCE39D113CC}" sibTransId="{B5EAD624-A065-4BCA-8B82-5E1CA1D7D05F}"/>
    <dgm:cxn modelId="{67F02756-84DF-4EF5-8A42-BD847FFBDAA2}" type="presOf" srcId="{5EE42291-39AA-44B4-9C09-698950C1DB56}" destId="{C8D3D741-3B89-47E1-92B0-B6780E9C3994}" srcOrd="0" destOrd="1" presId="urn:microsoft.com/office/officeart/2005/8/layout/hList1"/>
    <dgm:cxn modelId="{072EAF97-E22C-4373-A5CC-A95AE4A19DAA}" type="presOf" srcId="{5DDE8713-943B-4EA3-8581-E7976E7D217C}" destId="{69454451-146A-4A6C-8153-73BC364BE300}" srcOrd="0" destOrd="0" presId="urn:microsoft.com/office/officeart/2005/8/layout/hList1"/>
    <dgm:cxn modelId="{B3D4BF7C-AA9C-4F49-9E1E-15F319ABFD32}" srcId="{5F077771-CF9E-4DF3-A738-3AB04F729336}" destId="{5DDE8713-943B-4EA3-8581-E7976E7D217C}" srcOrd="0" destOrd="0" parTransId="{486BD6D5-558E-4440-B13E-BA8B867F1EB6}" sibTransId="{FE58725B-0275-4784-9762-4E8922046465}"/>
    <dgm:cxn modelId="{B79396A6-A006-4549-BFA1-B2BB871CC129}" srcId="{5F077771-CF9E-4DF3-A738-3AB04F729336}" destId="{0E19E0A7-CB58-4486-B847-1D2D1096791B}" srcOrd="1" destOrd="0" parTransId="{DB5B2BA0-6268-469A-B6CC-F18A76A4E34B}" sibTransId="{26F1DC2F-20AD-4C5E-AA61-9A6737A150D7}"/>
    <dgm:cxn modelId="{1EFC2512-3E5A-4065-9F12-C3BEB56CB21F}" srcId="{5D61C38E-788C-4CF9-909F-6B477262A897}" destId="{6B9C97C0-5A6E-4DD9-AC40-FB4E372053B8}" srcOrd="0" destOrd="0" parTransId="{B0F388BB-2C66-488B-A32A-F9FB1C53169A}" sibTransId="{F05285B2-0420-4ECA-80C7-3B803F1BA15C}"/>
    <dgm:cxn modelId="{1AF1AF89-21F0-437E-AC2B-140E31ECFF64}" srcId="{6B9C97C0-5A6E-4DD9-AC40-FB4E372053B8}" destId="{5EE42291-39AA-44B4-9C09-698950C1DB56}" srcOrd="1" destOrd="0" parTransId="{69FBA13A-22BA-43BE-A1B8-C53E0455BC16}" sibTransId="{F28B5D9F-75B0-4197-B1C2-60B8BF6ACB31}"/>
    <dgm:cxn modelId="{FD90C8F3-2C7B-4DD3-BCE5-450C9239CE17}" srcId="{5D61C38E-788C-4CF9-909F-6B477262A897}" destId="{5F077771-CF9E-4DF3-A738-3AB04F729336}" srcOrd="1" destOrd="0" parTransId="{65601D5F-645E-4168-92EC-25C62921D4D2}" sibTransId="{E2A3434A-A1D7-42FB-A51D-86D569F03F75}"/>
    <dgm:cxn modelId="{B663535F-7847-4D17-A1D6-7DFE53FA397D}" srcId="{5F077771-CF9E-4DF3-A738-3AB04F729336}" destId="{310D472C-69C4-463F-A381-A9FF57DCE68C}" srcOrd="2" destOrd="0" parTransId="{C93580EF-FC75-4BE6-8411-6D463FE22D4A}" sibTransId="{F7E63A04-746D-44D2-945D-8836AA84A9EB}"/>
    <dgm:cxn modelId="{6FB4B530-41C2-4FB4-B6A5-B5763991CCF2}" type="presOf" srcId="{5D61C38E-788C-4CF9-909F-6B477262A897}" destId="{EA3D6A6F-A66A-4B96-94C8-F770B15BDA2C}" srcOrd="0" destOrd="0" presId="urn:microsoft.com/office/officeart/2005/8/layout/hList1"/>
    <dgm:cxn modelId="{5A3BCFF4-8444-452F-8EE6-E095A4AE1584}" type="presOf" srcId="{5F077771-CF9E-4DF3-A738-3AB04F729336}" destId="{27C1D3B0-2E3E-491E-956E-4A0C61026F14}" srcOrd="0" destOrd="0" presId="urn:microsoft.com/office/officeart/2005/8/layout/hList1"/>
    <dgm:cxn modelId="{B642AB99-56D2-48E0-A024-550A9A64DC04}" type="presOf" srcId="{0E19E0A7-CB58-4486-B847-1D2D1096791B}" destId="{69454451-146A-4A6C-8153-73BC364BE300}" srcOrd="0" destOrd="1" presId="urn:microsoft.com/office/officeart/2005/8/layout/hList1"/>
    <dgm:cxn modelId="{36FADE56-B497-4D26-8BA4-077A5755A298}" type="presOf" srcId="{65051BBC-3690-4108-B7CC-B6FAA1041CBF}" destId="{C8D3D741-3B89-47E1-92B0-B6780E9C3994}" srcOrd="0" destOrd="0" presId="urn:microsoft.com/office/officeart/2005/8/layout/hList1"/>
    <dgm:cxn modelId="{E840CAEE-D815-4929-B299-D53EB14E150E}" type="presOf" srcId="{310D472C-69C4-463F-A381-A9FF57DCE68C}" destId="{69454451-146A-4A6C-8153-73BC364BE300}" srcOrd="0" destOrd="2" presId="urn:microsoft.com/office/officeart/2005/8/layout/hList1"/>
    <dgm:cxn modelId="{8A83F36D-0977-4D08-9919-A69DC18C6D10}" type="presParOf" srcId="{EA3D6A6F-A66A-4B96-94C8-F770B15BDA2C}" destId="{3631799A-CCCE-49A9-AB90-9A28E41C9130}" srcOrd="0" destOrd="0" presId="urn:microsoft.com/office/officeart/2005/8/layout/hList1"/>
    <dgm:cxn modelId="{6AC00FBD-89D6-4A21-B98A-CD4F0F529F3D}" type="presParOf" srcId="{3631799A-CCCE-49A9-AB90-9A28E41C9130}" destId="{64B708D3-5810-40C3-A561-9413F90CE036}" srcOrd="0" destOrd="0" presId="urn:microsoft.com/office/officeart/2005/8/layout/hList1"/>
    <dgm:cxn modelId="{E4ED297A-F5FB-4A24-8BD8-76925903D99C}" type="presParOf" srcId="{3631799A-CCCE-49A9-AB90-9A28E41C9130}" destId="{C8D3D741-3B89-47E1-92B0-B6780E9C3994}" srcOrd="1" destOrd="0" presId="urn:microsoft.com/office/officeart/2005/8/layout/hList1"/>
    <dgm:cxn modelId="{96C7F0E4-1229-4808-9994-F95EF4AB0D3B}" type="presParOf" srcId="{EA3D6A6F-A66A-4B96-94C8-F770B15BDA2C}" destId="{CB64F2EC-89B8-4828-B9DE-0E99C5575838}" srcOrd="1" destOrd="0" presId="urn:microsoft.com/office/officeart/2005/8/layout/hList1"/>
    <dgm:cxn modelId="{4880F6C1-8E5A-470A-AEB6-4848F755B244}" type="presParOf" srcId="{EA3D6A6F-A66A-4B96-94C8-F770B15BDA2C}" destId="{20F2439F-A43E-4175-8722-7F2D9CA487F2}" srcOrd="2" destOrd="0" presId="urn:microsoft.com/office/officeart/2005/8/layout/hList1"/>
    <dgm:cxn modelId="{7DBACF93-7271-43B1-A66E-42FCC213960B}" type="presParOf" srcId="{20F2439F-A43E-4175-8722-7F2D9CA487F2}" destId="{27C1D3B0-2E3E-491E-956E-4A0C61026F14}" srcOrd="0" destOrd="0" presId="urn:microsoft.com/office/officeart/2005/8/layout/hList1"/>
    <dgm:cxn modelId="{07225E2E-E451-425F-890D-2B43A0FC1DD0}" type="presParOf" srcId="{20F2439F-A43E-4175-8722-7F2D9CA487F2}" destId="{69454451-146A-4A6C-8153-73BC364BE30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D61C38E-788C-4CF9-909F-6B477262A89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B9C97C0-5A6E-4DD9-AC40-FB4E372053B8}">
      <dgm:prSet phldrT="[Text]"/>
      <dgm:spPr>
        <a:solidFill>
          <a:srgbClr val="000066"/>
        </a:solidFill>
      </dgm:spPr>
      <dgm:t>
        <a:bodyPr/>
        <a:lstStyle/>
        <a:p>
          <a:r>
            <a:rPr lang="en-US" dirty="0" smtClean="0"/>
            <a:t>Evaluation of Evidence</a:t>
          </a:r>
          <a:endParaRPr lang="en-US" dirty="0"/>
        </a:p>
      </dgm:t>
    </dgm:pt>
    <dgm:pt modelId="{B0F388BB-2C66-488B-A32A-F9FB1C53169A}" type="parTrans" cxnId="{1EFC2512-3E5A-4065-9F12-C3BEB56CB21F}">
      <dgm:prSet/>
      <dgm:spPr/>
      <dgm:t>
        <a:bodyPr/>
        <a:lstStyle/>
        <a:p>
          <a:endParaRPr lang="en-US"/>
        </a:p>
      </dgm:t>
    </dgm:pt>
    <dgm:pt modelId="{F05285B2-0420-4ECA-80C7-3B803F1BA15C}" type="sibTrans" cxnId="{1EFC2512-3E5A-4065-9F12-C3BEB56CB21F}">
      <dgm:prSet/>
      <dgm:spPr/>
      <dgm:t>
        <a:bodyPr/>
        <a:lstStyle/>
        <a:p>
          <a:endParaRPr lang="en-US"/>
        </a:p>
      </dgm:t>
    </dgm:pt>
    <dgm:pt modelId="{65051BBC-3690-4108-B7CC-B6FAA1041CBF}">
      <dgm:prSet phldrT="[Text]"/>
      <dgm:spPr/>
      <dgm:t>
        <a:bodyPr/>
        <a:lstStyle/>
        <a:p>
          <a:r>
            <a:rPr lang="en-US" dirty="0" smtClean="0">
              <a:solidFill>
                <a:schemeClr val="bg2">
                  <a:lumMod val="10000"/>
                </a:schemeClr>
              </a:solidFill>
            </a:rPr>
            <a:t>The grievance process requires an evaluation of all relevant evidence – including both </a:t>
          </a:r>
          <a:r>
            <a:rPr lang="en-US" dirty="0" err="1" smtClean="0">
              <a:solidFill>
                <a:schemeClr val="bg2">
                  <a:lumMod val="10000"/>
                </a:schemeClr>
              </a:solidFill>
            </a:rPr>
            <a:t>inculpatory</a:t>
          </a:r>
          <a:r>
            <a:rPr lang="en-US" dirty="0" smtClean="0">
              <a:solidFill>
                <a:schemeClr val="bg2">
                  <a:lumMod val="10000"/>
                </a:schemeClr>
              </a:solidFill>
            </a:rPr>
            <a:t> and exculpatory evidence. </a:t>
          </a:r>
          <a:endParaRPr lang="en-US" dirty="0">
            <a:solidFill>
              <a:schemeClr val="bg2">
                <a:lumMod val="10000"/>
              </a:schemeClr>
            </a:solidFill>
          </a:endParaRPr>
        </a:p>
      </dgm:t>
    </dgm:pt>
    <dgm:pt modelId="{F427B0E2-1977-4152-A12E-4BCE39D113CC}" type="parTrans" cxnId="{55CD66C7-9495-4C99-BC95-66B8F6E04DB7}">
      <dgm:prSet/>
      <dgm:spPr/>
      <dgm:t>
        <a:bodyPr/>
        <a:lstStyle/>
        <a:p>
          <a:endParaRPr lang="en-US"/>
        </a:p>
      </dgm:t>
    </dgm:pt>
    <dgm:pt modelId="{B5EAD624-A065-4BCA-8B82-5E1CA1D7D05F}" type="sibTrans" cxnId="{55CD66C7-9495-4C99-BC95-66B8F6E04DB7}">
      <dgm:prSet/>
      <dgm:spPr/>
      <dgm:t>
        <a:bodyPr/>
        <a:lstStyle/>
        <a:p>
          <a:endParaRPr lang="en-US"/>
        </a:p>
      </dgm:t>
    </dgm:pt>
    <dgm:pt modelId="{5EE42291-39AA-44B4-9C09-698950C1DB56}">
      <dgm:prSet phldrT="[Text]"/>
      <dgm:spPr/>
      <dgm:t>
        <a:bodyPr/>
        <a:lstStyle/>
        <a:p>
          <a:r>
            <a:rPr lang="en-US" dirty="0" smtClean="0">
              <a:solidFill>
                <a:schemeClr val="bg2">
                  <a:lumMod val="10000"/>
                </a:schemeClr>
              </a:solidFill>
            </a:rPr>
            <a:t>Credibility determinations may not be based on a person’s status as a complainant, respondent, or witness.</a:t>
          </a:r>
          <a:endParaRPr lang="en-US" dirty="0">
            <a:solidFill>
              <a:schemeClr val="bg2">
                <a:lumMod val="10000"/>
              </a:schemeClr>
            </a:solidFill>
          </a:endParaRPr>
        </a:p>
      </dgm:t>
    </dgm:pt>
    <dgm:pt modelId="{69FBA13A-22BA-43BE-A1B8-C53E0455BC16}" type="parTrans" cxnId="{1AF1AF89-21F0-437E-AC2B-140E31ECFF64}">
      <dgm:prSet/>
      <dgm:spPr/>
      <dgm:t>
        <a:bodyPr/>
        <a:lstStyle/>
        <a:p>
          <a:endParaRPr lang="en-US"/>
        </a:p>
      </dgm:t>
    </dgm:pt>
    <dgm:pt modelId="{F28B5D9F-75B0-4197-B1C2-60B8BF6ACB31}" type="sibTrans" cxnId="{1AF1AF89-21F0-437E-AC2B-140E31ECFF64}">
      <dgm:prSet/>
      <dgm:spPr/>
      <dgm:t>
        <a:bodyPr/>
        <a:lstStyle/>
        <a:p>
          <a:endParaRPr lang="en-US"/>
        </a:p>
      </dgm:t>
    </dgm:pt>
    <dgm:pt modelId="{5F077771-CF9E-4DF3-A738-3AB04F729336}">
      <dgm:prSet phldrT="[Text]"/>
      <dgm:spPr>
        <a:solidFill>
          <a:srgbClr val="000066"/>
        </a:solidFill>
      </dgm:spPr>
      <dgm:t>
        <a:bodyPr/>
        <a:lstStyle/>
        <a:p>
          <a:r>
            <a:rPr lang="en-US" dirty="0" smtClean="0"/>
            <a:t>Without Bias or </a:t>
          </a:r>
          <a:br>
            <a:rPr lang="en-US" dirty="0" smtClean="0"/>
          </a:br>
          <a:r>
            <a:rPr lang="en-US" dirty="0" smtClean="0"/>
            <a:t>Conflict of Interest</a:t>
          </a:r>
          <a:endParaRPr lang="en-US" dirty="0"/>
        </a:p>
      </dgm:t>
    </dgm:pt>
    <dgm:pt modelId="{65601D5F-645E-4168-92EC-25C62921D4D2}" type="parTrans" cxnId="{FD90C8F3-2C7B-4DD3-BCE5-450C9239CE17}">
      <dgm:prSet/>
      <dgm:spPr/>
      <dgm:t>
        <a:bodyPr/>
        <a:lstStyle/>
        <a:p>
          <a:endParaRPr lang="en-US"/>
        </a:p>
      </dgm:t>
    </dgm:pt>
    <dgm:pt modelId="{E2A3434A-A1D7-42FB-A51D-86D569F03F75}" type="sibTrans" cxnId="{FD90C8F3-2C7B-4DD3-BCE5-450C9239CE17}">
      <dgm:prSet/>
      <dgm:spPr/>
      <dgm:t>
        <a:bodyPr/>
        <a:lstStyle/>
        <a:p>
          <a:endParaRPr lang="en-US"/>
        </a:p>
      </dgm:t>
    </dgm:pt>
    <dgm:pt modelId="{5DDE8713-943B-4EA3-8581-E7976E7D217C}">
      <dgm:prSet phldrT="[Text]"/>
      <dgm:spPr/>
      <dgm:t>
        <a:bodyPr/>
        <a:lstStyle/>
        <a:p>
          <a:r>
            <a:rPr lang="en-US" dirty="0" smtClean="0">
              <a:solidFill>
                <a:schemeClr val="bg2">
                  <a:lumMod val="10000"/>
                </a:schemeClr>
              </a:solidFill>
            </a:rPr>
            <a:t>The designated Title IX Coordinator, investigators, decision-makers, and informal resolution facilitators must not have a </a:t>
          </a:r>
          <a:r>
            <a:rPr lang="en-US" b="1" dirty="0" smtClean="0">
              <a:solidFill>
                <a:schemeClr val="bg2">
                  <a:lumMod val="10000"/>
                </a:schemeClr>
              </a:solidFill>
            </a:rPr>
            <a:t>conflict of interest </a:t>
          </a:r>
          <a:r>
            <a:rPr lang="en-US" dirty="0" smtClean="0">
              <a:solidFill>
                <a:schemeClr val="bg2">
                  <a:lumMod val="10000"/>
                </a:schemeClr>
              </a:solidFill>
            </a:rPr>
            <a:t>or </a:t>
          </a:r>
          <a:r>
            <a:rPr lang="en-US" b="1" dirty="0" smtClean="0">
              <a:solidFill>
                <a:schemeClr val="bg2">
                  <a:lumMod val="10000"/>
                </a:schemeClr>
              </a:solidFill>
            </a:rPr>
            <a:t>bias </a:t>
          </a:r>
          <a:r>
            <a:rPr lang="en-US" dirty="0" smtClean="0">
              <a:solidFill>
                <a:schemeClr val="bg2">
                  <a:lumMod val="10000"/>
                </a:schemeClr>
              </a:solidFill>
            </a:rPr>
            <a:t>against complainants or respondents generally, or an individual complainant or respondent</a:t>
          </a:r>
          <a:endParaRPr lang="en-US" dirty="0">
            <a:solidFill>
              <a:schemeClr val="bg2">
                <a:lumMod val="10000"/>
              </a:schemeClr>
            </a:solidFill>
          </a:endParaRPr>
        </a:p>
      </dgm:t>
    </dgm:pt>
    <dgm:pt modelId="{486BD6D5-558E-4440-B13E-BA8B867F1EB6}" type="parTrans" cxnId="{B3D4BF7C-AA9C-4F49-9E1E-15F319ABFD32}">
      <dgm:prSet/>
      <dgm:spPr/>
      <dgm:t>
        <a:bodyPr/>
        <a:lstStyle/>
        <a:p>
          <a:endParaRPr lang="en-US"/>
        </a:p>
      </dgm:t>
    </dgm:pt>
    <dgm:pt modelId="{FE58725B-0275-4784-9762-4E8922046465}" type="sibTrans" cxnId="{B3D4BF7C-AA9C-4F49-9E1E-15F319ABFD32}">
      <dgm:prSet/>
      <dgm:spPr/>
      <dgm:t>
        <a:bodyPr/>
        <a:lstStyle/>
        <a:p>
          <a:endParaRPr lang="en-US"/>
        </a:p>
      </dgm:t>
    </dgm:pt>
    <dgm:pt modelId="{EA3D6A6F-A66A-4B96-94C8-F770B15BDA2C}" type="pres">
      <dgm:prSet presAssocID="{5D61C38E-788C-4CF9-909F-6B477262A897}" presName="Name0" presStyleCnt="0">
        <dgm:presLayoutVars>
          <dgm:dir/>
          <dgm:animLvl val="lvl"/>
          <dgm:resizeHandles val="exact"/>
        </dgm:presLayoutVars>
      </dgm:prSet>
      <dgm:spPr/>
      <dgm:t>
        <a:bodyPr/>
        <a:lstStyle/>
        <a:p>
          <a:endParaRPr lang="en-US"/>
        </a:p>
      </dgm:t>
    </dgm:pt>
    <dgm:pt modelId="{3631799A-CCCE-49A9-AB90-9A28E41C9130}" type="pres">
      <dgm:prSet presAssocID="{6B9C97C0-5A6E-4DD9-AC40-FB4E372053B8}" presName="composite" presStyleCnt="0"/>
      <dgm:spPr/>
    </dgm:pt>
    <dgm:pt modelId="{64B708D3-5810-40C3-A561-9413F90CE036}" type="pres">
      <dgm:prSet presAssocID="{6B9C97C0-5A6E-4DD9-AC40-FB4E372053B8}" presName="parTx" presStyleLbl="alignNode1" presStyleIdx="0" presStyleCnt="2">
        <dgm:presLayoutVars>
          <dgm:chMax val="0"/>
          <dgm:chPref val="0"/>
          <dgm:bulletEnabled val="1"/>
        </dgm:presLayoutVars>
      </dgm:prSet>
      <dgm:spPr/>
      <dgm:t>
        <a:bodyPr/>
        <a:lstStyle/>
        <a:p>
          <a:endParaRPr lang="en-US"/>
        </a:p>
      </dgm:t>
    </dgm:pt>
    <dgm:pt modelId="{C8D3D741-3B89-47E1-92B0-B6780E9C3994}" type="pres">
      <dgm:prSet presAssocID="{6B9C97C0-5A6E-4DD9-AC40-FB4E372053B8}" presName="desTx" presStyleLbl="alignAccFollowNode1" presStyleIdx="0" presStyleCnt="2">
        <dgm:presLayoutVars>
          <dgm:bulletEnabled val="1"/>
        </dgm:presLayoutVars>
      </dgm:prSet>
      <dgm:spPr/>
      <dgm:t>
        <a:bodyPr/>
        <a:lstStyle/>
        <a:p>
          <a:endParaRPr lang="en-US"/>
        </a:p>
      </dgm:t>
    </dgm:pt>
    <dgm:pt modelId="{CB64F2EC-89B8-4828-B9DE-0E99C5575838}" type="pres">
      <dgm:prSet presAssocID="{F05285B2-0420-4ECA-80C7-3B803F1BA15C}" presName="space" presStyleCnt="0"/>
      <dgm:spPr/>
    </dgm:pt>
    <dgm:pt modelId="{20F2439F-A43E-4175-8722-7F2D9CA487F2}" type="pres">
      <dgm:prSet presAssocID="{5F077771-CF9E-4DF3-A738-3AB04F729336}" presName="composite" presStyleCnt="0"/>
      <dgm:spPr/>
    </dgm:pt>
    <dgm:pt modelId="{27C1D3B0-2E3E-491E-956E-4A0C61026F14}" type="pres">
      <dgm:prSet presAssocID="{5F077771-CF9E-4DF3-A738-3AB04F729336}" presName="parTx" presStyleLbl="alignNode1" presStyleIdx="1" presStyleCnt="2">
        <dgm:presLayoutVars>
          <dgm:chMax val="0"/>
          <dgm:chPref val="0"/>
          <dgm:bulletEnabled val="1"/>
        </dgm:presLayoutVars>
      </dgm:prSet>
      <dgm:spPr/>
      <dgm:t>
        <a:bodyPr/>
        <a:lstStyle/>
        <a:p>
          <a:endParaRPr lang="en-US"/>
        </a:p>
      </dgm:t>
    </dgm:pt>
    <dgm:pt modelId="{69454451-146A-4A6C-8153-73BC364BE300}" type="pres">
      <dgm:prSet presAssocID="{5F077771-CF9E-4DF3-A738-3AB04F729336}" presName="desTx" presStyleLbl="alignAccFollowNode1" presStyleIdx="1" presStyleCnt="2">
        <dgm:presLayoutVars>
          <dgm:bulletEnabled val="1"/>
        </dgm:presLayoutVars>
      </dgm:prSet>
      <dgm:spPr/>
      <dgm:t>
        <a:bodyPr/>
        <a:lstStyle/>
        <a:p>
          <a:endParaRPr lang="en-US"/>
        </a:p>
      </dgm:t>
    </dgm:pt>
  </dgm:ptLst>
  <dgm:cxnLst>
    <dgm:cxn modelId="{1EFC2512-3E5A-4065-9F12-C3BEB56CB21F}" srcId="{5D61C38E-788C-4CF9-909F-6B477262A897}" destId="{6B9C97C0-5A6E-4DD9-AC40-FB4E372053B8}" srcOrd="0" destOrd="0" parTransId="{B0F388BB-2C66-488B-A32A-F9FB1C53169A}" sibTransId="{F05285B2-0420-4ECA-80C7-3B803F1BA15C}"/>
    <dgm:cxn modelId="{67F02756-84DF-4EF5-8A42-BD847FFBDAA2}" type="presOf" srcId="{5EE42291-39AA-44B4-9C09-698950C1DB56}" destId="{C8D3D741-3B89-47E1-92B0-B6780E9C3994}" srcOrd="0" destOrd="1" presId="urn:microsoft.com/office/officeart/2005/8/layout/hList1"/>
    <dgm:cxn modelId="{6FB4B530-41C2-4FB4-B6A5-B5763991CCF2}" type="presOf" srcId="{5D61C38E-788C-4CF9-909F-6B477262A897}" destId="{EA3D6A6F-A66A-4B96-94C8-F770B15BDA2C}" srcOrd="0" destOrd="0" presId="urn:microsoft.com/office/officeart/2005/8/layout/hList1"/>
    <dgm:cxn modelId="{1AF1AF89-21F0-437E-AC2B-140E31ECFF64}" srcId="{6B9C97C0-5A6E-4DD9-AC40-FB4E372053B8}" destId="{5EE42291-39AA-44B4-9C09-698950C1DB56}" srcOrd="1" destOrd="0" parTransId="{69FBA13A-22BA-43BE-A1B8-C53E0455BC16}" sibTransId="{F28B5D9F-75B0-4197-B1C2-60B8BF6ACB31}"/>
    <dgm:cxn modelId="{36FADE56-B497-4D26-8BA4-077A5755A298}" type="presOf" srcId="{65051BBC-3690-4108-B7CC-B6FAA1041CBF}" destId="{C8D3D741-3B89-47E1-92B0-B6780E9C3994}" srcOrd="0" destOrd="0" presId="urn:microsoft.com/office/officeart/2005/8/layout/hList1"/>
    <dgm:cxn modelId="{6A6D66E8-9B11-40F5-A65E-2F345FB2580B}" type="presOf" srcId="{6B9C97C0-5A6E-4DD9-AC40-FB4E372053B8}" destId="{64B708D3-5810-40C3-A561-9413F90CE036}" srcOrd="0" destOrd="0" presId="urn:microsoft.com/office/officeart/2005/8/layout/hList1"/>
    <dgm:cxn modelId="{FD90C8F3-2C7B-4DD3-BCE5-450C9239CE17}" srcId="{5D61C38E-788C-4CF9-909F-6B477262A897}" destId="{5F077771-CF9E-4DF3-A738-3AB04F729336}" srcOrd="1" destOrd="0" parTransId="{65601D5F-645E-4168-92EC-25C62921D4D2}" sibTransId="{E2A3434A-A1D7-42FB-A51D-86D569F03F75}"/>
    <dgm:cxn modelId="{072EAF97-E22C-4373-A5CC-A95AE4A19DAA}" type="presOf" srcId="{5DDE8713-943B-4EA3-8581-E7976E7D217C}" destId="{69454451-146A-4A6C-8153-73BC364BE300}" srcOrd="0" destOrd="0" presId="urn:microsoft.com/office/officeart/2005/8/layout/hList1"/>
    <dgm:cxn modelId="{B3D4BF7C-AA9C-4F49-9E1E-15F319ABFD32}" srcId="{5F077771-CF9E-4DF3-A738-3AB04F729336}" destId="{5DDE8713-943B-4EA3-8581-E7976E7D217C}" srcOrd="0" destOrd="0" parTransId="{486BD6D5-558E-4440-B13E-BA8B867F1EB6}" sibTransId="{FE58725B-0275-4784-9762-4E8922046465}"/>
    <dgm:cxn modelId="{55CD66C7-9495-4C99-BC95-66B8F6E04DB7}" srcId="{6B9C97C0-5A6E-4DD9-AC40-FB4E372053B8}" destId="{65051BBC-3690-4108-B7CC-B6FAA1041CBF}" srcOrd="0" destOrd="0" parTransId="{F427B0E2-1977-4152-A12E-4BCE39D113CC}" sibTransId="{B5EAD624-A065-4BCA-8B82-5E1CA1D7D05F}"/>
    <dgm:cxn modelId="{5A3BCFF4-8444-452F-8EE6-E095A4AE1584}" type="presOf" srcId="{5F077771-CF9E-4DF3-A738-3AB04F729336}" destId="{27C1D3B0-2E3E-491E-956E-4A0C61026F14}" srcOrd="0" destOrd="0" presId="urn:microsoft.com/office/officeart/2005/8/layout/hList1"/>
    <dgm:cxn modelId="{8A83F36D-0977-4D08-9919-A69DC18C6D10}" type="presParOf" srcId="{EA3D6A6F-A66A-4B96-94C8-F770B15BDA2C}" destId="{3631799A-CCCE-49A9-AB90-9A28E41C9130}" srcOrd="0" destOrd="0" presId="urn:microsoft.com/office/officeart/2005/8/layout/hList1"/>
    <dgm:cxn modelId="{6AC00FBD-89D6-4A21-B98A-CD4F0F529F3D}" type="presParOf" srcId="{3631799A-CCCE-49A9-AB90-9A28E41C9130}" destId="{64B708D3-5810-40C3-A561-9413F90CE036}" srcOrd="0" destOrd="0" presId="urn:microsoft.com/office/officeart/2005/8/layout/hList1"/>
    <dgm:cxn modelId="{E4ED297A-F5FB-4A24-8BD8-76925903D99C}" type="presParOf" srcId="{3631799A-CCCE-49A9-AB90-9A28E41C9130}" destId="{C8D3D741-3B89-47E1-92B0-B6780E9C3994}" srcOrd="1" destOrd="0" presId="urn:microsoft.com/office/officeart/2005/8/layout/hList1"/>
    <dgm:cxn modelId="{96C7F0E4-1229-4808-9994-F95EF4AB0D3B}" type="presParOf" srcId="{EA3D6A6F-A66A-4B96-94C8-F770B15BDA2C}" destId="{CB64F2EC-89B8-4828-B9DE-0E99C5575838}" srcOrd="1" destOrd="0" presId="urn:microsoft.com/office/officeart/2005/8/layout/hList1"/>
    <dgm:cxn modelId="{4880F6C1-8E5A-470A-AEB6-4848F755B244}" type="presParOf" srcId="{EA3D6A6F-A66A-4B96-94C8-F770B15BDA2C}" destId="{20F2439F-A43E-4175-8722-7F2D9CA487F2}" srcOrd="2" destOrd="0" presId="urn:microsoft.com/office/officeart/2005/8/layout/hList1"/>
    <dgm:cxn modelId="{7DBACF93-7271-43B1-A66E-42FCC213960B}" type="presParOf" srcId="{20F2439F-A43E-4175-8722-7F2D9CA487F2}" destId="{27C1D3B0-2E3E-491E-956E-4A0C61026F14}" srcOrd="0" destOrd="0" presId="urn:microsoft.com/office/officeart/2005/8/layout/hList1"/>
    <dgm:cxn modelId="{07225E2E-E451-425F-890D-2B43A0FC1DD0}" type="presParOf" srcId="{20F2439F-A43E-4175-8722-7F2D9CA487F2}" destId="{69454451-146A-4A6C-8153-73BC364BE30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9793FC5-F1A4-45C1-8DD7-F5C8A7D16A29}"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F6D37DF5-23A0-42D1-B7FD-2890F61C7871}">
      <dgm:prSet phldrT="[Text]"/>
      <dgm:spPr/>
      <dgm:t>
        <a:bodyPr/>
        <a:lstStyle/>
        <a:p>
          <a:r>
            <a:rPr lang="en-US" b="1" dirty="0" smtClean="0">
              <a:solidFill>
                <a:schemeClr val="bg2">
                  <a:lumMod val="10000"/>
                </a:schemeClr>
              </a:solidFill>
            </a:rPr>
            <a:t>Preponderance</a:t>
          </a:r>
          <a:endParaRPr lang="en-US" b="1" dirty="0">
            <a:solidFill>
              <a:schemeClr val="bg2">
                <a:lumMod val="10000"/>
              </a:schemeClr>
            </a:solidFill>
          </a:endParaRPr>
        </a:p>
      </dgm:t>
    </dgm:pt>
    <dgm:pt modelId="{6A09710F-52E7-4887-9E6F-8AC4F2AF4AFE}" type="parTrans" cxnId="{4F33F38C-3F6B-4461-B44B-F65A5B3F97EC}">
      <dgm:prSet/>
      <dgm:spPr/>
      <dgm:t>
        <a:bodyPr/>
        <a:lstStyle/>
        <a:p>
          <a:endParaRPr lang="en-US"/>
        </a:p>
      </dgm:t>
    </dgm:pt>
    <dgm:pt modelId="{A3F6C46F-9E70-4E96-A3DB-FF0C770D2775}" type="sibTrans" cxnId="{4F33F38C-3F6B-4461-B44B-F65A5B3F97EC}">
      <dgm:prSet/>
      <dgm:spPr/>
      <dgm:t>
        <a:bodyPr/>
        <a:lstStyle/>
        <a:p>
          <a:endParaRPr lang="en-US"/>
        </a:p>
      </dgm:t>
    </dgm:pt>
    <dgm:pt modelId="{AB7426D6-D82F-4633-AD62-C401B0ED682B}">
      <dgm:prSet phldrT="[Text]"/>
      <dgm:spPr/>
      <dgm:t>
        <a:bodyPr/>
        <a:lstStyle/>
        <a:p>
          <a:r>
            <a:rPr lang="en-US" dirty="0" smtClean="0"/>
            <a:t>More likely than not</a:t>
          </a:r>
          <a:endParaRPr lang="en-US" dirty="0"/>
        </a:p>
      </dgm:t>
    </dgm:pt>
    <dgm:pt modelId="{EFC5B4B8-C480-4E77-A029-CE6338620122}" type="parTrans" cxnId="{DAEDA16C-49AB-4116-85BA-387363B9E847}">
      <dgm:prSet/>
      <dgm:spPr/>
      <dgm:t>
        <a:bodyPr/>
        <a:lstStyle/>
        <a:p>
          <a:endParaRPr lang="en-US"/>
        </a:p>
      </dgm:t>
    </dgm:pt>
    <dgm:pt modelId="{D5FE968D-541D-4F7F-A9CF-9EAB13496A16}" type="sibTrans" cxnId="{DAEDA16C-49AB-4116-85BA-387363B9E847}">
      <dgm:prSet/>
      <dgm:spPr/>
      <dgm:t>
        <a:bodyPr/>
        <a:lstStyle/>
        <a:p>
          <a:endParaRPr lang="en-US"/>
        </a:p>
      </dgm:t>
    </dgm:pt>
    <dgm:pt modelId="{0C013525-8FF2-4739-B596-FC12A4180D99}">
      <dgm:prSet phldrT="[Text]"/>
      <dgm:spPr/>
      <dgm:t>
        <a:bodyPr/>
        <a:lstStyle/>
        <a:p>
          <a:r>
            <a:rPr lang="en-US" dirty="0" smtClean="0"/>
            <a:t>Preponderance of the evidence standard</a:t>
          </a:r>
          <a:endParaRPr lang="en-US" dirty="0"/>
        </a:p>
      </dgm:t>
    </dgm:pt>
    <dgm:pt modelId="{632C5534-51FA-4ED1-A4DB-87E18B25ADC3}" type="parTrans" cxnId="{A752E13A-21A6-4E20-9B2C-E8EC81228527}">
      <dgm:prSet/>
      <dgm:spPr/>
      <dgm:t>
        <a:bodyPr/>
        <a:lstStyle/>
        <a:p>
          <a:endParaRPr lang="en-US"/>
        </a:p>
      </dgm:t>
    </dgm:pt>
    <dgm:pt modelId="{2175D81F-3C4A-49DC-B029-EC7DBC1D8AAF}" type="sibTrans" cxnId="{A752E13A-21A6-4E20-9B2C-E8EC81228527}">
      <dgm:prSet/>
      <dgm:spPr/>
      <dgm:t>
        <a:bodyPr/>
        <a:lstStyle/>
        <a:p>
          <a:endParaRPr lang="en-US"/>
        </a:p>
      </dgm:t>
    </dgm:pt>
    <dgm:pt modelId="{42478F3E-281A-48A4-8A76-44C9F73CC766}">
      <dgm:prSet phldrT="[Text]"/>
      <dgm:spPr/>
      <dgm:t>
        <a:bodyPr/>
        <a:lstStyle/>
        <a:p>
          <a:r>
            <a:rPr lang="en-US" b="1" dirty="0" smtClean="0">
              <a:solidFill>
                <a:schemeClr val="bg2">
                  <a:lumMod val="10000"/>
                </a:schemeClr>
              </a:solidFill>
            </a:rPr>
            <a:t>Clear and Convincing</a:t>
          </a:r>
          <a:endParaRPr lang="en-US" b="1" dirty="0">
            <a:solidFill>
              <a:schemeClr val="bg2">
                <a:lumMod val="10000"/>
              </a:schemeClr>
            </a:solidFill>
          </a:endParaRPr>
        </a:p>
      </dgm:t>
    </dgm:pt>
    <dgm:pt modelId="{B5914447-1F37-440A-85F3-CA777F29B00E}" type="parTrans" cxnId="{0033B100-D4A0-4BF3-B3F9-13B3045784B9}">
      <dgm:prSet/>
      <dgm:spPr/>
      <dgm:t>
        <a:bodyPr/>
        <a:lstStyle/>
        <a:p>
          <a:endParaRPr lang="en-US"/>
        </a:p>
      </dgm:t>
    </dgm:pt>
    <dgm:pt modelId="{7EC95283-4EFC-4EAC-8FF7-4A382437CFB4}" type="sibTrans" cxnId="{0033B100-D4A0-4BF3-B3F9-13B3045784B9}">
      <dgm:prSet/>
      <dgm:spPr/>
      <dgm:t>
        <a:bodyPr/>
        <a:lstStyle/>
        <a:p>
          <a:endParaRPr lang="en-US"/>
        </a:p>
      </dgm:t>
    </dgm:pt>
    <dgm:pt modelId="{9FD5084A-241B-4EA8-90CC-F9E8A117D8B2}">
      <dgm:prSet phldrT="[Text]"/>
      <dgm:spPr/>
      <dgm:t>
        <a:bodyPr/>
        <a:lstStyle/>
        <a:p>
          <a:r>
            <a:rPr lang="en-US" dirty="0" smtClean="0"/>
            <a:t>More highly probable to be true than not</a:t>
          </a:r>
          <a:endParaRPr lang="en-US" dirty="0"/>
        </a:p>
      </dgm:t>
    </dgm:pt>
    <dgm:pt modelId="{E3A85B6A-86FA-4C7D-8702-545AE69256A2}" type="parTrans" cxnId="{77D94446-2444-4EFB-94F9-618EBF04F142}">
      <dgm:prSet/>
      <dgm:spPr/>
      <dgm:t>
        <a:bodyPr/>
        <a:lstStyle/>
        <a:p>
          <a:endParaRPr lang="en-US"/>
        </a:p>
      </dgm:t>
    </dgm:pt>
    <dgm:pt modelId="{ACBD17B7-742A-4F0C-AF23-B78FC14DE075}" type="sibTrans" cxnId="{77D94446-2444-4EFB-94F9-618EBF04F142}">
      <dgm:prSet/>
      <dgm:spPr/>
      <dgm:t>
        <a:bodyPr/>
        <a:lstStyle/>
        <a:p>
          <a:endParaRPr lang="en-US"/>
        </a:p>
      </dgm:t>
    </dgm:pt>
    <dgm:pt modelId="{E1F91AA2-9148-4DFC-9F2C-3D2A2DAE9A94}">
      <dgm:prSet phldrT="[Text]"/>
      <dgm:spPr/>
      <dgm:t>
        <a:bodyPr/>
        <a:lstStyle/>
        <a:p>
          <a:r>
            <a:rPr lang="en-US" dirty="0" smtClean="0"/>
            <a:t>Higher standard</a:t>
          </a:r>
          <a:endParaRPr lang="en-US" dirty="0"/>
        </a:p>
      </dgm:t>
    </dgm:pt>
    <dgm:pt modelId="{A800EB63-ED76-413B-9FDE-B61814771588}" type="parTrans" cxnId="{B35A6B5D-DC57-4FDD-A388-957273D4CF5B}">
      <dgm:prSet/>
      <dgm:spPr/>
      <dgm:t>
        <a:bodyPr/>
        <a:lstStyle/>
        <a:p>
          <a:endParaRPr lang="en-US"/>
        </a:p>
      </dgm:t>
    </dgm:pt>
    <dgm:pt modelId="{A0F50F1A-71CB-40C1-8AF2-BBE94B284767}" type="sibTrans" cxnId="{B35A6B5D-DC57-4FDD-A388-957273D4CF5B}">
      <dgm:prSet/>
      <dgm:spPr/>
      <dgm:t>
        <a:bodyPr/>
        <a:lstStyle/>
        <a:p>
          <a:endParaRPr lang="en-US"/>
        </a:p>
      </dgm:t>
    </dgm:pt>
    <dgm:pt modelId="{A2EA0876-1E77-446E-8414-549B85A4E025}">
      <dgm:prSet phldrT="[Text]"/>
      <dgm:spPr/>
      <dgm:t>
        <a:bodyPr/>
        <a:lstStyle/>
        <a:p>
          <a:r>
            <a:rPr lang="en-US" dirty="0" smtClean="0"/>
            <a:t>Clear and convincing evidence</a:t>
          </a:r>
          <a:endParaRPr lang="en-US" dirty="0"/>
        </a:p>
      </dgm:t>
    </dgm:pt>
    <dgm:pt modelId="{F22BC121-6FF4-413C-9BE4-FD3F8D77E44B}" type="parTrans" cxnId="{1BF04793-2E22-451B-94A6-E911ECF363C8}">
      <dgm:prSet/>
      <dgm:spPr/>
      <dgm:t>
        <a:bodyPr/>
        <a:lstStyle/>
        <a:p>
          <a:endParaRPr lang="en-US"/>
        </a:p>
      </dgm:t>
    </dgm:pt>
    <dgm:pt modelId="{72D085F3-D432-4D7D-9BE0-5FBF307FB12A}" type="sibTrans" cxnId="{1BF04793-2E22-451B-94A6-E911ECF363C8}">
      <dgm:prSet/>
      <dgm:spPr/>
      <dgm:t>
        <a:bodyPr/>
        <a:lstStyle/>
        <a:p>
          <a:endParaRPr lang="en-US"/>
        </a:p>
      </dgm:t>
    </dgm:pt>
    <dgm:pt modelId="{0E9DAA83-CAAC-4A03-B05B-7DE750B71B53}" type="pres">
      <dgm:prSet presAssocID="{39793FC5-F1A4-45C1-8DD7-F5C8A7D16A29}" presName="outerComposite" presStyleCnt="0">
        <dgm:presLayoutVars>
          <dgm:chMax val="2"/>
          <dgm:animLvl val="lvl"/>
          <dgm:resizeHandles val="exact"/>
        </dgm:presLayoutVars>
      </dgm:prSet>
      <dgm:spPr/>
      <dgm:t>
        <a:bodyPr/>
        <a:lstStyle/>
        <a:p>
          <a:endParaRPr lang="en-US"/>
        </a:p>
      </dgm:t>
    </dgm:pt>
    <dgm:pt modelId="{9431483B-217D-4AE2-BE9A-8464017E2E11}" type="pres">
      <dgm:prSet presAssocID="{39793FC5-F1A4-45C1-8DD7-F5C8A7D16A29}" presName="dummyMaxCanvas" presStyleCnt="0"/>
      <dgm:spPr/>
    </dgm:pt>
    <dgm:pt modelId="{C6FED9A8-BBD2-4CA7-AAC3-F9049CFF0B5D}" type="pres">
      <dgm:prSet presAssocID="{39793FC5-F1A4-45C1-8DD7-F5C8A7D16A29}" presName="parentComposite" presStyleCnt="0"/>
      <dgm:spPr/>
    </dgm:pt>
    <dgm:pt modelId="{03BAC0C7-0B2B-47A4-8698-D19401DBC795}" type="pres">
      <dgm:prSet presAssocID="{39793FC5-F1A4-45C1-8DD7-F5C8A7D16A29}" presName="parent1" presStyleLbl="alignAccFollowNode1" presStyleIdx="0" presStyleCnt="4" custScaleX="144771">
        <dgm:presLayoutVars>
          <dgm:chMax val="4"/>
        </dgm:presLayoutVars>
      </dgm:prSet>
      <dgm:spPr/>
      <dgm:t>
        <a:bodyPr/>
        <a:lstStyle/>
        <a:p>
          <a:endParaRPr lang="en-US"/>
        </a:p>
      </dgm:t>
    </dgm:pt>
    <dgm:pt modelId="{CB4595C6-2355-422B-80C2-7995D314E0D9}" type="pres">
      <dgm:prSet presAssocID="{39793FC5-F1A4-45C1-8DD7-F5C8A7D16A29}" presName="parent2" presStyleLbl="alignAccFollowNode1" presStyleIdx="1" presStyleCnt="4" custScaleX="122386">
        <dgm:presLayoutVars>
          <dgm:chMax val="4"/>
        </dgm:presLayoutVars>
      </dgm:prSet>
      <dgm:spPr/>
      <dgm:t>
        <a:bodyPr/>
        <a:lstStyle/>
        <a:p>
          <a:endParaRPr lang="en-US"/>
        </a:p>
      </dgm:t>
    </dgm:pt>
    <dgm:pt modelId="{DCA36D3A-65BC-422E-A257-2CB127367635}" type="pres">
      <dgm:prSet presAssocID="{39793FC5-F1A4-45C1-8DD7-F5C8A7D16A29}" presName="childrenComposite" presStyleCnt="0"/>
      <dgm:spPr/>
    </dgm:pt>
    <dgm:pt modelId="{861F3EB8-22BA-40EE-B1DC-8E74CF1A4C8B}" type="pres">
      <dgm:prSet presAssocID="{39793FC5-F1A4-45C1-8DD7-F5C8A7D16A29}" presName="dummyMaxCanvas_ChildArea" presStyleCnt="0"/>
      <dgm:spPr/>
    </dgm:pt>
    <dgm:pt modelId="{C9C98718-2AF3-45DB-A0BA-FFAF274EC2F4}" type="pres">
      <dgm:prSet presAssocID="{39793FC5-F1A4-45C1-8DD7-F5C8A7D16A29}" presName="fulcrum" presStyleLbl="alignAccFollowNode1" presStyleIdx="2" presStyleCnt="4"/>
      <dgm:spPr/>
    </dgm:pt>
    <dgm:pt modelId="{0E50F77C-7280-4A03-92F7-D4580151B7DD}" type="pres">
      <dgm:prSet presAssocID="{39793FC5-F1A4-45C1-8DD7-F5C8A7D16A29}" presName="balance_23" presStyleLbl="alignAccFollowNode1" presStyleIdx="3" presStyleCnt="4" custScaleX="168324">
        <dgm:presLayoutVars>
          <dgm:bulletEnabled val="1"/>
        </dgm:presLayoutVars>
      </dgm:prSet>
      <dgm:spPr/>
    </dgm:pt>
    <dgm:pt modelId="{87C140CA-801C-4B32-8636-FC491B0E0832}" type="pres">
      <dgm:prSet presAssocID="{39793FC5-F1A4-45C1-8DD7-F5C8A7D16A29}" presName="right_23_1" presStyleLbl="node1" presStyleIdx="0" presStyleCnt="5">
        <dgm:presLayoutVars>
          <dgm:bulletEnabled val="1"/>
        </dgm:presLayoutVars>
      </dgm:prSet>
      <dgm:spPr/>
      <dgm:t>
        <a:bodyPr/>
        <a:lstStyle/>
        <a:p>
          <a:endParaRPr lang="en-US"/>
        </a:p>
      </dgm:t>
    </dgm:pt>
    <dgm:pt modelId="{05E5A1EE-B150-43F0-8A36-7E382A6AC043}" type="pres">
      <dgm:prSet presAssocID="{39793FC5-F1A4-45C1-8DD7-F5C8A7D16A29}" presName="right_23_2" presStyleLbl="node1" presStyleIdx="1" presStyleCnt="5">
        <dgm:presLayoutVars>
          <dgm:bulletEnabled val="1"/>
        </dgm:presLayoutVars>
      </dgm:prSet>
      <dgm:spPr/>
      <dgm:t>
        <a:bodyPr/>
        <a:lstStyle/>
        <a:p>
          <a:endParaRPr lang="en-US"/>
        </a:p>
      </dgm:t>
    </dgm:pt>
    <dgm:pt modelId="{6C15C469-6FB8-48D4-80FF-6308FF147605}" type="pres">
      <dgm:prSet presAssocID="{39793FC5-F1A4-45C1-8DD7-F5C8A7D16A29}" presName="right_23_3" presStyleLbl="node1" presStyleIdx="2" presStyleCnt="5">
        <dgm:presLayoutVars>
          <dgm:bulletEnabled val="1"/>
        </dgm:presLayoutVars>
      </dgm:prSet>
      <dgm:spPr/>
      <dgm:t>
        <a:bodyPr/>
        <a:lstStyle/>
        <a:p>
          <a:endParaRPr lang="en-US"/>
        </a:p>
      </dgm:t>
    </dgm:pt>
    <dgm:pt modelId="{5EF1629D-5235-4E29-8D05-AC51A3F15794}" type="pres">
      <dgm:prSet presAssocID="{39793FC5-F1A4-45C1-8DD7-F5C8A7D16A29}" presName="left_23_1" presStyleLbl="node1" presStyleIdx="3" presStyleCnt="5">
        <dgm:presLayoutVars>
          <dgm:bulletEnabled val="1"/>
        </dgm:presLayoutVars>
      </dgm:prSet>
      <dgm:spPr/>
      <dgm:t>
        <a:bodyPr/>
        <a:lstStyle/>
        <a:p>
          <a:endParaRPr lang="en-US"/>
        </a:p>
      </dgm:t>
    </dgm:pt>
    <dgm:pt modelId="{2D4280C0-A00F-43B7-BEBE-CCEB4CF05770}" type="pres">
      <dgm:prSet presAssocID="{39793FC5-F1A4-45C1-8DD7-F5C8A7D16A29}" presName="left_23_2" presStyleLbl="node1" presStyleIdx="4" presStyleCnt="5">
        <dgm:presLayoutVars>
          <dgm:bulletEnabled val="1"/>
        </dgm:presLayoutVars>
      </dgm:prSet>
      <dgm:spPr/>
      <dgm:t>
        <a:bodyPr/>
        <a:lstStyle/>
        <a:p>
          <a:endParaRPr lang="en-US"/>
        </a:p>
      </dgm:t>
    </dgm:pt>
  </dgm:ptLst>
  <dgm:cxnLst>
    <dgm:cxn modelId="{4F33F38C-3F6B-4461-B44B-F65A5B3F97EC}" srcId="{39793FC5-F1A4-45C1-8DD7-F5C8A7D16A29}" destId="{F6D37DF5-23A0-42D1-B7FD-2890F61C7871}" srcOrd="0" destOrd="0" parTransId="{6A09710F-52E7-4887-9E6F-8AC4F2AF4AFE}" sibTransId="{A3F6C46F-9E70-4E96-A3DB-FF0C770D2775}"/>
    <dgm:cxn modelId="{CDC425C9-2EA6-4844-A9C1-90D5CD510515}" type="presOf" srcId="{0C013525-8FF2-4739-B596-FC12A4180D99}" destId="{2D4280C0-A00F-43B7-BEBE-CCEB4CF05770}" srcOrd="0" destOrd="0" presId="urn:microsoft.com/office/officeart/2005/8/layout/balance1"/>
    <dgm:cxn modelId="{8A5CC411-27BD-4CAF-B554-CA794D80E497}" type="presOf" srcId="{AB7426D6-D82F-4633-AD62-C401B0ED682B}" destId="{5EF1629D-5235-4E29-8D05-AC51A3F15794}" srcOrd="0" destOrd="0" presId="urn:microsoft.com/office/officeart/2005/8/layout/balance1"/>
    <dgm:cxn modelId="{B35A6B5D-DC57-4FDD-A388-957273D4CF5B}" srcId="{42478F3E-281A-48A4-8A76-44C9F73CC766}" destId="{E1F91AA2-9148-4DFC-9F2C-3D2A2DAE9A94}" srcOrd="1" destOrd="0" parTransId="{A800EB63-ED76-413B-9FDE-B61814771588}" sibTransId="{A0F50F1A-71CB-40C1-8AF2-BBE94B284767}"/>
    <dgm:cxn modelId="{3EEF0045-B83D-46EC-8A48-BDD12163FA72}" type="presOf" srcId="{39793FC5-F1A4-45C1-8DD7-F5C8A7D16A29}" destId="{0E9DAA83-CAAC-4A03-B05B-7DE750B71B53}" srcOrd="0" destOrd="0" presId="urn:microsoft.com/office/officeart/2005/8/layout/balance1"/>
    <dgm:cxn modelId="{1BF04793-2E22-451B-94A6-E911ECF363C8}" srcId="{42478F3E-281A-48A4-8A76-44C9F73CC766}" destId="{A2EA0876-1E77-446E-8414-549B85A4E025}" srcOrd="2" destOrd="0" parTransId="{F22BC121-6FF4-413C-9BE4-FD3F8D77E44B}" sibTransId="{72D085F3-D432-4D7D-9BE0-5FBF307FB12A}"/>
    <dgm:cxn modelId="{A752E13A-21A6-4E20-9B2C-E8EC81228527}" srcId="{F6D37DF5-23A0-42D1-B7FD-2890F61C7871}" destId="{0C013525-8FF2-4739-B596-FC12A4180D99}" srcOrd="1" destOrd="0" parTransId="{632C5534-51FA-4ED1-A4DB-87E18B25ADC3}" sibTransId="{2175D81F-3C4A-49DC-B029-EC7DBC1D8AAF}"/>
    <dgm:cxn modelId="{0033B100-D4A0-4BF3-B3F9-13B3045784B9}" srcId="{39793FC5-F1A4-45C1-8DD7-F5C8A7D16A29}" destId="{42478F3E-281A-48A4-8A76-44C9F73CC766}" srcOrd="1" destOrd="0" parTransId="{B5914447-1F37-440A-85F3-CA777F29B00E}" sibTransId="{7EC95283-4EFC-4EAC-8FF7-4A382437CFB4}"/>
    <dgm:cxn modelId="{77D94446-2444-4EFB-94F9-618EBF04F142}" srcId="{42478F3E-281A-48A4-8A76-44C9F73CC766}" destId="{9FD5084A-241B-4EA8-90CC-F9E8A117D8B2}" srcOrd="0" destOrd="0" parTransId="{E3A85B6A-86FA-4C7D-8702-545AE69256A2}" sibTransId="{ACBD17B7-742A-4F0C-AF23-B78FC14DE075}"/>
    <dgm:cxn modelId="{ED426053-ABC9-4DA8-96A5-3CC188076073}" type="presOf" srcId="{42478F3E-281A-48A4-8A76-44C9F73CC766}" destId="{CB4595C6-2355-422B-80C2-7995D314E0D9}" srcOrd="0" destOrd="0" presId="urn:microsoft.com/office/officeart/2005/8/layout/balance1"/>
    <dgm:cxn modelId="{DAEDA16C-49AB-4116-85BA-387363B9E847}" srcId="{F6D37DF5-23A0-42D1-B7FD-2890F61C7871}" destId="{AB7426D6-D82F-4633-AD62-C401B0ED682B}" srcOrd="0" destOrd="0" parTransId="{EFC5B4B8-C480-4E77-A029-CE6338620122}" sibTransId="{D5FE968D-541D-4F7F-A9CF-9EAB13496A16}"/>
    <dgm:cxn modelId="{DF6B0A97-3F25-463E-950A-05D0220F0A67}" type="presOf" srcId="{A2EA0876-1E77-446E-8414-549B85A4E025}" destId="{6C15C469-6FB8-48D4-80FF-6308FF147605}" srcOrd="0" destOrd="0" presId="urn:microsoft.com/office/officeart/2005/8/layout/balance1"/>
    <dgm:cxn modelId="{C5C77FF2-11A9-49E6-97F0-3594DAC0E4B4}" type="presOf" srcId="{F6D37DF5-23A0-42D1-B7FD-2890F61C7871}" destId="{03BAC0C7-0B2B-47A4-8698-D19401DBC795}" srcOrd="0" destOrd="0" presId="urn:microsoft.com/office/officeart/2005/8/layout/balance1"/>
    <dgm:cxn modelId="{A2964EF2-5444-45D6-83CF-52D95FE17024}" type="presOf" srcId="{9FD5084A-241B-4EA8-90CC-F9E8A117D8B2}" destId="{87C140CA-801C-4B32-8636-FC491B0E0832}" srcOrd="0" destOrd="0" presId="urn:microsoft.com/office/officeart/2005/8/layout/balance1"/>
    <dgm:cxn modelId="{844F33C4-CE46-46E6-8EE1-5927E8C76B9F}" type="presOf" srcId="{E1F91AA2-9148-4DFC-9F2C-3D2A2DAE9A94}" destId="{05E5A1EE-B150-43F0-8A36-7E382A6AC043}" srcOrd="0" destOrd="0" presId="urn:microsoft.com/office/officeart/2005/8/layout/balance1"/>
    <dgm:cxn modelId="{E6862F47-FEDA-465E-AE31-3EFB3288F14C}" type="presParOf" srcId="{0E9DAA83-CAAC-4A03-B05B-7DE750B71B53}" destId="{9431483B-217D-4AE2-BE9A-8464017E2E11}" srcOrd="0" destOrd="0" presId="urn:microsoft.com/office/officeart/2005/8/layout/balance1"/>
    <dgm:cxn modelId="{7F4E1FCA-1E2C-4893-9F02-DADE6B3A51C3}" type="presParOf" srcId="{0E9DAA83-CAAC-4A03-B05B-7DE750B71B53}" destId="{C6FED9A8-BBD2-4CA7-AAC3-F9049CFF0B5D}" srcOrd="1" destOrd="0" presId="urn:microsoft.com/office/officeart/2005/8/layout/balance1"/>
    <dgm:cxn modelId="{70472E6D-3853-4AEA-98CC-4DCC7310593B}" type="presParOf" srcId="{C6FED9A8-BBD2-4CA7-AAC3-F9049CFF0B5D}" destId="{03BAC0C7-0B2B-47A4-8698-D19401DBC795}" srcOrd="0" destOrd="0" presId="urn:microsoft.com/office/officeart/2005/8/layout/balance1"/>
    <dgm:cxn modelId="{E78013F7-3DFE-46F9-BAA5-DAA792681629}" type="presParOf" srcId="{C6FED9A8-BBD2-4CA7-AAC3-F9049CFF0B5D}" destId="{CB4595C6-2355-422B-80C2-7995D314E0D9}" srcOrd="1" destOrd="0" presId="urn:microsoft.com/office/officeart/2005/8/layout/balance1"/>
    <dgm:cxn modelId="{010C6E8B-AC6C-47EA-8997-EC896EEFA050}" type="presParOf" srcId="{0E9DAA83-CAAC-4A03-B05B-7DE750B71B53}" destId="{DCA36D3A-65BC-422E-A257-2CB127367635}" srcOrd="2" destOrd="0" presId="urn:microsoft.com/office/officeart/2005/8/layout/balance1"/>
    <dgm:cxn modelId="{C8006135-F27C-48CA-AE1F-3C2DA73DDD16}" type="presParOf" srcId="{DCA36D3A-65BC-422E-A257-2CB127367635}" destId="{861F3EB8-22BA-40EE-B1DC-8E74CF1A4C8B}" srcOrd="0" destOrd="0" presId="urn:microsoft.com/office/officeart/2005/8/layout/balance1"/>
    <dgm:cxn modelId="{A8DE2E69-1DCB-46FB-956A-23E567795982}" type="presParOf" srcId="{DCA36D3A-65BC-422E-A257-2CB127367635}" destId="{C9C98718-2AF3-45DB-A0BA-FFAF274EC2F4}" srcOrd="1" destOrd="0" presId="urn:microsoft.com/office/officeart/2005/8/layout/balance1"/>
    <dgm:cxn modelId="{7A54529E-25FA-45DA-8A13-0B7953CF9A1D}" type="presParOf" srcId="{DCA36D3A-65BC-422E-A257-2CB127367635}" destId="{0E50F77C-7280-4A03-92F7-D4580151B7DD}" srcOrd="2" destOrd="0" presId="urn:microsoft.com/office/officeart/2005/8/layout/balance1"/>
    <dgm:cxn modelId="{2B348445-3E3A-45C9-9C53-6ECABDF32C51}" type="presParOf" srcId="{DCA36D3A-65BC-422E-A257-2CB127367635}" destId="{87C140CA-801C-4B32-8636-FC491B0E0832}" srcOrd="3" destOrd="0" presId="urn:microsoft.com/office/officeart/2005/8/layout/balance1"/>
    <dgm:cxn modelId="{864E706C-8FBF-4C9B-82AB-534964BF6085}" type="presParOf" srcId="{DCA36D3A-65BC-422E-A257-2CB127367635}" destId="{05E5A1EE-B150-43F0-8A36-7E382A6AC043}" srcOrd="4" destOrd="0" presId="urn:microsoft.com/office/officeart/2005/8/layout/balance1"/>
    <dgm:cxn modelId="{678AC85E-9794-43AD-983A-A7B75036C94E}" type="presParOf" srcId="{DCA36D3A-65BC-422E-A257-2CB127367635}" destId="{6C15C469-6FB8-48D4-80FF-6308FF147605}" srcOrd="5" destOrd="0" presId="urn:microsoft.com/office/officeart/2005/8/layout/balance1"/>
    <dgm:cxn modelId="{32ACE83B-B2DE-4D52-9533-5E804E2CB01A}" type="presParOf" srcId="{DCA36D3A-65BC-422E-A257-2CB127367635}" destId="{5EF1629D-5235-4E29-8D05-AC51A3F15794}" srcOrd="6" destOrd="0" presId="urn:microsoft.com/office/officeart/2005/8/layout/balance1"/>
    <dgm:cxn modelId="{CB34F745-40F6-4A7D-9617-139C92BDFA28}" type="presParOf" srcId="{DCA36D3A-65BC-422E-A257-2CB127367635}" destId="{2D4280C0-A00F-43B7-BEBE-CCEB4CF05770}" srcOrd="7" destOrd="0" presId="urn:microsoft.com/office/officeart/2005/8/layout/balanc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B348A21-DDC8-414B-A510-52FB3307C9D3}" type="doc">
      <dgm:prSet loTypeId="urn:microsoft.com/office/officeart/2005/8/layout/arrow6" loCatId="relationship" qsTypeId="urn:microsoft.com/office/officeart/2005/8/quickstyle/simple1" qsCatId="simple" csTypeId="urn:microsoft.com/office/officeart/2005/8/colors/colorful5" csCatId="colorful" phldr="1"/>
      <dgm:spPr/>
      <dgm:t>
        <a:bodyPr/>
        <a:lstStyle/>
        <a:p>
          <a:endParaRPr lang="en-US"/>
        </a:p>
      </dgm:t>
    </dgm:pt>
    <dgm:pt modelId="{9FCA4AC9-42BB-44B7-B008-4E01C8E99670}">
      <dgm:prSet phldrT="[Text]" custT="1"/>
      <dgm:spPr/>
      <dgm:t>
        <a:bodyPr/>
        <a:lstStyle/>
        <a:p>
          <a:pPr algn="r"/>
          <a:r>
            <a:rPr lang="en-US" sz="1900" dirty="0" smtClean="0"/>
            <a:t>Upon a dismissal for any </a:t>
          </a:r>
          <a:br>
            <a:rPr lang="en-US" sz="1900" dirty="0" smtClean="0"/>
          </a:br>
          <a:r>
            <a:rPr lang="en-US" sz="1900" dirty="0" smtClean="0"/>
            <a:t>reason, the District must </a:t>
          </a:r>
          <a:r>
            <a:rPr lang="en-US" sz="1900" b="1" i="1" dirty="0" smtClean="0"/>
            <a:t>promptly</a:t>
          </a:r>
          <a:r>
            <a:rPr lang="en-US" sz="1900" b="1" dirty="0" smtClean="0"/>
            <a:t> </a:t>
          </a:r>
          <a:r>
            <a:rPr lang="en-US" sz="1900" dirty="0" smtClean="0"/>
            <a:t>and </a:t>
          </a:r>
          <a:r>
            <a:rPr lang="en-US" sz="1900" b="1" i="1" dirty="0" smtClean="0"/>
            <a:t>simultaneously</a:t>
          </a:r>
          <a:r>
            <a:rPr lang="en-US" sz="1900" b="1" dirty="0" smtClean="0"/>
            <a:t> </a:t>
          </a:r>
          <a:r>
            <a:rPr lang="en-US" sz="1900" dirty="0" smtClean="0"/>
            <a:t>send </a:t>
          </a:r>
          <a:r>
            <a:rPr lang="en-US" sz="1900" b="1" dirty="0" smtClean="0"/>
            <a:t>written notice</a:t>
          </a:r>
          <a:r>
            <a:rPr lang="en-US" sz="1900" dirty="0" smtClean="0"/>
            <a:t> of the dismissal and reason(s) for it to each party. Either party can appeal the dismissal.</a:t>
          </a:r>
          <a:endParaRPr lang="en-US" sz="1900" dirty="0"/>
        </a:p>
      </dgm:t>
    </dgm:pt>
    <dgm:pt modelId="{5F33733A-678E-4AEF-91BA-C48958B34DEB}" type="parTrans" cxnId="{B4EC2ACB-51E3-4E21-9E8B-0022AA943812}">
      <dgm:prSet/>
      <dgm:spPr/>
      <dgm:t>
        <a:bodyPr/>
        <a:lstStyle/>
        <a:p>
          <a:endParaRPr lang="en-US"/>
        </a:p>
      </dgm:t>
    </dgm:pt>
    <dgm:pt modelId="{9C8E767A-079D-4CCC-A1DF-9EE73E9F2747}" type="sibTrans" cxnId="{B4EC2ACB-51E3-4E21-9E8B-0022AA943812}">
      <dgm:prSet/>
      <dgm:spPr/>
      <dgm:t>
        <a:bodyPr/>
        <a:lstStyle/>
        <a:p>
          <a:endParaRPr lang="en-US"/>
        </a:p>
      </dgm:t>
    </dgm:pt>
    <dgm:pt modelId="{4C47340A-9DF3-4952-B81E-74281E09DC4B}">
      <dgm:prSet phldrT="[Text]" custT="1"/>
      <dgm:spPr/>
      <dgm:t>
        <a:bodyPr/>
        <a:lstStyle/>
        <a:p>
          <a:pPr algn="l"/>
          <a:r>
            <a:rPr lang="en-US" sz="1900" dirty="0" smtClean="0"/>
            <a:t>A dismissal does not preclude </a:t>
          </a:r>
          <a:br>
            <a:rPr lang="en-US" sz="1900" dirty="0" smtClean="0"/>
          </a:br>
          <a:r>
            <a:rPr lang="en-US" sz="1900" dirty="0" smtClean="0"/>
            <a:t>action by the District under the Student Discipline policy, Code of Conduct for students and/or employees, or any other applicable rule, policy, and/or collective bargaining agreement. </a:t>
          </a:r>
          <a:endParaRPr lang="en-US" sz="1900" dirty="0"/>
        </a:p>
      </dgm:t>
    </dgm:pt>
    <dgm:pt modelId="{E993B0E5-B6C8-4561-8770-4696B295F7BD}" type="parTrans" cxnId="{934E8B44-9F86-457E-B26B-D14CD6A28AC7}">
      <dgm:prSet/>
      <dgm:spPr/>
      <dgm:t>
        <a:bodyPr/>
        <a:lstStyle/>
        <a:p>
          <a:endParaRPr lang="en-US"/>
        </a:p>
      </dgm:t>
    </dgm:pt>
    <dgm:pt modelId="{7A3C2875-2A84-4611-B4A6-A350FA0E1083}" type="sibTrans" cxnId="{934E8B44-9F86-457E-B26B-D14CD6A28AC7}">
      <dgm:prSet/>
      <dgm:spPr/>
      <dgm:t>
        <a:bodyPr/>
        <a:lstStyle/>
        <a:p>
          <a:endParaRPr lang="en-US"/>
        </a:p>
      </dgm:t>
    </dgm:pt>
    <dgm:pt modelId="{27AD6B0A-2F0F-4EBA-B803-57A72B16C744}" type="pres">
      <dgm:prSet presAssocID="{EB348A21-DDC8-414B-A510-52FB3307C9D3}" presName="compositeShape" presStyleCnt="0">
        <dgm:presLayoutVars>
          <dgm:chMax val="2"/>
          <dgm:dir/>
          <dgm:resizeHandles val="exact"/>
        </dgm:presLayoutVars>
      </dgm:prSet>
      <dgm:spPr/>
      <dgm:t>
        <a:bodyPr/>
        <a:lstStyle/>
        <a:p>
          <a:endParaRPr lang="en-US"/>
        </a:p>
      </dgm:t>
    </dgm:pt>
    <dgm:pt modelId="{EE501B79-9B12-48EF-89E8-9E2CA823F5E4}" type="pres">
      <dgm:prSet presAssocID="{EB348A21-DDC8-414B-A510-52FB3307C9D3}" presName="ribbon" presStyleLbl="node1" presStyleIdx="0" presStyleCnt="1" custScaleY="138889"/>
      <dgm:spPr/>
    </dgm:pt>
    <dgm:pt modelId="{C452A3E3-C4B6-4332-9907-0674DE8956B0}" type="pres">
      <dgm:prSet presAssocID="{EB348A21-DDC8-414B-A510-52FB3307C9D3}" presName="leftArrowText" presStyleLbl="node1" presStyleIdx="0" presStyleCnt="1" custLinFactNeighborY="-8159">
        <dgm:presLayoutVars>
          <dgm:chMax val="0"/>
          <dgm:bulletEnabled val="1"/>
        </dgm:presLayoutVars>
      </dgm:prSet>
      <dgm:spPr/>
      <dgm:t>
        <a:bodyPr/>
        <a:lstStyle/>
        <a:p>
          <a:endParaRPr lang="en-US"/>
        </a:p>
      </dgm:t>
    </dgm:pt>
    <dgm:pt modelId="{6CDDCEDE-78E1-4B37-ACEB-40D4C08694AF}" type="pres">
      <dgm:prSet presAssocID="{EB348A21-DDC8-414B-A510-52FB3307C9D3}" presName="rightArrowText" presStyleLbl="node1" presStyleIdx="0" presStyleCnt="1" custScaleY="128940" custLinFactNeighborY="4252">
        <dgm:presLayoutVars>
          <dgm:chMax val="0"/>
          <dgm:bulletEnabled val="1"/>
        </dgm:presLayoutVars>
      </dgm:prSet>
      <dgm:spPr/>
      <dgm:t>
        <a:bodyPr/>
        <a:lstStyle/>
        <a:p>
          <a:endParaRPr lang="en-US"/>
        </a:p>
      </dgm:t>
    </dgm:pt>
  </dgm:ptLst>
  <dgm:cxnLst>
    <dgm:cxn modelId="{B4EC2ACB-51E3-4E21-9E8B-0022AA943812}" srcId="{EB348A21-DDC8-414B-A510-52FB3307C9D3}" destId="{9FCA4AC9-42BB-44B7-B008-4E01C8E99670}" srcOrd="0" destOrd="0" parTransId="{5F33733A-678E-4AEF-91BA-C48958B34DEB}" sibTransId="{9C8E767A-079D-4CCC-A1DF-9EE73E9F2747}"/>
    <dgm:cxn modelId="{AAFF576C-452E-4940-B95B-564F1C0ADE13}" type="presOf" srcId="{EB348A21-DDC8-414B-A510-52FB3307C9D3}" destId="{27AD6B0A-2F0F-4EBA-B803-57A72B16C744}" srcOrd="0" destOrd="0" presId="urn:microsoft.com/office/officeart/2005/8/layout/arrow6"/>
    <dgm:cxn modelId="{934E8B44-9F86-457E-B26B-D14CD6A28AC7}" srcId="{EB348A21-DDC8-414B-A510-52FB3307C9D3}" destId="{4C47340A-9DF3-4952-B81E-74281E09DC4B}" srcOrd="1" destOrd="0" parTransId="{E993B0E5-B6C8-4561-8770-4696B295F7BD}" sibTransId="{7A3C2875-2A84-4611-B4A6-A350FA0E1083}"/>
    <dgm:cxn modelId="{747C909C-9A8F-49B1-A7AB-1491848F2B86}" type="presOf" srcId="{9FCA4AC9-42BB-44B7-B008-4E01C8E99670}" destId="{C452A3E3-C4B6-4332-9907-0674DE8956B0}" srcOrd="0" destOrd="0" presId="urn:microsoft.com/office/officeart/2005/8/layout/arrow6"/>
    <dgm:cxn modelId="{67BAB68A-4894-481E-889A-83639575F8E0}" type="presOf" srcId="{4C47340A-9DF3-4952-B81E-74281E09DC4B}" destId="{6CDDCEDE-78E1-4B37-ACEB-40D4C08694AF}" srcOrd="0" destOrd="0" presId="urn:microsoft.com/office/officeart/2005/8/layout/arrow6"/>
    <dgm:cxn modelId="{931D9600-595E-45D3-B4BB-5C040B74C085}" type="presParOf" srcId="{27AD6B0A-2F0F-4EBA-B803-57A72B16C744}" destId="{EE501B79-9B12-48EF-89E8-9E2CA823F5E4}" srcOrd="0" destOrd="0" presId="urn:microsoft.com/office/officeart/2005/8/layout/arrow6"/>
    <dgm:cxn modelId="{829D3144-B60B-4689-A9B5-C1D37C04BFAC}" type="presParOf" srcId="{27AD6B0A-2F0F-4EBA-B803-57A72B16C744}" destId="{C452A3E3-C4B6-4332-9907-0674DE8956B0}" srcOrd="1" destOrd="0" presId="urn:microsoft.com/office/officeart/2005/8/layout/arrow6"/>
    <dgm:cxn modelId="{AEACE8B6-F945-4F06-9754-0D880B8166A6}" type="presParOf" srcId="{27AD6B0A-2F0F-4EBA-B803-57A72B16C744}" destId="{6CDDCEDE-78E1-4B37-ACEB-40D4C08694AF}"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281E4DB-A2F4-472B-8158-8273121C38FB}" type="doc">
      <dgm:prSet loTypeId="urn:microsoft.com/office/officeart/2005/8/layout/chevron1" loCatId="process" qsTypeId="urn:microsoft.com/office/officeart/2005/8/quickstyle/simple1" qsCatId="simple" csTypeId="urn:microsoft.com/office/officeart/2005/8/colors/accent1_2" csCatId="accent1" phldr="1"/>
      <dgm:spPr/>
    </dgm:pt>
    <dgm:pt modelId="{319BAEDD-D045-426A-9B7A-03E07540857D}">
      <dgm:prSet phldrT="[Text]"/>
      <dgm:spPr/>
      <dgm:t>
        <a:bodyPr/>
        <a:lstStyle/>
        <a:p>
          <a:r>
            <a:rPr lang="en-US" dirty="0" smtClean="0"/>
            <a:t>Burden of proof</a:t>
          </a:r>
          <a:endParaRPr lang="en-US" dirty="0"/>
        </a:p>
      </dgm:t>
    </dgm:pt>
    <dgm:pt modelId="{A8953E72-D11A-496D-BEAC-4F62FDBE3AF0}" type="parTrans" cxnId="{6D4BEA0F-CF46-483B-8266-21B486289C0B}">
      <dgm:prSet/>
      <dgm:spPr/>
      <dgm:t>
        <a:bodyPr/>
        <a:lstStyle/>
        <a:p>
          <a:endParaRPr lang="en-US"/>
        </a:p>
      </dgm:t>
    </dgm:pt>
    <dgm:pt modelId="{C1A6E1F2-6B29-4A45-82AE-873D3623B936}" type="sibTrans" cxnId="{6D4BEA0F-CF46-483B-8266-21B486289C0B}">
      <dgm:prSet/>
      <dgm:spPr/>
      <dgm:t>
        <a:bodyPr/>
        <a:lstStyle/>
        <a:p>
          <a:endParaRPr lang="en-US"/>
        </a:p>
      </dgm:t>
    </dgm:pt>
    <dgm:pt modelId="{F91971E6-049B-4CA6-AD7D-5918BD9D6C80}">
      <dgm:prSet phldrT="[Text]"/>
      <dgm:spPr/>
      <dgm:t>
        <a:bodyPr/>
        <a:lstStyle/>
        <a:p>
          <a:r>
            <a:rPr lang="en-US" dirty="0" smtClean="0"/>
            <a:t>Equal opportunity for parties</a:t>
          </a:r>
          <a:endParaRPr lang="en-US" dirty="0"/>
        </a:p>
      </dgm:t>
    </dgm:pt>
    <dgm:pt modelId="{F259741D-3ACF-45BA-912A-32369377E375}" type="parTrans" cxnId="{AB3FD0FD-25D4-4FDB-BB99-72C97A1055F9}">
      <dgm:prSet/>
      <dgm:spPr/>
      <dgm:t>
        <a:bodyPr/>
        <a:lstStyle/>
        <a:p>
          <a:endParaRPr lang="en-US"/>
        </a:p>
      </dgm:t>
    </dgm:pt>
    <dgm:pt modelId="{941F7449-414A-41C0-A1FC-CB1A3036F97F}" type="sibTrans" cxnId="{AB3FD0FD-25D4-4FDB-BB99-72C97A1055F9}">
      <dgm:prSet/>
      <dgm:spPr/>
      <dgm:t>
        <a:bodyPr/>
        <a:lstStyle/>
        <a:p>
          <a:endParaRPr lang="en-US"/>
        </a:p>
      </dgm:t>
    </dgm:pt>
    <dgm:pt modelId="{8CE55C9E-68D4-4634-94E6-EF29CBEBE92E}">
      <dgm:prSet phldrT="[Text]"/>
      <dgm:spPr/>
      <dgm:t>
        <a:bodyPr/>
        <a:lstStyle/>
        <a:p>
          <a:r>
            <a:rPr lang="en-US" dirty="0" smtClean="0"/>
            <a:t>No restrictions on either party</a:t>
          </a:r>
          <a:endParaRPr lang="en-US" dirty="0"/>
        </a:p>
      </dgm:t>
    </dgm:pt>
    <dgm:pt modelId="{AEEFCD79-B184-40C8-BF32-7D4267467BA3}" type="parTrans" cxnId="{34F23DDF-DF83-4C47-BE3A-C9C1085F0EC6}">
      <dgm:prSet/>
      <dgm:spPr/>
      <dgm:t>
        <a:bodyPr/>
        <a:lstStyle/>
        <a:p>
          <a:endParaRPr lang="en-US"/>
        </a:p>
      </dgm:t>
    </dgm:pt>
    <dgm:pt modelId="{0B35DE84-8BC3-454C-AE9E-09163BAD24BD}" type="sibTrans" cxnId="{34F23DDF-DF83-4C47-BE3A-C9C1085F0EC6}">
      <dgm:prSet/>
      <dgm:spPr/>
      <dgm:t>
        <a:bodyPr/>
        <a:lstStyle/>
        <a:p>
          <a:endParaRPr lang="en-US"/>
        </a:p>
      </dgm:t>
    </dgm:pt>
    <dgm:pt modelId="{5AC20633-0E26-4D45-A1F2-E3E65E2233A1}" type="pres">
      <dgm:prSet presAssocID="{3281E4DB-A2F4-472B-8158-8273121C38FB}" presName="Name0" presStyleCnt="0">
        <dgm:presLayoutVars>
          <dgm:dir/>
          <dgm:animLvl val="lvl"/>
          <dgm:resizeHandles val="exact"/>
        </dgm:presLayoutVars>
      </dgm:prSet>
      <dgm:spPr/>
    </dgm:pt>
    <dgm:pt modelId="{5E7B338B-8E9C-4722-AB15-DD5933CA2DF3}" type="pres">
      <dgm:prSet presAssocID="{319BAEDD-D045-426A-9B7A-03E07540857D}" presName="parTxOnly" presStyleLbl="node1" presStyleIdx="0" presStyleCnt="3">
        <dgm:presLayoutVars>
          <dgm:chMax val="0"/>
          <dgm:chPref val="0"/>
          <dgm:bulletEnabled val="1"/>
        </dgm:presLayoutVars>
      </dgm:prSet>
      <dgm:spPr/>
      <dgm:t>
        <a:bodyPr/>
        <a:lstStyle/>
        <a:p>
          <a:endParaRPr lang="en-US"/>
        </a:p>
      </dgm:t>
    </dgm:pt>
    <dgm:pt modelId="{7C5A398B-67B1-467B-AB17-18700276BD63}" type="pres">
      <dgm:prSet presAssocID="{C1A6E1F2-6B29-4A45-82AE-873D3623B936}" presName="parTxOnlySpace" presStyleCnt="0"/>
      <dgm:spPr/>
    </dgm:pt>
    <dgm:pt modelId="{8C6827EC-3D4D-4E1A-94ED-FE0FF1639504}" type="pres">
      <dgm:prSet presAssocID="{F91971E6-049B-4CA6-AD7D-5918BD9D6C80}" presName="parTxOnly" presStyleLbl="node1" presStyleIdx="1" presStyleCnt="3">
        <dgm:presLayoutVars>
          <dgm:chMax val="0"/>
          <dgm:chPref val="0"/>
          <dgm:bulletEnabled val="1"/>
        </dgm:presLayoutVars>
      </dgm:prSet>
      <dgm:spPr/>
      <dgm:t>
        <a:bodyPr/>
        <a:lstStyle/>
        <a:p>
          <a:endParaRPr lang="en-US"/>
        </a:p>
      </dgm:t>
    </dgm:pt>
    <dgm:pt modelId="{DC90B144-EA7A-4C81-A696-D104499510C3}" type="pres">
      <dgm:prSet presAssocID="{941F7449-414A-41C0-A1FC-CB1A3036F97F}" presName="parTxOnlySpace" presStyleCnt="0"/>
      <dgm:spPr/>
    </dgm:pt>
    <dgm:pt modelId="{A0500301-2077-48B2-B440-D8D38C8AD0C1}" type="pres">
      <dgm:prSet presAssocID="{8CE55C9E-68D4-4634-94E6-EF29CBEBE92E}" presName="parTxOnly" presStyleLbl="node1" presStyleIdx="2" presStyleCnt="3">
        <dgm:presLayoutVars>
          <dgm:chMax val="0"/>
          <dgm:chPref val="0"/>
          <dgm:bulletEnabled val="1"/>
        </dgm:presLayoutVars>
      </dgm:prSet>
      <dgm:spPr/>
      <dgm:t>
        <a:bodyPr/>
        <a:lstStyle/>
        <a:p>
          <a:endParaRPr lang="en-US"/>
        </a:p>
      </dgm:t>
    </dgm:pt>
  </dgm:ptLst>
  <dgm:cxnLst>
    <dgm:cxn modelId="{A17BEB13-AFF2-4409-8EEC-4583D916C2B1}" type="presOf" srcId="{F91971E6-049B-4CA6-AD7D-5918BD9D6C80}" destId="{8C6827EC-3D4D-4E1A-94ED-FE0FF1639504}" srcOrd="0" destOrd="0" presId="urn:microsoft.com/office/officeart/2005/8/layout/chevron1"/>
    <dgm:cxn modelId="{34F23DDF-DF83-4C47-BE3A-C9C1085F0EC6}" srcId="{3281E4DB-A2F4-472B-8158-8273121C38FB}" destId="{8CE55C9E-68D4-4634-94E6-EF29CBEBE92E}" srcOrd="2" destOrd="0" parTransId="{AEEFCD79-B184-40C8-BF32-7D4267467BA3}" sibTransId="{0B35DE84-8BC3-454C-AE9E-09163BAD24BD}"/>
    <dgm:cxn modelId="{AB3FD0FD-25D4-4FDB-BB99-72C97A1055F9}" srcId="{3281E4DB-A2F4-472B-8158-8273121C38FB}" destId="{F91971E6-049B-4CA6-AD7D-5918BD9D6C80}" srcOrd="1" destOrd="0" parTransId="{F259741D-3ACF-45BA-912A-32369377E375}" sibTransId="{941F7449-414A-41C0-A1FC-CB1A3036F97F}"/>
    <dgm:cxn modelId="{F735021B-A170-430A-9A1E-36C218D1961D}" type="presOf" srcId="{3281E4DB-A2F4-472B-8158-8273121C38FB}" destId="{5AC20633-0E26-4D45-A1F2-E3E65E2233A1}" srcOrd="0" destOrd="0" presId="urn:microsoft.com/office/officeart/2005/8/layout/chevron1"/>
    <dgm:cxn modelId="{83B28CFC-BBBB-410C-86E8-08FD294FBC82}" type="presOf" srcId="{8CE55C9E-68D4-4634-94E6-EF29CBEBE92E}" destId="{A0500301-2077-48B2-B440-D8D38C8AD0C1}" srcOrd="0" destOrd="0" presId="urn:microsoft.com/office/officeart/2005/8/layout/chevron1"/>
    <dgm:cxn modelId="{6D4BEA0F-CF46-483B-8266-21B486289C0B}" srcId="{3281E4DB-A2F4-472B-8158-8273121C38FB}" destId="{319BAEDD-D045-426A-9B7A-03E07540857D}" srcOrd="0" destOrd="0" parTransId="{A8953E72-D11A-496D-BEAC-4F62FDBE3AF0}" sibTransId="{C1A6E1F2-6B29-4A45-82AE-873D3623B936}"/>
    <dgm:cxn modelId="{257F66D2-8F46-441D-9126-9B144C556B62}" type="presOf" srcId="{319BAEDD-D045-426A-9B7A-03E07540857D}" destId="{5E7B338B-8E9C-4722-AB15-DD5933CA2DF3}" srcOrd="0" destOrd="0" presId="urn:microsoft.com/office/officeart/2005/8/layout/chevron1"/>
    <dgm:cxn modelId="{A49608CC-C9D5-4933-AC6F-8EBDDEDB567D}" type="presParOf" srcId="{5AC20633-0E26-4D45-A1F2-E3E65E2233A1}" destId="{5E7B338B-8E9C-4722-AB15-DD5933CA2DF3}" srcOrd="0" destOrd="0" presId="urn:microsoft.com/office/officeart/2005/8/layout/chevron1"/>
    <dgm:cxn modelId="{F9B884D3-76A1-4B68-845A-CB7BEC2EB8B4}" type="presParOf" srcId="{5AC20633-0E26-4D45-A1F2-E3E65E2233A1}" destId="{7C5A398B-67B1-467B-AB17-18700276BD63}" srcOrd="1" destOrd="0" presId="urn:microsoft.com/office/officeart/2005/8/layout/chevron1"/>
    <dgm:cxn modelId="{1251618A-8742-437D-A7E8-CAD0AA462990}" type="presParOf" srcId="{5AC20633-0E26-4D45-A1F2-E3E65E2233A1}" destId="{8C6827EC-3D4D-4E1A-94ED-FE0FF1639504}" srcOrd="2" destOrd="0" presId="urn:microsoft.com/office/officeart/2005/8/layout/chevron1"/>
    <dgm:cxn modelId="{0EF023F1-A232-4BBA-BC1F-84B778AF44B9}" type="presParOf" srcId="{5AC20633-0E26-4D45-A1F2-E3E65E2233A1}" destId="{DC90B144-EA7A-4C81-A696-D104499510C3}" srcOrd="3" destOrd="0" presId="urn:microsoft.com/office/officeart/2005/8/layout/chevron1"/>
    <dgm:cxn modelId="{BCC4380B-7553-4F46-BE1E-B8249D6F4E7D}" type="presParOf" srcId="{5AC20633-0E26-4D45-A1F2-E3E65E2233A1}" destId="{A0500301-2077-48B2-B440-D8D38C8AD0C1}"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4E03501-31D2-43B5-A0C4-EFA99CBBF85F}" type="doc">
      <dgm:prSet loTypeId="urn:microsoft.com/office/officeart/2005/8/layout/arrow4" loCatId="relationship" qsTypeId="urn:microsoft.com/office/officeart/2005/8/quickstyle/simple1" qsCatId="simple" csTypeId="urn:microsoft.com/office/officeart/2005/8/colors/accent2_3" csCatId="accent2" phldr="1"/>
      <dgm:spPr/>
      <dgm:t>
        <a:bodyPr/>
        <a:lstStyle/>
        <a:p>
          <a:endParaRPr lang="en-US"/>
        </a:p>
      </dgm:t>
    </dgm:pt>
    <dgm:pt modelId="{F9B7631C-F93A-43F5-9C52-6CCD4F724320}">
      <dgm:prSet phldrT="[Text]" custT="1"/>
      <dgm:spPr/>
      <dgm:t>
        <a:bodyPr/>
        <a:lstStyle/>
        <a:p>
          <a:r>
            <a:rPr lang="en-US" sz="2000" dirty="0" smtClean="0">
              <a:solidFill>
                <a:schemeClr val="bg2">
                  <a:lumMod val="10000"/>
                </a:schemeClr>
              </a:solidFill>
            </a:rPr>
            <a:t>Both the complainant and the respondent must have the </a:t>
          </a:r>
          <a:r>
            <a:rPr lang="en-US" sz="2000" b="1" dirty="0" smtClean="0">
              <a:solidFill>
                <a:srgbClr val="5E3C63"/>
              </a:solidFill>
            </a:rPr>
            <a:t>same</a:t>
          </a:r>
          <a:r>
            <a:rPr lang="en-US" sz="2000" dirty="0" smtClean="0">
              <a:solidFill>
                <a:schemeClr val="bg2">
                  <a:lumMod val="10000"/>
                </a:schemeClr>
              </a:solidFill>
            </a:rPr>
            <a:t> opportunities to have others present during any part of the grievance process, including an opportunity to be accompanied by an </a:t>
          </a:r>
          <a:r>
            <a:rPr lang="en-US" sz="2000" b="1" dirty="0" smtClean="0">
              <a:solidFill>
                <a:srgbClr val="5E3C63"/>
              </a:solidFill>
            </a:rPr>
            <a:t>advisor</a:t>
          </a:r>
          <a:r>
            <a:rPr lang="en-US" sz="2000" dirty="0" smtClean="0">
              <a:solidFill>
                <a:schemeClr val="bg2">
                  <a:lumMod val="10000"/>
                </a:schemeClr>
              </a:solidFill>
            </a:rPr>
            <a:t> of their choice. This person can be, but is not required to be, an attorney. </a:t>
          </a:r>
          <a:endParaRPr lang="en-US" sz="2000" dirty="0">
            <a:solidFill>
              <a:schemeClr val="bg2">
                <a:lumMod val="10000"/>
              </a:schemeClr>
            </a:solidFill>
          </a:endParaRPr>
        </a:p>
      </dgm:t>
    </dgm:pt>
    <dgm:pt modelId="{76EF212E-9993-43FF-B0E3-8B2835DFB6C0}" type="parTrans" cxnId="{B70E99C9-503C-4705-AEF6-23DFC40F7DF7}">
      <dgm:prSet/>
      <dgm:spPr/>
      <dgm:t>
        <a:bodyPr/>
        <a:lstStyle/>
        <a:p>
          <a:endParaRPr lang="en-US"/>
        </a:p>
      </dgm:t>
    </dgm:pt>
    <dgm:pt modelId="{15346783-2B9D-4CA4-9B6A-835E8B1FE524}" type="sibTrans" cxnId="{B70E99C9-503C-4705-AEF6-23DFC40F7DF7}">
      <dgm:prSet/>
      <dgm:spPr/>
      <dgm:t>
        <a:bodyPr/>
        <a:lstStyle/>
        <a:p>
          <a:endParaRPr lang="en-US"/>
        </a:p>
      </dgm:t>
    </dgm:pt>
    <dgm:pt modelId="{268E045B-9A16-45AE-AA8D-9491274ED6F7}">
      <dgm:prSet phldrT="[Text]" custT="1"/>
      <dgm:spPr/>
      <dgm:t>
        <a:bodyPr/>
        <a:lstStyle/>
        <a:p>
          <a:r>
            <a:rPr lang="en-US" sz="2000" dirty="0" smtClean="0">
              <a:solidFill>
                <a:schemeClr val="bg2">
                  <a:lumMod val="10000"/>
                </a:schemeClr>
              </a:solidFill>
            </a:rPr>
            <a:t>The District may establish restrictions regarding the extent to which the advisor may participate in the proceedings, </a:t>
          </a:r>
          <a:r>
            <a:rPr lang="en-US" sz="2000" b="1" dirty="0" smtClean="0">
              <a:solidFill>
                <a:srgbClr val="5E3C63"/>
              </a:solidFill>
            </a:rPr>
            <a:t>as long as the restrictions apply equally to both parties</a:t>
          </a:r>
          <a:r>
            <a:rPr lang="en-US" sz="2000" dirty="0" smtClean="0">
              <a:solidFill>
                <a:schemeClr val="bg2">
                  <a:lumMod val="10000"/>
                </a:schemeClr>
              </a:solidFill>
            </a:rPr>
            <a:t>. </a:t>
          </a:r>
          <a:endParaRPr lang="en-US" sz="2000" dirty="0">
            <a:solidFill>
              <a:schemeClr val="bg2">
                <a:lumMod val="10000"/>
              </a:schemeClr>
            </a:solidFill>
          </a:endParaRPr>
        </a:p>
      </dgm:t>
    </dgm:pt>
    <dgm:pt modelId="{C0B935CD-45B7-4CC0-9FDF-D3DD6ABFA112}" type="parTrans" cxnId="{26E4AAD6-3474-44EA-964D-49D6AD43C7D6}">
      <dgm:prSet/>
      <dgm:spPr/>
      <dgm:t>
        <a:bodyPr/>
        <a:lstStyle/>
        <a:p>
          <a:endParaRPr lang="en-US"/>
        </a:p>
      </dgm:t>
    </dgm:pt>
    <dgm:pt modelId="{D480709C-AD73-4583-988F-68BFC4E6E2DC}" type="sibTrans" cxnId="{26E4AAD6-3474-44EA-964D-49D6AD43C7D6}">
      <dgm:prSet/>
      <dgm:spPr/>
      <dgm:t>
        <a:bodyPr/>
        <a:lstStyle/>
        <a:p>
          <a:endParaRPr lang="en-US"/>
        </a:p>
      </dgm:t>
    </dgm:pt>
    <dgm:pt modelId="{20C948F3-48DC-42AA-A299-B727F6D3D8B9}" type="pres">
      <dgm:prSet presAssocID="{D4E03501-31D2-43B5-A0C4-EFA99CBBF85F}" presName="compositeShape" presStyleCnt="0">
        <dgm:presLayoutVars>
          <dgm:chMax val="2"/>
          <dgm:dir/>
          <dgm:resizeHandles val="exact"/>
        </dgm:presLayoutVars>
      </dgm:prSet>
      <dgm:spPr/>
      <dgm:t>
        <a:bodyPr/>
        <a:lstStyle/>
        <a:p>
          <a:endParaRPr lang="en-US"/>
        </a:p>
      </dgm:t>
    </dgm:pt>
    <dgm:pt modelId="{A26950E3-6B56-447B-97D1-9CEEDF4ABB8D}" type="pres">
      <dgm:prSet presAssocID="{F9B7631C-F93A-43F5-9C52-6CCD4F724320}" presName="upArrow" presStyleLbl="node1" presStyleIdx="0" presStyleCnt="2"/>
      <dgm:spPr/>
    </dgm:pt>
    <dgm:pt modelId="{0D24CC18-6B75-4FB4-B24B-AE4BCBDFE81F}" type="pres">
      <dgm:prSet presAssocID="{F9B7631C-F93A-43F5-9C52-6CCD4F724320}" presName="upArrowText" presStyleLbl="revTx" presStyleIdx="0" presStyleCnt="2" custScaleX="122202" custLinFactNeighborX="8345">
        <dgm:presLayoutVars>
          <dgm:chMax val="0"/>
          <dgm:bulletEnabled val="1"/>
        </dgm:presLayoutVars>
      </dgm:prSet>
      <dgm:spPr/>
      <dgm:t>
        <a:bodyPr/>
        <a:lstStyle/>
        <a:p>
          <a:endParaRPr lang="en-US"/>
        </a:p>
      </dgm:t>
    </dgm:pt>
    <dgm:pt modelId="{DD72B978-6369-4815-A8B5-CDD565C7C933}" type="pres">
      <dgm:prSet presAssocID="{268E045B-9A16-45AE-AA8D-9491274ED6F7}" presName="downArrow" presStyleLbl="node1" presStyleIdx="1" presStyleCnt="2"/>
      <dgm:spPr/>
    </dgm:pt>
    <dgm:pt modelId="{C1AC7EFF-AFC6-4666-8E52-6E481B0DE954}" type="pres">
      <dgm:prSet presAssocID="{268E045B-9A16-45AE-AA8D-9491274ED6F7}" presName="downArrowText" presStyleLbl="revTx" presStyleIdx="1" presStyleCnt="2">
        <dgm:presLayoutVars>
          <dgm:chMax val="0"/>
          <dgm:bulletEnabled val="1"/>
        </dgm:presLayoutVars>
      </dgm:prSet>
      <dgm:spPr/>
      <dgm:t>
        <a:bodyPr/>
        <a:lstStyle/>
        <a:p>
          <a:endParaRPr lang="en-US"/>
        </a:p>
      </dgm:t>
    </dgm:pt>
  </dgm:ptLst>
  <dgm:cxnLst>
    <dgm:cxn modelId="{B70E99C9-503C-4705-AEF6-23DFC40F7DF7}" srcId="{D4E03501-31D2-43B5-A0C4-EFA99CBBF85F}" destId="{F9B7631C-F93A-43F5-9C52-6CCD4F724320}" srcOrd="0" destOrd="0" parTransId="{76EF212E-9993-43FF-B0E3-8B2835DFB6C0}" sibTransId="{15346783-2B9D-4CA4-9B6A-835E8B1FE524}"/>
    <dgm:cxn modelId="{26E4AAD6-3474-44EA-964D-49D6AD43C7D6}" srcId="{D4E03501-31D2-43B5-A0C4-EFA99CBBF85F}" destId="{268E045B-9A16-45AE-AA8D-9491274ED6F7}" srcOrd="1" destOrd="0" parTransId="{C0B935CD-45B7-4CC0-9FDF-D3DD6ABFA112}" sibTransId="{D480709C-AD73-4583-988F-68BFC4E6E2DC}"/>
    <dgm:cxn modelId="{944252AB-E5A9-4BDE-AF38-3634E618F10F}" type="presOf" srcId="{D4E03501-31D2-43B5-A0C4-EFA99CBBF85F}" destId="{20C948F3-48DC-42AA-A299-B727F6D3D8B9}" srcOrd="0" destOrd="0" presId="urn:microsoft.com/office/officeart/2005/8/layout/arrow4"/>
    <dgm:cxn modelId="{6CCA7D06-AE4D-4710-93ED-5B7A4C9750FC}" type="presOf" srcId="{F9B7631C-F93A-43F5-9C52-6CCD4F724320}" destId="{0D24CC18-6B75-4FB4-B24B-AE4BCBDFE81F}" srcOrd="0" destOrd="0" presId="urn:microsoft.com/office/officeart/2005/8/layout/arrow4"/>
    <dgm:cxn modelId="{E393B363-6753-4209-845E-769FDD974B90}" type="presOf" srcId="{268E045B-9A16-45AE-AA8D-9491274ED6F7}" destId="{C1AC7EFF-AFC6-4666-8E52-6E481B0DE954}" srcOrd="0" destOrd="0" presId="urn:microsoft.com/office/officeart/2005/8/layout/arrow4"/>
    <dgm:cxn modelId="{3D80595C-3B99-46BA-A424-E9D97105D430}" type="presParOf" srcId="{20C948F3-48DC-42AA-A299-B727F6D3D8B9}" destId="{A26950E3-6B56-447B-97D1-9CEEDF4ABB8D}" srcOrd="0" destOrd="0" presId="urn:microsoft.com/office/officeart/2005/8/layout/arrow4"/>
    <dgm:cxn modelId="{271B4C82-09C0-4386-858E-627A9CB63ECA}" type="presParOf" srcId="{20C948F3-48DC-42AA-A299-B727F6D3D8B9}" destId="{0D24CC18-6B75-4FB4-B24B-AE4BCBDFE81F}" srcOrd="1" destOrd="0" presId="urn:microsoft.com/office/officeart/2005/8/layout/arrow4"/>
    <dgm:cxn modelId="{B0A00D5E-B990-4DAF-8DED-2735F25926EA}" type="presParOf" srcId="{20C948F3-48DC-42AA-A299-B727F6D3D8B9}" destId="{DD72B978-6369-4815-A8B5-CDD565C7C933}" srcOrd="2" destOrd="0" presId="urn:microsoft.com/office/officeart/2005/8/layout/arrow4"/>
    <dgm:cxn modelId="{9034AB7B-A334-4F03-8BD0-5B2BCEFA98F1}" type="presParOf" srcId="{20C948F3-48DC-42AA-A299-B727F6D3D8B9}" destId="{C1AC7EFF-AFC6-4666-8E52-6E481B0DE954}"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F9529B8-0608-4B99-9369-A0C6CB6F22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46B044-DE98-41E5-A8AD-B8C5DBD12BC4}">
      <dgm:prSet phldrT="[Text]"/>
      <dgm:spPr/>
      <dgm:t>
        <a:bodyPr/>
        <a:lstStyle/>
        <a:p>
          <a:r>
            <a:rPr lang="en-US" dirty="0" smtClean="0"/>
            <a:t>Student Respondents</a:t>
          </a:r>
          <a:endParaRPr lang="en-US" dirty="0"/>
        </a:p>
      </dgm:t>
    </dgm:pt>
    <dgm:pt modelId="{20EC10F4-1449-4C0E-A969-6C27DBF8C71E}" type="parTrans" cxnId="{2A0466CD-9A20-4E9F-9D51-B1C17D629356}">
      <dgm:prSet/>
      <dgm:spPr/>
      <dgm:t>
        <a:bodyPr/>
        <a:lstStyle/>
        <a:p>
          <a:endParaRPr lang="en-US"/>
        </a:p>
      </dgm:t>
    </dgm:pt>
    <dgm:pt modelId="{F0EDDC2E-3A0A-492D-9FE9-DE802A0DA554}" type="sibTrans" cxnId="{2A0466CD-9A20-4E9F-9D51-B1C17D629356}">
      <dgm:prSet/>
      <dgm:spPr/>
      <dgm:t>
        <a:bodyPr/>
        <a:lstStyle/>
        <a:p>
          <a:endParaRPr lang="en-US"/>
        </a:p>
      </dgm:t>
    </dgm:pt>
    <dgm:pt modelId="{63CCDDE5-37EC-448B-8026-176D2AD95F92}">
      <dgm:prSet phldrT="[Text]"/>
      <dgm:spPr/>
      <dgm:t>
        <a:bodyPr/>
        <a:lstStyle/>
        <a:p>
          <a:r>
            <a:rPr lang="en-US" dirty="0" smtClean="0">
              <a:solidFill>
                <a:schemeClr val="bg2">
                  <a:lumMod val="10000"/>
                </a:schemeClr>
              </a:solidFill>
            </a:rPr>
            <a:t>Student respondents found responsible may be subject to discipline up to and including expulsion. </a:t>
          </a:r>
          <a:endParaRPr lang="en-US" dirty="0">
            <a:solidFill>
              <a:schemeClr val="bg2">
                <a:lumMod val="10000"/>
              </a:schemeClr>
            </a:solidFill>
          </a:endParaRPr>
        </a:p>
      </dgm:t>
    </dgm:pt>
    <dgm:pt modelId="{46D1A5EB-6D40-4931-B4AD-D42F77BEC9D9}" type="parTrans" cxnId="{A21CF700-9212-4B0A-B818-2C1491D149A6}">
      <dgm:prSet/>
      <dgm:spPr/>
      <dgm:t>
        <a:bodyPr/>
        <a:lstStyle/>
        <a:p>
          <a:endParaRPr lang="en-US"/>
        </a:p>
      </dgm:t>
    </dgm:pt>
    <dgm:pt modelId="{5C95FCB6-114A-4349-A053-0D9449FC36EE}" type="sibTrans" cxnId="{A21CF700-9212-4B0A-B818-2C1491D149A6}">
      <dgm:prSet/>
      <dgm:spPr/>
      <dgm:t>
        <a:bodyPr/>
        <a:lstStyle/>
        <a:p>
          <a:endParaRPr lang="en-US"/>
        </a:p>
      </dgm:t>
    </dgm:pt>
    <dgm:pt modelId="{CAC03028-D99A-4FA2-8847-CF57602BD2D1}">
      <dgm:prSet phldrT="[Text]"/>
      <dgm:spPr/>
      <dgm:t>
        <a:bodyPr/>
        <a:lstStyle/>
        <a:p>
          <a:r>
            <a:rPr lang="en-US" dirty="0" smtClean="0"/>
            <a:t>Employee Respondents </a:t>
          </a:r>
          <a:endParaRPr lang="en-US" dirty="0"/>
        </a:p>
      </dgm:t>
    </dgm:pt>
    <dgm:pt modelId="{D2B1B45B-3789-4957-8F5C-1E4D5D0B97C5}" type="parTrans" cxnId="{4B646649-C3C0-41A2-9C3D-B3D2D190C1F8}">
      <dgm:prSet/>
      <dgm:spPr/>
      <dgm:t>
        <a:bodyPr/>
        <a:lstStyle/>
        <a:p>
          <a:endParaRPr lang="en-US"/>
        </a:p>
      </dgm:t>
    </dgm:pt>
    <dgm:pt modelId="{9C9340E7-4633-4D72-9091-F287DBAB48B1}" type="sibTrans" cxnId="{4B646649-C3C0-41A2-9C3D-B3D2D190C1F8}">
      <dgm:prSet/>
      <dgm:spPr/>
      <dgm:t>
        <a:bodyPr/>
        <a:lstStyle/>
        <a:p>
          <a:endParaRPr lang="en-US"/>
        </a:p>
      </dgm:t>
    </dgm:pt>
    <dgm:pt modelId="{8A549B5D-C10E-41AC-B7A8-D4A67D1D7C64}">
      <dgm:prSet phldrT="[Text]"/>
      <dgm:spPr/>
      <dgm:t>
        <a:bodyPr/>
        <a:lstStyle/>
        <a:p>
          <a:r>
            <a:rPr lang="en-US" dirty="0" smtClean="0">
              <a:solidFill>
                <a:schemeClr val="bg2">
                  <a:lumMod val="10000"/>
                </a:schemeClr>
              </a:solidFill>
            </a:rPr>
            <a:t>Employee respondents found responsible may be subject to discipline up to and including termination of employment. </a:t>
          </a:r>
          <a:endParaRPr lang="en-US" dirty="0">
            <a:solidFill>
              <a:schemeClr val="bg2">
                <a:lumMod val="10000"/>
              </a:schemeClr>
            </a:solidFill>
          </a:endParaRPr>
        </a:p>
      </dgm:t>
    </dgm:pt>
    <dgm:pt modelId="{90FCB545-8521-4B7B-8C02-155218F5AC05}" type="parTrans" cxnId="{5F820F1B-3848-4214-B1F5-6C6C3D54238E}">
      <dgm:prSet/>
      <dgm:spPr/>
      <dgm:t>
        <a:bodyPr/>
        <a:lstStyle/>
        <a:p>
          <a:endParaRPr lang="en-US"/>
        </a:p>
      </dgm:t>
    </dgm:pt>
    <dgm:pt modelId="{BCB5689C-4160-4160-9158-8626302E08B6}" type="sibTrans" cxnId="{5F820F1B-3848-4214-B1F5-6C6C3D54238E}">
      <dgm:prSet/>
      <dgm:spPr/>
      <dgm:t>
        <a:bodyPr/>
        <a:lstStyle/>
        <a:p>
          <a:endParaRPr lang="en-US"/>
        </a:p>
      </dgm:t>
    </dgm:pt>
    <dgm:pt modelId="{CB6ACCC1-9909-4A45-9D41-14E485BFD1A5}">
      <dgm:prSet phldrT="[Text]"/>
      <dgm:spPr/>
      <dgm:t>
        <a:bodyPr/>
        <a:lstStyle/>
        <a:p>
          <a:r>
            <a:rPr lang="en-US" dirty="0" smtClean="0"/>
            <a:t>Other Respondents </a:t>
          </a:r>
          <a:endParaRPr lang="en-US" dirty="0"/>
        </a:p>
      </dgm:t>
    </dgm:pt>
    <dgm:pt modelId="{F1586C2F-1FE2-4E12-B8DF-4F6665C2E35B}" type="parTrans" cxnId="{19291127-FAC6-4096-BADE-85D242852D26}">
      <dgm:prSet/>
      <dgm:spPr/>
      <dgm:t>
        <a:bodyPr/>
        <a:lstStyle/>
        <a:p>
          <a:endParaRPr lang="en-US"/>
        </a:p>
      </dgm:t>
    </dgm:pt>
    <dgm:pt modelId="{17B281F8-1D50-4482-BE32-1DB0C94C3C79}" type="sibTrans" cxnId="{19291127-FAC6-4096-BADE-85D242852D26}">
      <dgm:prSet/>
      <dgm:spPr/>
      <dgm:t>
        <a:bodyPr/>
        <a:lstStyle/>
        <a:p>
          <a:endParaRPr lang="en-US"/>
        </a:p>
      </dgm:t>
    </dgm:pt>
    <dgm:pt modelId="{B5CC0E99-B732-4332-88F5-47946CC0B753}">
      <dgm:prSet phldrT="[Text]"/>
      <dgm:spPr/>
      <dgm:t>
        <a:bodyPr/>
        <a:lstStyle/>
        <a:p>
          <a:r>
            <a:rPr lang="en-US" dirty="0" smtClean="0">
              <a:solidFill>
                <a:schemeClr val="bg2">
                  <a:lumMod val="10000"/>
                </a:schemeClr>
              </a:solidFill>
            </a:rPr>
            <a:t>Other respondents may be subject to exclusion from the District’s programs, activities and/or property. </a:t>
          </a:r>
          <a:endParaRPr lang="en-US" dirty="0">
            <a:solidFill>
              <a:schemeClr val="bg2">
                <a:lumMod val="10000"/>
              </a:schemeClr>
            </a:solidFill>
          </a:endParaRPr>
        </a:p>
      </dgm:t>
    </dgm:pt>
    <dgm:pt modelId="{35759B46-155D-453E-A0A3-4DF1B1D643DD}" type="parTrans" cxnId="{CCB38A92-9DC0-4B91-A704-9FB6E95CB348}">
      <dgm:prSet/>
      <dgm:spPr/>
      <dgm:t>
        <a:bodyPr/>
        <a:lstStyle/>
        <a:p>
          <a:endParaRPr lang="en-US"/>
        </a:p>
      </dgm:t>
    </dgm:pt>
    <dgm:pt modelId="{A6266248-EE99-4068-8110-7E0FA480F85D}" type="sibTrans" cxnId="{CCB38A92-9DC0-4B91-A704-9FB6E95CB348}">
      <dgm:prSet/>
      <dgm:spPr/>
      <dgm:t>
        <a:bodyPr/>
        <a:lstStyle/>
        <a:p>
          <a:endParaRPr lang="en-US"/>
        </a:p>
      </dgm:t>
    </dgm:pt>
    <dgm:pt modelId="{0A22C28C-C560-409F-BA38-9DADDB988161}">
      <dgm:prSet phldrT="[Text]"/>
      <dgm:spPr/>
      <dgm:t>
        <a:bodyPr/>
        <a:lstStyle/>
        <a:p>
          <a:r>
            <a:rPr lang="en-US" dirty="0" smtClean="0"/>
            <a:t>Criminal Referrals</a:t>
          </a:r>
          <a:endParaRPr lang="en-US" dirty="0"/>
        </a:p>
      </dgm:t>
    </dgm:pt>
    <dgm:pt modelId="{470BC6FC-1BF2-41A1-B722-C5C8D4118707}" type="parTrans" cxnId="{7D612255-A3D8-479C-9759-98A71A055460}">
      <dgm:prSet/>
      <dgm:spPr/>
      <dgm:t>
        <a:bodyPr/>
        <a:lstStyle/>
        <a:p>
          <a:endParaRPr lang="en-US"/>
        </a:p>
      </dgm:t>
    </dgm:pt>
    <dgm:pt modelId="{64F5EA9C-8BA3-41C7-98CB-18C1D9F604B9}" type="sibTrans" cxnId="{7D612255-A3D8-479C-9759-98A71A055460}">
      <dgm:prSet/>
      <dgm:spPr/>
      <dgm:t>
        <a:bodyPr/>
        <a:lstStyle/>
        <a:p>
          <a:endParaRPr lang="en-US"/>
        </a:p>
      </dgm:t>
    </dgm:pt>
    <dgm:pt modelId="{34079261-6050-4172-8328-5C2C53A7D522}">
      <dgm:prSet phldrT="[Text]"/>
      <dgm:spPr/>
      <dgm:t>
        <a:bodyPr/>
        <a:lstStyle/>
        <a:p>
          <a:r>
            <a:rPr lang="en-US" dirty="0" smtClean="0">
              <a:solidFill>
                <a:schemeClr val="bg2">
                  <a:lumMod val="10000"/>
                </a:schemeClr>
              </a:solidFill>
            </a:rPr>
            <a:t>In appropriate circumstances, the District may make a criminal referral.</a:t>
          </a:r>
          <a:endParaRPr lang="en-US" dirty="0">
            <a:solidFill>
              <a:schemeClr val="bg2">
                <a:lumMod val="10000"/>
              </a:schemeClr>
            </a:solidFill>
          </a:endParaRPr>
        </a:p>
      </dgm:t>
    </dgm:pt>
    <dgm:pt modelId="{7CF28674-A0C2-4E81-9D81-6C51B2D907FD}" type="parTrans" cxnId="{79430117-F1E4-4D4C-A6EC-3A4FA7FFEB5D}">
      <dgm:prSet/>
      <dgm:spPr/>
      <dgm:t>
        <a:bodyPr/>
        <a:lstStyle/>
        <a:p>
          <a:endParaRPr lang="en-US"/>
        </a:p>
      </dgm:t>
    </dgm:pt>
    <dgm:pt modelId="{4226ED35-5B7A-47CD-97D6-8B6E6D3570E0}" type="sibTrans" cxnId="{79430117-F1E4-4D4C-A6EC-3A4FA7FFEB5D}">
      <dgm:prSet/>
      <dgm:spPr/>
      <dgm:t>
        <a:bodyPr/>
        <a:lstStyle/>
        <a:p>
          <a:endParaRPr lang="en-US"/>
        </a:p>
      </dgm:t>
    </dgm:pt>
    <dgm:pt modelId="{7966FD0B-0AD3-4A47-BFD1-8E2C040C38A7}">
      <dgm:prSet phldrT="[Text]"/>
      <dgm:spPr/>
      <dgm:t>
        <a:bodyPr/>
        <a:lstStyle/>
        <a:p>
          <a:r>
            <a:rPr lang="en-US" dirty="0" smtClean="0"/>
            <a:t> Remedies</a:t>
          </a:r>
          <a:endParaRPr lang="en-US" dirty="0"/>
        </a:p>
      </dgm:t>
    </dgm:pt>
    <dgm:pt modelId="{B160147F-A435-4CB6-A658-2299B6491D64}" type="parTrans" cxnId="{0011215D-83E5-4186-B13B-372480D56958}">
      <dgm:prSet/>
      <dgm:spPr/>
      <dgm:t>
        <a:bodyPr/>
        <a:lstStyle/>
        <a:p>
          <a:endParaRPr lang="en-US"/>
        </a:p>
      </dgm:t>
    </dgm:pt>
    <dgm:pt modelId="{2B9184C5-628A-4904-A9DE-79FE9A32117B}" type="sibTrans" cxnId="{0011215D-83E5-4186-B13B-372480D56958}">
      <dgm:prSet/>
      <dgm:spPr/>
      <dgm:t>
        <a:bodyPr/>
        <a:lstStyle/>
        <a:p>
          <a:endParaRPr lang="en-US"/>
        </a:p>
      </dgm:t>
    </dgm:pt>
    <dgm:pt modelId="{8D6AD25B-6A03-40E2-A2F2-28812A80E988}">
      <dgm:prSet phldrT="[Text]"/>
      <dgm:spPr/>
      <dgm:t>
        <a:bodyPr/>
        <a:lstStyle/>
        <a:p>
          <a:r>
            <a:rPr lang="en-US" dirty="0" smtClean="0">
              <a:solidFill>
                <a:schemeClr val="bg2">
                  <a:lumMod val="10000"/>
                </a:schemeClr>
              </a:solidFill>
            </a:rPr>
            <a:t>Remedies must be designed to restore or preserve equal access to the District’s education programs or activities.</a:t>
          </a:r>
          <a:endParaRPr lang="en-US" dirty="0">
            <a:solidFill>
              <a:schemeClr val="bg2">
                <a:lumMod val="10000"/>
              </a:schemeClr>
            </a:solidFill>
          </a:endParaRPr>
        </a:p>
      </dgm:t>
    </dgm:pt>
    <dgm:pt modelId="{61BDDF23-1C25-44C7-87BD-E468AC36135B}" type="parTrans" cxnId="{B6185341-F46E-4240-A649-60675FDD6DF6}">
      <dgm:prSet/>
      <dgm:spPr/>
      <dgm:t>
        <a:bodyPr/>
        <a:lstStyle/>
        <a:p>
          <a:endParaRPr lang="en-US"/>
        </a:p>
      </dgm:t>
    </dgm:pt>
    <dgm:pt modelId="{E9F304C1-C07C-4E1B-AF8E-EF63F05FD335}" type="sibTrans" cxnId="{B6185341-F46E-4240-A649-60675FDD6DF6}">
      <dgm:prSet/>
      <dgm:spPr/>
      <dgm:t>
        <a:bodyPr/>
        <a:lstStyle/>
        <a:p>
          <a:endParaRPr lang="en-US"/>
        </a:p>
      </dgm:t>
    </dgm:pt>
    <dgm:pt modelId="{519933F2-3128-401B-A22D-7681D3EA5BFC}" type="pres">
      <dgm:prSet presAssocID="{5F9529B8-0608-4B99-9369-A0C6CB6F22BC}" presName="linear" presStyleCnt="0">
        <dgm:presLayoutVars>
          <dgm:animLvl val="lvl"/>
          <dgm:resizeHandles val="exact"/>
        </dgm:presLayoutVars>
      </dgm:prSet>
      <dgm:spPr/>
      <dgm:t>
        <a:bodyPr/>
        <a:lstStyle/>
        <a:p>
          <a:endParaRPr lang="en-US"/>
        </a:p>
      </dgm:t>
    </dgm:pt>
    <dgm:pt modelId="{EEA954FD-0C1C-4F05-93E5-BACE34FFD8EB}" type="pres">
      <dgm:prSet presAssocID="{5346B044-DE98-41E5-A8AD-B8C5DBD12BC4}" presName="parentText" presStyleLbl="node1" presStyleIdx="0" presStyleCnt="5">
        <dgm:presLayoutVars>
          <dgm:chMax val="0"/>
          <dgm:bulletEnabled val="1"/>
        </dgm:presLayoutVars>
      </dgm:prSet>
      <dgm:spPr/>
      <dgm:t>
        <a:bodyPr/>
        <a:lstStyle/>
        <a:p>
          <a:endParaRPr lang="en-US"/>
        </a:p>
      </dgm:t>
    </dgm:pt>
    <dgm:pt modelId="{18853260-2321-4959-8743-ABD6D6835A9F}" type="pres">
      <dgm:prSet presAssocID="{5346B044-DE98-41E5-A8AD-B8C5DBD12BC4}" presName="childText" presStyleLbl="revTx" presStyleIdx="0" presStyleCnt="5">
        <dgm:presLayoutVars>
          <dgm:bulletEnabled val="1"/>
        </dgm:presLayoutVars>
      </dgm:prSet>
      <dgm:spPr/>
      <dgm:t>
        <a:bodyPr/>
        <a:lstStyle/>
        <a:p>
          <a:endParaRPr lang="en-US"/>
        </a:p>
      </dgm:t>
    </dgm:pt>
    <dgm:pt modelId="{9097ED4B-8A28-4369-8EFB-FE697E41E8A1}" type="pres">
      <dgm:prSet presAssocID="{CAC03028-D99A-4FA2-8847-CF57602BD2D1}" presName="parentText" presStyleLbl="node1" presStyleIdx="1" presStyleCnt="5">
        <dgm:presLayoutVars>
          <dgm:chMax val="0"/>
          <dgm:bulletEnabled val="1"/>
        </dgm:presLayoutVars>
      </dgm:prSet>
      <dgm:spPr/>
      <dgm:t>
        <a:bodyPr/>
        <a:lstStyle/>
        <a:p>
          <a:endParaRPr lang="en-US"/>
        </a:p>
      </dgm:t>
    </dgm:pt>
    <dgm:pt modelId="{86BE4A96-9ABA-49EF-A27A-FDC5DAD9BEAD}" type="pres">
      <dgm:prSet presAssocID="{CAC03028-D99A-4FA2-8847-CF57602BD2D1}" presName="childText" presStyleLbl="revTx" presStyleIdx="1" presStyleCnt="5">
        <dgm:presLayoutVars>
          <dgm:bulletEnabled val="1"/>
        </dgm:presLayoutVars>
      </dgm:prSet>
      <dgm:spPr/>
      <dgm:t>
        <a:bodyPr/>
        <a:lstStyle/>
        <a:p>
          <a:endParaRPr lang="en-US"/>
        </a:p>
      </dgm:t>
    </dgm:pt>
    <dgm:pt modelId="{DBC70B1E-B55B-46F0-86D0-1A318FE69FE1}" type="pres">
      <dgm:prSet presAssocID="{CB6ACCC1-9909-4A45-9D41-14E485BFD1A5}" presName="parentText" presStyleLbl="node1" presStyleIdx="2" presStyleCnt="5">
        <dgm:presLayoutVars>
          <dgm:chMax val="0"/>
          <dgm:bulletEnabled val="1"/>
        </dgm:presLayoutVars>
      </dgm:prSet>
      <dgm:spPr/>
      <dgm:t>
        <a:bodyPr/>
        <a:lstStyle/>
        <a:p>
          <a:endParaRPr lang="en-US"/>
        </a:p>
      </dgm:t>
    </dgm:pt>
    <dgm:pt modelId="{56C06A03-0325-4D9E-976D-B2D3C5657868}" type="pres">
      <dgm:prSet presAssocID="{CB6ACCC1-9909-4A45-9D41-14E485BFD1A5}" presName="childText" presStyleLbl="revTx" presStyleIdx="2" presStyleCnt="5">
        <dgm:presLayoutVars>
          <dgm:bulletEnabled val="1"/>
        </dgm:presLayoutVars>
      </dgm:prSet>
      <dgm:spPr/>
      <dgm:t>
        <a:bodyPr/>
        <a:lstStyle/>
        <a:p>
          <a:endParaRPr lang="en-US"/>
        </a:p>
      </dgm:t>
    </dgm:pt>
    <dgm:pt modelId="{7F4885DA-6CCC-4B98-981F-43548D1A8EEF}" type="pres">
      <dgm:prSet presAssocID="{0A22C28C-C560-409F-BA38-9DADDB988161}" presName="parentText" presStyleLbl="node1" presStyleIdx="3" presStyleCnt="5">
        <dgm:presLayoutVars>
          <dgm:chMax val="0"/>
          <dgm:bulletEnabled val="1"/>
        </dgm:presLayoutVars>
      </dgm:prSet>
      <dgm:spPr/>
      <dgm:t>
        <a:bodyPr/>
        <a:lstStyle/>
        <a:p>
          <a:endParaRPr lang="en-US"/>
        </a:p>
      </dgm:t>
    </dgm:pt>
    <dgm:pt modelId="{D396E605-4580-4168-835B-5ADF3F893836}" type="pres">
      <dgm:prSet presAssocID="{0A22C28C-C560-409F-BA38-9DADDB988161}" presName="childText" presStyleLbl="revTx" presStyleIdx="3" presStyleCnt="5">
        <dgm:presLayoutVars>
          <dgm:bulletEnabled val="1"/>
        </dgm:presLayoutVars>
      </dgm:prSet>
      <dgm:spPr/>
      <dgm:t>
        <a:bodyPr/>
        <a:lstStyle/>
        <a:p>
          <a:endParaRPr lang="en-US"/>
        </a:p>
      </dgm:t>
    </dgm:pt>
    <dgm:pt modelId="{7CA19BC7-D3D7-4B6D-834A-2A10FED292A5}" type="pres">
      <dgm:prSet presAssocID="{7966FD0B-0AD3-4A47-BFD1-8E2C040C38A7}" presName="parentText" presStyleLbl="node1" presStyleIdx="4" presStyleCnt="5">
        <dgm:presLayoutVars>
          <dgm:chMax val="0"/>
          <dgm:bulletEnabled val="1"/>
        </dgm:presLayoutVars>
      </dgm:prSet>
      <dgm:spPr/>
      <dgm:t>
        <a:bodyPr/>
        <a:lstStyle/>
        <a:p>
          <a:endParaRPr lang="en-US"/>
        </a:p>
      </dgm:t>
    </dgm:pt>
    <dgm:pt modelId="{5758F6B5-BB3D-4421-8B1A-B357427E6499}" type="pres">
      <dgm:prSet presAssocID="{7966FD0B-0AD3-4A47-BFD1-8E2C040C38A7}" presName="childText" presStyleLbl="revTx" presStyleIdx="4" presStyleCnt="5">
        <dgm:presLayoutVars>
          <dgm:bulletEnabled val="1"/>
        </dgm:presLayoutVars>
      </dgm:prSet>
      <dgm:spPr/>
      <dgm:t>
        <a:bodyPr/>
        <a:lstStyle/>
        <a:p>
          <a:endParaRPr lang="en-US"/>
        </a:p>
      </dgm:t>
    </dgm:pt>
  </dgm:ptLst>
  <dgm:cxnLst>
    <dgm:cxn modelId="{848BEFA1-2BF3-40C8-A2D3-338B013459E8}" type="presOf" srcId="{8A549B5D-C10E-41AC-B7A8-D4A67D1D7C64}" destId="{86BE4A96-9ABA-49EF-A27A-FDC5DAD9BEAD}" srcOrd="0" destOrd="0" presId="urn:microsoft.com/office/officeart/2005/8/layout/vList2"/>
    <dgm:cxn modelId="{D31CE4B7-7D91-4231-8A1A-201DCD9319C4}" type="presOf" srcId="{5F9529B8-0608-4B99-9369-A0C6CB6F22BC}" destId="{519933F2-3128-401B-A22D-7681D3EA5BFC}" srcOrd="0" destOrd="0" presId="urn:microsoft.com/office/officeart/2005/8/layout/vList2"/>
    <dgm:cxn modelId="{B6185341-F46E-4240-A649-60675FDD6DF6}" srcId="{7966FD0B-0AD3-4A47-BFD1-8E2C040C38A7}" destId="{8D6AD25B-6A03-40E2-A2F2-28812A80E988}" srcOrd="0" destOrd="0" parTransId="{61BDDF23-1C25-44C7-87BD-E468AC36135B}" sibTransId="{E9F304C1-C07C-4E1B-AF8E-EF63F05FD335}"/>
    <dgm:cxn modelId="{2CFE7586-7CE2-4374-8203-972C5726E4C3}" type="presOf" srcId="{0A22C28C-C560-409F-BA38-9DADDB988161}" destId="{7F4885DA-6CCC-4B98-981F-43548D1A8EEF}" srcOrd="0" destOrd="0" presId="urn:microsoft.com/office/officeart/2005/8/layout/vList2"/>
    <dgm:cxn modelId="{7D612255-A3D8-479C-9759-98A71A055460}" srcId="{5F9529B8-0608-4B99-9369-A0C6CB6F22BC}" destId="{0A22C28C-C560-409F-BA38-9DADDB988161}" srcOrd="3" destOrd="0" parTransId="{470BC6FC-1BF2-41A1-B722-C5C8D4118707}" sibTransId="{64F5EA9C-8BA3-41C7-98CB-18C1D9F604B9}"/>
    <dgm:cxn modelId="{0011215D-83E5-4186-B13B-372480D56958}" srcId="{5F9529B8-0608-4B99-9369-A0C6CB6F22BC}" destId="{7966FD0B-0AD3-4A47-BFD1-8E2C040C38A7}" srcOrd="4" destOrd="0" parTransId="{B160147F-A435-4CB6-A658-2299B6491D64}" sibTransId="{2B9184C5-628A-4904-A9DE-79FE9A32117B}"/>
    <dgm:cxn modelId="{27FD6215-933E-4DE6-BF62-0E8D726E7BEC}" type="presOf" srcId="{CB6ACCC1-9909-4A45-9D41-14E485BFD1A5}" destId="{DBC70B1E-B55B-46F0-86D0-1A318FE69FE1}" srcOrd="0" destOrd="0" presId="urn:microsoft.com/office/officeart/2005/8/layout/vList2"/>
    <dgm:cxn modelId="{79430117-F1E4-4D4C-A6EC-3A4FA7FFEB5D}" srcId="{0A22C28C-C560-409F-BA38-9DADDB988161}" destId="{34079261-6050-4172-8328-5C2C53A7D522}" srcOrd="0" destOrd="0" parTransId="{7CF28674-A0C2-4E81-9D81-6C51B2D907FD}" sibTransId="{4226ED35-5B7A-47CD-97D6-8B6E6D3570E0}"/>
    <dgm:cxn modelId="{CBE60E8D-9486-4605-92B6-E7C4C1B84144}" type="presOf" srcId="{CAC03028-D99A-4FA2-8847-CF57602BD2D1}" destId="{9097ED4B-8A28-4369-8EFB-FE697E41E8A1}" srcOrd="0" destOrd="0" presId="urn:microsoft.com/office/officeart/2005/8/layout/vList2"/>
    <dgm:cxn modelId="{19291127-FAC6-4096-BADE-85D242852D26}" srcId="{5F9529B8-0608-4B99-9369-A0C6CB6F22BC}" destId="{CB6ACCC1-9909-4A45-9D41-14E485BFD1A5}" srcOrd="2" destOrd="0" parTransId="{F1586C2F-1FE2-4E12-B8DF-4F6665C2E35B}" sibTransId="{17B281F8-1D50-4482-BE32-1DB0C94C3C79}"/>
    <dgm:cxn modelId="{4B646649-C3C0-41A2-9C3D-B3D2D190C1F8}" srcId="{5F9529B8-0608-4B99-9369-A0C6CB6F22BC}" destId="{CAC03028-D99A-4FA2-8847-CF57602BD2D1}" srcOrd="1" destOrd="0" parTransId="{D2B1B45B-3789-4957-8F5C-1E4D5D0B97C5}" sibTransId="{9C9340E7-4633-4D72-9091-F287DBAB48B1}"/>
    <dgm:cxn modelId="{5F820F1B-3848-4214-B1F5-6C6C3D54238E}" srcId="{CAC03028-D99A-4FA2-8847-CF57602BD2D1}" destId="{8A549B5D-C10E-41AC-B7A8-D4A67D1D7C64}" srcOrd="0" destOrd="0" parTransId="{90FCB545-8521-4B7B-8C02-155218F5AC05}" sibTransId="{BCB5689C-4160-4160-9158-8626302E08B6}"/>
    <dgm:cxn modelId="{11D43104-FE82-4CC1-8963-653B7AE1A05B}" type="presOf" srcId="{7966FD0B-0AD3-4A47-BFD1-8E2C040C38A7}" destId="{7CA19BC7-D3D7-4B6D-834A-2A10FED292A5}" srcOrd="0" destOrd="0" presId="urn:microsoft.com/office/officeart/2005/8/layout/vList2"/>
    <dgm:cxn modelId="{BCC528FE-F3D1-4BE9-B396-445A6D0A860D}" type="presOf" srcId="{5346B044-DE98-41E5-A8AD-B8C5DBD12BC4}" destId="{EEA954FD-0C1C-4F05-93E5-BACE34FFD8EB}" srcOrd="0" destOrd="0" presId="urn:microsoft.com/office/officeart/2005/8/layout/vList2"/>
    <dgm:cxn modelId="{1EA165A0-93A7-43FB-9E98-FAB3C530D0F1}" type="presOf" srcId="{B5CC0E99-B732-4332-88F5-47946CC0B753}" destId="{56C06A03-0325-4D9E-976D-B2D3C5657868}" srcOrd="0" destOrd="0" presId="urn:microsoft.com/office/officeart/2005/8/layout/vList2"/>
    <dgm:cxn modelId="{2A0466CD-9A20-4E9F-9D51-B1C17D629356}" srcId="{5F9529B8-0608-4B99-9369-A0C6CB6F22BC}" destId="{5346B044-DE98-41E5-A8AD-B8C5DBD12BC4}" srcOrd="0" destOrd="0" parTransId="{20EC10F4-1449-4C0E-A969-6C27DBF8C71E}" sibTransId="{F0EDDC2E-3A0A-492D-9FE9-DE802A0DA554}"/>
    <dgm:cxn modelId="{CCB38A92-9DC0-4B91-A704-9FB6E95CB348}" srcId="{CB6ACCC1-9909-4A45-9D41-14E485BFD1A5}" destId="{B5CC0E99-B732-4332-88F5-47946CC0B753}" srcOrd="0" destOrd="0" parTransId="{35759B46-155D-453E-A0A3-4DF1B1D643DD}" sibTransId="{A6266248-EE99-4068-8110-7E0FA480F85D}"/>
    <dgm:cxn modelId="{A389A27B-8B47-4897-A40C-FB7690AFED06}" type="presOf" srcId="{8D6AD25B-6A03-40E2-A2F2-28812A80E988}" destId="{5758F6B5-BB3D-4421-8B1A-B357427E6499}" srcOrd="0" destOrd="0" presId="urn:microsoft.com/office/officeart/2005/8/layout/vList2"/>
    <dgm:cxn modelId="{32A7EF1E-11E8-4344-8B0D-783C257CF7D4}" type="presOf" srcId="{34079261-6050-4172-8328-5C2C53A7D522}" destId="{D396E605-4580-4168-835B-5ADF3F893836}" srcOrd="0" destOrd="0" presId="urn:microsoft.com/office/officeart/2005/8/layout/vList2"/>
    <dgm:cxn modelId="{6A7F824E-5943-4754-A802-23F6812EDB00}" type="presOf" srcId="{63CCDDE5-37EC-448B-8026-176D2AD95F92}" destId="{18853260-2321-4959-8743-ABD6D6835A9F}" srcOrd="0" destOrd="0" presId="urn:microsoft.com/office/officeart/2005/8/layout/vList2"/>
    <dgm:cxn modelId="{A21CF700-9212-4B0A-B818-2C1491D149A6}" srcId="{5346B044-DE98-41E5-A8AD-B8C5DBD12BC4}" destId="{63CCDDE5-37EC-448B-8026-176D2AD95F92}" srcOrd="0" destOrd="0" parTransId="{46D1A5EB-6D40-4931-B4AD-D42F77BEC9D9}" sibTransId="{5C95FCB6-114A-4349-A053-0D9449FC36EE}"/>
    <dgm:cxn modelId="{ED1AD22B-8AFA-4651-8A9A-4C85CE43CE60}" type="presParOf" srcId="{519933F2-3128-401B-A22D-7681D3EA5BFC}" destId="{EEA954FD-0C1C-4F05-93E5-BACE34FFD8EB}" srcOrd="0" destOrd="0" presId="urn:microsoft.com/office/officeart/2005/8/layout/vList2"/>
    <dgm:cxn modelId="{53E57BE3-8C63-4533-B441-B0C22F6F7E31}" type="presParOf" srcId="{519933F2-3128-401B-A22D-7681D3EA5BFC}" destId="{18853260-2321-4959-8743-ABD6D6835A9F}" srcOrd="1" destOrd="0" presId="urn:microsoft.com/office/officeart/2005/8/layout/vList2"/>
    <dgm:cxn modelId="{4591EBD1-7DA5-4BA5-9477-A911666149F3}" type="presParOf" srcId="{519933F2-3128-401B-A22D-7681D3EA5BFC}" destId="{9097ED4B-8A28-4369-8EFB-FE697E41E8A1}" srcOrd="2" destOrd="0" presId="urn:microsoft.com/office/officeart/2005/8/layout/vList2"/>
    <dgm:cxn modelId="{DACA68C4-D9D4-431C-B342-F126D514C1BF}" type="presParOf" srcId="{519933F2-3128-401B-A22D-7681D3EA5BFC}" destId="{86BE4A96-9ABA-49EF-A27A-FDC5DAD9BEAD}" srcOrd="3" destOrd="0" presId="urn:microsoft.com/office/officeart/2005/8/layout/vList2"/>
    <dgm:cxn modelId="{59BA66F9-4B2D-464D-91D9-CE3E91749DE8}" type="presParOf" srcId="{519933F2-3128-401B-A22D-7681D3EA5BFC}" destId="{DBC70B1E-B55B-46F0-86D0-1A318FE69FE1}" srcOrd="4" destOrd="0" presId="urn:microsoft.com/office/officeart/2005/8/layout/vList2"/>
    <dgm:cxn modelId="{5B9D2E1B-F072-4BE9-A24A-16950FF9CBD0}" type="presParOf" srcId="{519933F2-3128-401B-A22D-7681D3EA5BFC}" destId="{56C06A03-0325-4D9E-976D-B2D3C5657868}" srcOrd="5" destOrd="0" presId="urn:microsoft.com/office/officeart/2005/8/layout/vList2"/>
    <dgm:cxn modelId="{22574784-8AC6-4F09-9052-C84C0D73241F}" type="presParOf" srcId="{519933F2-3128-401B-A22D-7681D3EA5BFC}" destId="{7F4885DA-6CCC-4B98-981F-43548D1A8EEF}" srcOrd="6" destOrd="0" presId="urn:microsoft.com/office/officeart/2005/8/layout/vList2"/>
    <dgm:cxn modelId="{B6427392-BB08-4DA2-AB40-FA439326F753}" type="presParOf" srcId="{519933F2-3128-401B-A22D-7681D3EA5BFC}" destId="{D396E605-4580-4168-835B-5ADF3F893836}" srcOrd="7" destOrd="0" presId="urn:microsoft.com/office/officeart/2005/8/layout/vList2"/>
    <dgm:cxn modelId="{9FEAB50B-50D9-42B5-9FC9-2D3FAA4B53D9}" type="presParOf" srcId="{519933F2-3128-401B-A22D-7681D3EA5BFC}" destId="{7CA19BC7-D3D7-4B6D-834A-2A10FED292A5}" srcOrd="8" destOrd="0" presId="urn:microsoft.com/office/officeart/2005/8/layout/vList2"/>
    <dgm:cxn modelId="{0CA60F19-E877-49AB-B1BC-44A0BEF5EE8F}" type="presParOf" srcId="{519933F2-3128-401B-A22D-7681D3EA5BFC}" destId="{5758F6B5-BB3D-4421-8B1A-B357427E6499}"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281E4DB-A2F4-472B-8158-8273121C38FB}" type="doc">
      <dgm:prSet loTypeId="urn:microsoft.com/office/officeart/2005/8/layout/chevron1" loCatId="process" qsTypeId="urn:microsoft.com/office/officeart/2005/8/quickstyle/simple1" qsCatId="simple" csTypeId="urn:microsoft.com/office/officeart/2005/8/colors/accent1_2" csCatId="accent1" phldr="1"/>
      <dgm:spPr/>
    </dgm:pt>
    <dgm:pt modelId="{319BAEDD-D045-426A-9B7A-03E07540857D}">
      <dgm:prSet phldrT="[Text]"/>
      <dgm:spPr/>
      <dgm:t>
        <a:bodyPr/>
        <a:lstStyle/>
        <a:p>
          <a:r>
            <a:rPr lang="en-US" dirty="0" smtClean="0"/>
            <a:t>Provide parties written notice disclosing allegations</a:t>
          </a:r>
          <a:endParaRPr lang="en-US" dirty="0"/>
        </a:p>
      </dgm:t>
    </dgm:pt>
    <dgm:pt modelId="{A8953E72-D11A-496D-BEAC-4F62FDBE3AF0}" type="parTrans" cxnId="{6D4BEA0F-CF46-483B-8266-21B486289C0B}">
      <dgm:prSet/>
      <dgm:spPr/>
      <dgm:t>
        <a:bodyPr/>
        <a:lstStyle/>
        <a:p>
          <a:endParaRPr lang="en-US"/>
        </a:p>
      </dgm:t>
    </dgm:pt>
    <dgm:pt modelId="{C1A6E1F2-6B29-4A45-82AE-873D3623B936}" type="sibTrans" cxnId="{6D4BEA0F-CF46-483B-8266-21B486289C0B}">
      <dgm:prSet/>
      <dgm:spPr/>
      <dgm:t>
        <a:bodyPr/>
        <a:lstStyle/>
        <a:p>
          <a:endParaRPr lang="en-US"/>
        </a:p>
      </dgm:t>
    </dgm:pt>
    <dgm:pt modelId="{F91971E6-049B-4CA6-AD7D-5918BD9D6C80}">
      <dgm:prSet phldrT="[Text]"/>
      <dgm:spPr/>
      <dgm:t>
        <a:bodyPr/>
        <a:lstStyle/>
        <a:p>
          <a:r>
            <a:rPr lang="en-US" dirty="0" smtClean="0"/>
            <a:t>Note requirements of informal resolution process</a:t>
          </a:r>
          <a:endParaRPr lang="en-US" dirty="0"/>
        </a:p>
      </dgm:t>
    </dgm:pt>
    <dgm:pt modelId="{F259741D-3ACF-45BA-912A-32369377E375}" type="parTrans" cxnId="{AB3FD0FD-25D4-4FDB-BB99-72C97A1055F9}">
      <dgm:prSet/>
      <dgm:spPr/>
      <dgm:t>
        <a:bodyPr/>
        <a:lstStyle/>
        <a:p>
          <a:endParaRPr lang="en-US"/>
        </a:p>
      </dgm:t>
    </dgm:pt>
    <dgm:pt modelId="{941F7449-414A-41C0-A1FC-CB1A3036F97F}" type="sibTrans" cxnId="{AB3FD0FD-25D4-4FDB-BB99-72C97A1055F9}">
      <dgm:prSet/>
      <dgm:spPr/>
      <dgm:t>
        <a:bodyPr/>
        <a:lstStyle/>
        <a:p>
          <a:endParaRPr lang="en-US"/>
        </a:p>
      </dgm:t>
    </dgm:pt>
    <dgm:pt modelId="{5AC20633-0E26-4D45-A1F2-E3E65E2233A1}" type="pres">
      <dgm:prSet presAssocID="{3281E4DB-A2F4-472B-8158-8273121C38FB}" presName="Name0" presStyleCnt="0">
        <dgm:presLayoutVars>
          <dgm:dir/>
          <dgm:animLvl val="lvl"/>
          <dgm:resizeHandles val="exact"/>
        </dgm:presLayoutVars>
      </dgm:prSet>
      <dgm:spPr/>
    </dgm:pt>
    <dgm:pt modelId="{5E7B338B-8E9C-4722-AB15-DD5933CA2DF3}" type="pres">
      <dgm:prSet presAssocID="{319BAEDD-D045-426A-9B7A-03E07540857D}" presName="parTxOnly" presStyleLbl="node1" presStyleIdx="0" presStyleCnt="2" custLinFactNeighborY="-45958">
        <dgm:presLayoutVars>
          <dgm:chMax val="0"/>
          <dgm:chPref val="0"/>
          <dgm:bulletEnabled val="1"/>
        </dgm:presLayoutVars>
      </dgm:prSet>
      <dgm:spPr/>
      <dgm:t>
        <a:bodyPr/>
        <a:lstStyle/>
        <a:p>
          <a:endParaRPr lang="en-US"/>
        </a:p>
      </dgm:t>
    </dgm:pt>
    <dgm:pt modelId="{7C5A398B-67B1-467B-AB17-18700276BD63}" type="pres">
      <dgm:prSet presAssocID="{C1A6E1F2-6B29-4A45-82AE-873D3623B936}" presName="parTxOnlySpace" presStyleCnt="0"/>
      <dgm:spPr/>
    </dgm:pt>
    <dgm:pt modelId="{8C6827EC-3D4D-4E1A-94ED-FE0FF1639504}" type="pres">
      <dgm:prSet presAssocID="{F91971E6-049B-4CA6-AD7D-5918BD9D6C80}" presName="parTxOnly" presStyleLbl="node1" presStyleIdx="1" presStyleCnt="2" custLinFactNeighborY="-45958">
        <dgm:presLayoutVars>
          <dgm:chMax val="0"/>
          <dgm:chPref val="0"/>
          <dgm:bulletEnabled val="1"/>
        </dgm:presLayoutVars>
      </dgm:prSet>
      <dgm:spPr/>
      <dgm:t>
        <a:bodyPr/>
        <a:lstStyle/>
        <a:p>
          <a:endParaRPr lang="en-US"/>
        </a:p>
      </dgm:t>
    </dgm:pt>
  </dgm:ptLst>
  <dgm:cxnLst>
    <dgm:cxn modelId="{A17BEB13-AFF2-4409-8EEC-4583D916C2B1}" type="presOf" srcId="{F91971E6-049B-4CA6-AD7D-5918BD9D6C80}" destId="{8C6827EC-3D4D-4E1A-94ED-FE0FF1639504}" srcOrd="0" destOrd="0" presId="urn:microsoft.com/office/officeart/2005/8/layout/chevron1"/>
    <dgm:cxn modelId="{AB3FD0FD-25D4-4FDB-BB99-72C97A1055F9}" srcId="{3281E4DB-A2F4-472B-8158-8273121C38FB}" destId="{F91971E6-049B-4CA6-AD7D-5918BD9D6C80}" srcOrd="1" destOrd="0" parTransId="{F259741D-3ACF-45BA-912A-32369377E375}" sibTransId="{941F7449-414A-41C0-A1FC-CB1A3036F97F}"/>
    <dgm:cxn modelId="{F735021B-A170-430A-9A1E-36C218D1961D}" type="presOf" srcId="{3281E4DB-A2F4-472B-8158-8273121C38FB}" destId="{5AC20633-0E26-4D45-A1F2-E3E65E2233A1}" srcOrd="0" destOrd="0" presId="urn:microsoft.com/office/officeart/2005/8/layout/chevron1"/>
    <dgm:cxn modelId="{6D4BEA0F-CF46-483B-8266-21B486289C0B}" srcId="{3281E4DB-A2F4-472B-8158-8273121C38FB}" destId="{319BAEDD-D045-426A-9B7A-03E07540857D}" srcOrd="0" destOrd="0" parTransId="{A8953E72-D11A-496D-BEAC-4F62FDBE3AF0}" sibTransId="{C1A6E1F2-6B29-4A45-82AE-873D3623B936}"/>
    <dgm:cxn modelId="{257F66D2-8F46-441D-9126-9B144C556B62}" type="presOf" srcId="{319BAEDD-D045-426A-9B7A-03E07540857D}" destId="{5E7B338B-8E9C-4722-AB15-DD5933CA2DF3}" srcOrd="0" destOrd="0" presId="urn:microsoft.com/office/officeart/2005/8/layout/chevron1"/>
    <dgm:cxn modelId="{A49608CC-C9D5-4933-AC6F-8EBDDEDB567D}" type="presParOf" srcId="{5AC20633-0E26-4D45-A1F2-E3E65E2233A1}" destId="{5E7B338B-8E9C-4722-AB15-DD5933CA2DF3}" srcOrd="0" destOrd="0" presId="urn:microsoft.com/office/officeart/2005/8/layout/chevron1"/>
    <dgm:cxn modelId="{F9B884D3-76A1-4B68-845A-CB7BEC2EB8B4}" type="presParOf" srcId="{5AC20633-0E26-4D45-A1F2-E3E65E2233A1}" destId="{7C5A398B-67B1-467B-AB17-18700276BD63}" srcOrd="1" destOrd="0" presId="urn:microsoft.com/office/officeart/2005/8/layout/chevron1"/>
    <dgm:cxn modelId="{1251618A-8742-437D-A7E8-CAD0AA462990}" type="presParOf" srcId="{5AC20633-0E26-4D45-A1F2-E3E65E2233A1}" destId="{8C6827EC-3D4D-4E1A-94ED-FE0FF1639504}" srcOrd="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94249A-E295-44D0-91CD-1C5F93E9184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1346D3D-CEA4-43DE-B232-970D580A906B}">
      <dgm:prSet phldrT="[Text]" custT="1"/>
      <dgm:spPr/>
      <dgm:t>
        <a:bodyPr/>
        <a:lstStyle/>
        <a:p>
          <a:r>
            <a:rPr lang="en-US" sz="4000" b="1" dirty="0" smtClean="0"/>
            <a:t>OCR</a:t>
          </a:r>
          <a:endParaRPr lang="en-US" sz="4000" b="1" dirty="0"/>
        </a:p>
      </dgm:t>
    </dgm:pt>
    <dgm:pt modelId="{4EEDE76B-923C-4AC6-B81F-17A691C59CEC}" type="parTrans" cxnId="{D06D287E-E93E-43C9-80E4-1836BD083E07}">
      <dgm:prSet/>
      <dgm:spPr/>
      <dgm:t>
        <a:bodyPr/>
        <a:lstStyle/>
        <a:p>
          <a:endParaRPr lang="en-US"/>
        </a:p>
      </dgm:t>
    </dgm:pt>
    <dgm:pt modelId="{5508A567-8CB8-48A1-8524-1A1B149F502C}" type="sibTrans" cxnId="{D06D287E-E93E-43C9-80E4-1836BD083E07}">
      <dgm:prSet/>
      <dgm:spPr/>
      <dgm:t>
        <a:bodyPr/>
        <a:lstStyle/>
        <a:p>
          <a:endParaRPr lang="en-US"/>
        </a:p>
      </dgm:t>
    </dgm:pt>
    <dgm:pt modelId="{6F53A3C1-B897-4F3B-9CD7-CBE56300F326}">
      <dgm:prSet phldrT="[Text]"/>
      <dgm:spPr/>
      <dgm:t>
        <a:bodyPr/>
        <a:lstStyle/>
        <a:p>
          <a:r>
            <a:rPr lang="en-US" dirty="0" smtClean="0">
              <a:solidFill>
                <a:schemeClr val="bg2">
                  <a:lumMod val="10000"/>
                </a:schemeClr>
              </a:solidFill>
            </a:rPr>
            <a:t>Federal DOE agency responsible for ensuring equal access to education and promoting educational excellence through enforcement of civil rights</a:t>
          </a:r>
          <a:endParaRPr lang="en-US" dirty="0">
            <a:solidFill>
              <a:schemeClr val="bg2">
                <a:lumMod val="10000"/>
              </a:schemeClr>
            </a:solidFill>
          </a:endParaRPr>
        </a:p>
      </dgm:t>
    </dgm:pt>
    <dgm:pt modelId="{F9E2288D-51AA-4DDF-9813-7929442D33A5}" type="parTrans" cxnId="{90BDA105-94B1-4A5B-A3A8-77FF07EF41EE}">
      <dgm:prSet/>
      <dgm:spPr/>
      <dgm:t>
        <a:bodyPr/>
        <a:lstStyle/>
        <a:p>
          <a:endParaRPr lang="en-US"/>
        </a:p>
      </dgm:t>
    </dgm:pt>
    <dgm:pt modelId="{39136356-C8DE-42F1-976E-D8326F28AF92}" type="sibTrans" cxnId="{90BDA105-94B1-4A5B-A3A8-77FF07EF41EE}">
      <dgm:prSet/>
      <dgm:spPr/>
      <dgm:t>
        <a:bodyPr/>
        <a:lstStyle/>
        <a:p>
          <a:endParaRPr lang="en-US"/>
        </a:p>
      </dgm:t>
    </dgm:pt>
    <dgm:pt modelId="{C0969A2F-C09A-4DE8-B99B-9769E367A356}">
      <dgm:prSet phldrT="[Text]"/>
      <dgm:spPr/>
      <dgm:t>
        <a:bodyPr/>
        <a:lstStyle/>
        <a:p>
          <a:r>
            <a:rPr lang="en-US" dirty="0" smtClean="0">
              <a:solidFill>
                <a:schemeClr val="bg2">
                  <a:lumMod val="10000"/>
                </a:schemeClr>
              </a:solidFill>
            </a:rPr>
            <a:t>Investigates allegations of discrimination and obtains remedies for complainants to address discrimination</a:t>
          </a:r>
          <a:endParaRPr lang="en-US" dirty="0">
            <a:solidFill>
              <a:schemeClr val="bg2">
                <a:lumMod val="10000"/>
              </a:schemeClr>
            </a:solidFill>
          </a:endParaRPr>
        </a:p>
      </dgm:t>
    </dgm:pt>
    <dgm:pt modelId="{5FED7CB3-7325-4BE3-AF44-E764AB85763E}" type="parTrans" cxnId="{BBAD21A3-B9F4-43FE-9A0C-97E96DD2CCD8}">
      <dgm:prSet/>
      <dgm:spPr/>
      <dgm:t>
        <a:bodyPr/>
        <a:lstStyle/>
        <a:p>
          <a:endParaRPr lang="en-US"/>
        </a:p>
      </dgm:t>
    </dgm:pt>
    <dgm:pt modelId="{3217F550-DADF-45E8-8001-C877EC244AF6}" type="sibTrans" cxnId="{BBAD21A3-B9F4-43FE-9A0C-97E96DD2CCD8}">
      <dgm:prSet/>
      <dgm:spPr/>
      <dgm:t>
        <a:bodyPr/>
        <a:lstStyle/>
        <a:p>
          <a:endParaRPr lang="en-US"/>
        </a:p>
      </dgm:t>
    </dgm:pt>
    <dgm:pt modelId="{ECCB33C8-BA2D-4F4B-BC86-3707CB8D81F1}">
      <dgm:prSet phldrT="[Text]" custT="1"/>
      <dgm:spPr/>
      <dgm:t>
        <a:bodyPr/>
        <a:lstStyle/>
        <a:p>
          <a:r>
            <a:rPr lang="en-US" sz="4000" b="1" dirty="0" smtClean="0"/>
            <a:t>Courts</a:t>
          </a:r>
          <a:endParaRPr lang="en-US" sz="4000" b="1" dirty="0"/>
        </a:p>
      </dgm:t>
    </dgm:pt>
    <dgm:pt modelId="{1B36C78A-9550-4C4A-B164-78B22C53720F}" type="parTrans" cxnId="{0DA02AB4-D28B-479B-82DA-0CD3BE474DA7}">
      <dgm:prSet/>
      <dgm:spPr/>
      <dgm:t>
        <a:bodyPr/>
        <a:lstStyle/>
        <a:p>
          <a:endParaRPr lang="en-US"/>
        </a:p>
      </dgm:t>
    </dgm:pt>
    <dgm:pt modelId="{91E2C1F7-B89E-4CED-9D50-BE9E56242564}" type="sibTrans" cxnId="{0DA02AB4-D28B-479B-82DA-0CD3BE474DA7}">
      <dgm:prSet/>
      <dgm:spPr/>
      <dgm:t>
        <a:bodyPr/>
        <a:lstStyle/>
        <a:p>
          <a:endParaRPr lang="en-US"/>
        </a:p>
      </dgm:t>
    </dgm:pt>
    <dgm:pt modelId="{31996A80-40F1-4AB0-A7C8-B08430439AE0}">
      <dgm:prSet phldrT="[Text]"/>
      <dgm:spPr/>
      <dgm:t>
        <a:bodyPr/>
        <a:lstStyle/>
        <a:p>
          <a:r>
            <a:rPr lang="en-US" dirty="0" smtClean="0">
              <a:solidFill>
                <a:schemeClr val="bg2">
                  <a:lumMod val="10000"/>
                </a:schemeClr>
              </a:solidFill>
            </a:rPr>
            <a:t>Federal government (DOJ)</a:t>
          </a:r>
          <a:endParaRPr lang="en-US" dirty="0">
            <a:solidFill>
              <a:schemeClr val="bg2">
                <a:lumMod val="10000"/>
              </a:schemeClr>
            </a:solidFill>
          </a:endParaRPr>
        </a:p>
      </dgm:t>
    </dgm:pt>
    <dgm:pt modelId="{F64B1B74-9876-4142-9076-AE83E8CE56BE}" type="parTrans" cxnId="{C45FBEB1-D0BD-4C91-844C-5E2D597E3A7E}">
      <dgm:prSet/>
      <dgm:spPr/>
      <dgm:t>
        <a:bodyPr/>
        <a:lstStyle/>
        <a:p>
          <a:endParaRPr lang="en-US"/>
        </a:p>
      </dgm:t>
    </dgm:pt>
    <dgm:pt modelId="{2C1CD4F6-71CC-4832-9040-E1997FE1469E}" type="sibTrans" cxnId="{C45FBEB1-D0BD-4C91-844C-5E2D597E3A7E}">
      <dgm:prSet/>
      <dgm:spPr/>
      <dgm:t>
        <a:bodyPr/>
        <a:lstStyle/>
        <a:p>
          <a:endParaRPr lang="en-US"/>
        </a:p>
      </dgm:t>
    </dgm:pt>
    <dgm:pt modelId="{ADCB1A3D-2059-4E83-BC40-A2FAFAE500D5}">
      <dgm:prSet/>
      <dgm:spPr/>
      <dgm:t>
        <a:bodyPr/>
        <a:lstStyle/>
        <a:p>
          <a:r>
            <a:rPr lang="en-US" dirty="0" smtClean="0">
              <a:solidFill>
                <a:schemeClr val="bg2">
                  <a:lumMod val="10000"/>
                </a:schemeClr>
              </a:solidFill>
            </a:rPr>
            <a:t>Individual legal claims</a:t>
          </a:r>
          <a:endParaRPr lang="en-US" dirty="0">
            <a:solidFill>
              <a:schemeClr val="bg2">
                <a:lumMod val="10000"/>
              </a:schemeClr>
            </a:solidFill>
          </a:endParaRPr>
        </a:p>
      </dgm:t>
    </dgm:pt>
    <dgm:pt modelId="{3B2355C8-ED2C-4FFF-940E-72F29AE5DEC9}" type="parTrans" cxnId="{E25658B9-68C7-4D3F-9848-14249899C8D3}">
      <dgm:prSet/>
      <dgm:spPr/>
      <dgm:t>
        <a:bodyPr/>
        <a:lstStyle/>
        <a:p>
          <a:endParaRPr lang="en-US"/>
        </a:p>
      </dgm:t>
    </dgm:pt>
    <dgm:pt modelId="{6F452BF1-EB32-4693-99BE-1AA2ACD63ED8}" type="sibTrans" cxnId="{E25658B9-68C7-4D3F-9848-14249899C8D3}">
      <dgm:prSet/>
      <dgm:spPr/>
      <dgm:t>
        <a:bodyPr/>
        <a:lstStyle/>
        <a:p>
          <a:endParaRPr lang="en-US"/>
        </a:p>
      </dgm:t>
    </dgm:pt>
    <dgm:pt modelId="{B0D8858F-1CFD-404F-8F6B-A58F55C796F0}">
      <dgm:prSet/>
      <dgm:spPr/>
      <dgm:t>
        <a:bodyPr/>
        <a:lstStyle/>
        <a:p>
          <a:r>
            <a:rPr lang="en-US" dirty="0" smtClean="0">
              <a:solidFill>
                <a:schemeClr val="bg2">
                  <a:lumMod val="10000"/>
                </a:schemeClr>
              </a:solidFill>
            </a:rPr>
            <a:t>Class claims</a:t>
          </a:r>
          <a:endParaRPr lang="en-US" dirty="0">
            <a:solidFill>
              <a:schemeClr val="bg2">
                <a:lumMod val="10000"/>
              </a:schemeClr>
            </a:solidFill>
          </a:endParaRPr>
        </a:p>
      </dgm:t>
    </dgm:pt>
    <dgm:pt modelId="{E9F26588-B476-412D-B286-328CE1365767}" type="parTrans" cxnId="{A10A1D7B-05C9-4462-AF86-B291179D3118}">
      <dgm:prSet/>
      <dgm:spPr/>
      <dgm:t>
        <a:bodyPr/>
        <a:lstStyle/>
        <a:p>
          <a:endParaRPr lang="en-US"/>
        </a:p>
      </dgm:t>
    </dgm:pt>
    <dgm:pt modelId="{9CBAE82E-9592-439F-8D3A-8D0880E24FB4}" type="sibTrans" cxnId="{A10A1D7B-05C9-4462-AF86-B291179D3118}">
      <dgm:prSet/>
      <dgm:spPr/>
      <dgm:t>
        <a:bodyPr/>
        <a:lstStyle/>
        <a:p>
          <a:endParaRPr lang="en-US"/>
        </a:p>
      </dgm:t>
    </dgm:pt>
    <dgm:pt modelId="{B29AF30F-9D53-480E-B0DA-007CD2E2FDB3}" type="pres">
      <dgm:prSet presAssocID="{8294249A-E295-44D0-91CD-1C5F93E91840}" presName="Name0" presStyleCnt="0">
        <dgm:presLayoutVars>
          <dgm:dir/>
          <dgm:animLvl val="lvl"/>
          <dgm:resizeHandles val="exact"/>
        </dgm:presLayoutVars>
      </dgm:prSet>
      <dgm:spPr/>
      <dgm:t>
        <a:bodyPr/>
        <a:lstStyle/>
        <a:p>
          <a:endParaRPr lang="en-US"/>
        </a:p>
      </dgm:t>
    </dgm:pt>
    <dgm:pt modelId="{68FDAEEA-1DC6-43A8-B50C-F46221933A96}" type="pres">
      <dgm:prSet presAssocID="{41346D3D-CEA4-43DE-B232-970D580A906B}" presName="composite" presStyleCnt="0"/>
      <dgm:spPr/>
    </dgm:pt>
    <dgm:pt modelId="{74E94DF5-24B0-4FB2-9BF5-A4105CA0692E}" type="pres">
      <dgm:prSet presAssocID="{41346D3D-CEA4-43DE-B232-970D580A906B}" presName="parTx" presStyleLbl="alignNode1" presStyleIdx="0" presStyleCnt="2">
        <dgm:presLayoutVars>
          <dgm:chMax val="0"/>
          <dgm:chPref val="0"/>
          <dgm:bulletEnabled val="1"/>
        </dgm:presLayoutVars>
      </dgm:prSet>
      <dgm:spPr/>
      <dgm:t>
        <a:bodyPr/>
        <a:lstStyle/>
        <a:p>
          <a:endParaRPr lang="en-US"/>
        </a:p>
      </dgm:t>
    </dgm:pt>
    <dgm:pt modelId="{5CA75180-76D5-4956-AE0D-49847C81DF5D}" type="pres">
      <dgm:prSet presAssocID="{41346D3D-CEA4-43DE-B232-970D580A906B}" presName="desTx" presStyleLbl="alignAccFollowNode1" presStyleIdx="0" presStyleCnt="2">
        <dgm:presLayoutVars>
          <dgm:bulletEnabled val="1"/>
        </dgm:presLayoutVars>
      </dgm:prSet>
      <dgm:spPr/>
      <dgm:t>
        <a:bodyPr/>
        <a:lstStyle/>
        <a:p>
          <a:endParaRPr lang="en-US"/>
        </a:p>
      </dgm:t>
    </dgm:pt>
    <dgm:pt modelId="{1E8C0E79-470D-40AE-8604-087F3C6E467F}" type="pres">
      <dgm:prSet presAssocID="{5508A567-8CB8-48A1-8524-1A1B149F502C}" presName="space" presStyleCnt="0"/>
      <dgm:spPr/>
    </dgm:pt>
    <dgm:pt modelId="{7B1B7CBB-BF2E-4172-A927-00230ED312D0}" type="pres">
      <dgm:prSet presAssocID="{ECCB33C8-BA2D-4F4B-BC86-3707CB8D81F1}" presName="composite" presStyleCnt="0"/>
      <dgm:spPr/>
    </dgm:pt>
    <dgm:pt modelId="{A18675B4-63E6-4C61-A006-84384F99BEA1}" type="pres">
      <dgm:prSet presAssocID="{ECCB33C8-BA2D-4F4B-BC86-3707CB8D81F1}" presName="parTx" presStyleLbl="alignNode1" presStyleIdx="1" presStyleCnt="2">
        <dgm:presLayoutVars>
          <dgm:chMax val="0"/>
          <dgm:chPref val="0"/>
          <dgm:bulletEnabled val="1"/>
        </dgm:presLayoutVars>
      </dgm:prSet>
      <dgm:spPr/>
      <dgm:t>
        <a:bodyPr/>
        <a:lstStyle/>
        <a:p>
          <a:endParaRPr lang="en-US"/>
        </a:p>
      </dgm:t>
    </dgm:pt>
    <dgm:pt modelId="{821E2E90-F725-4A06-A165-14B507EAB0B7}" type="pres">
      <dgm:prSet presAssocID="{ECCB33C8-BA2D-4F4B-BC86-3707CB8D81F1}" presName="desTx" presStyleLbl="alignAccFollowNode1" presStyleIdx="1" presStyleCnt="2">
        <dgm:presLayoutVars>
          <dgm:bulletEnabled val="1"/>
        </dgm:presLayoutVars>
      </dgm:prSet>
      <dgm:spPr/>
      <dgm:t>
        <a:bodyPr/>
        <a:lstStyle/>
        <a:p>
          <a:endParaRPr lang="en-US"/>
        </a:p>
      </dgm:t>
    </dgm:pt>
  </dgm:ptLst>
  <dgm:cxnLst>
    <dgm:cxn modelId="{17B612E2-559B-42B6-854D-3EF2D7D4681D}" type="presOf" srcId="{B0D8858F-1CFD-404F-8F6B-A58F55C796F0}" destId="{821E2E90-F725-4A06-A165-14B507EAB0B7}" srcOrd="0" destOrd="2" presId="urn:microsoft.com/office/officeart/2005/8/layout/hList1"/>
    <dgm:cxn modelId="{E25658B9-68C7-4D3F-9848-14249899C8D3}" srcId="{ECCB33C8-BA2D-4F4B-BC86-3707CB8D81F1}" destId="{ADCB1A3D-2059-4E83-BC40-A2FAFAE500D5}" srcOrd="1" destOrd="0" parTransId="{3B2355C8-ED2C-4FFF-940E-72F29AE5DEC9}" sibTransId="{6F452BF1-EB32-4693-99BE-1AA2ACD63ED8}"/>
    <dgm:cxn modelId="{0308B740-DCB1-4D19-93C8-792B8F64EAD4}" type="presOf" srcId="{6F53A3C1-B897-4F3B-9CD7-CBE56300F326}" destId="{5CA75180-76D5-4956-AE0D-49847C81DF5D}" srcOrd="0" destOrd="0" presId="urn:microsoft.com/office/officeart/2005/8/layout/hList1"/>
    <dgm:cxn modelId="{97AF16AF-801D-400D-9D0A-EE7607E6D8DF}" type="presOf" srcId="{C0969A2F-C09A-4DE8-B99B-9769E367A356}" destId="{5CA75180-76D5-4956-AE0D-49847C81DF5D}" srcOrd="0" destOrd="1" presId="urn:microsoft.com/office/officeart/2005/8/layout/hList1"/>
    <dgm:cxn modelId="{46DAFC76-B87E-4F9D-BDFB-3D2428A6298C}" type="presOf" srcId="{31996A80-40F1-4AB0-A7C8-B08430439AE0}" destId="{821E2E90-F725-4A06-A165-14B507EAB0B7}" srcOrd="0" destOrd="0" presId="urn:microsoft.com/office/officeart/2005/8/layout/hList1"/>
    <dgm:cxn modelId="{90BDA105-94B1-4A5B-A3A8-77FF07EF41EE}" srcId="{41346D3D-CEA4-43DE-B232-970D580A906B}" destId="{6F53A3C1-B897-4F3B-9CD7-CBE56300F326}" srcOrd="0" destOrd="0" parTransId="{F9E2288D-51AA-4DDF-9813-7929442D33A5}" sibTransId="{39136356-C8DE-42F1-976E-D8326F28AF92}"/>
    <dgm:cxn modelId="{0A22A4A4-E57C-495E-AC12-9F62197C2109}" type="presOf" srcId="{ECCB33C8-BA2D-4F4B-BC86-3707CB8D81F1}" destId="{A18675B4-63E6-4C61-A006-84384F99BEA1}" srcOrd="0" destOrd="0" presId="urn:microsoft.com/office/officeart/2005/8/layout/hList1"/>
    <dgm:cxn modelId="{A10A1D7B-05C9-4462-AF86-B291179D3118}" srcId="{ECCB33C8-BA2D-4F4B-BC86-3707CB8D81F1}" destId="{B0D8858F-1CFD-404F-8F6B-A58F55C796F0}" srcOrd="2" destOrd="0" parTransId="{E9F26588-B476-412D-B286-328CE1365767}" sibTransId="{9CBAE82E-9592-439F-8D3A-8D0880E24FB4}"/>
    <dgm:cxn modelId="{D06D287E-E93E-43C9-80E4-1836BD083E07}" srcId="{8294249A-E295-44D0-91CD-1C5F93E91840}" destId="{41346D3D-CEA4-43DE-B232-970D580A906B}" srcOrd="0" destOrd="0" parTransId="{4EEDE76B-923C-4AC6-B81F-17A691C59CEC}" sibTransId="{5508A567-8CB8-48A1-8524-1A1B149F502C}"/>
    <dgm:cxn modelId="{BBAD21A3-B9F4-43FE-9A0C-97E96DD2CCD8}" srcId="{41346D3D-CEA4-43DE-B232-970D580A906B}" destId="{C0969A2F-C09A-4DE8-B99B-9769E367A356}" srcOrd="1" destOrd="0" parTransId="{5FED7CB3-7325-4BE3-AF44-E764AB85763E}" sibTransId="{3217F550-DADF-45E8-8001-C877EC244AF6}"/>
    <dgm:cxn modelId="{C45FBEB1-D0BD-4C91-844C-5E2D597E3A7E}" srcId="{ECCB33C8-BA2D-4F4B-BC86-3707CB8D81F1}" destId="{31996A80-40F1-4AB0-A7C8-B08430439AE0}" srcOrd="0" destOrd="0" parTransId="{F64B1B74-9876-4142-9076-AE83E8CE56BE}" sibTransId="{2C1CD4F6-71CC-4832-9040-E1997FE1469E}"/>
    <dgm:cxn modelId="{0DA02AB4-D28B-479B-82DA-0CD3BE474DA7}" srcId="{8294249A-E295-44D0-91CD-1C5F93E91840}" destId="{ECCB33C8-BA2D-4F4B-BC86-3707CB8D81F1}" srcOrd="1" destOrd="0" parTransId="{1B36C78A-9550-4C4A-B164-78B22C53720F}" sibTransId="{91E2C1F7-B89E-4CED-9D50-BE9E56242564}"/>
    <dgm:cxn modelId="{416E6FA1-6ACB-433B-BEB6-54EA4B4AE3E8}" type="presOf" srcId="{41346D3D-CEA4-43DE-B232-970D580A906B}" destId="{74E94DF5-24B0-4FB2-9BF5-A4105CA0692E}" srcOrd="0" destOrd="0" presId="urn:microsoft.com/office/officeart/2005/8/layout/hList1"/>
    <dgm:cxn modelId="{CEBCA38A-FFA5-4295-B6D2-AE5022C80202}" type="presOf" srcId="{8294249A-E295-44D0-91CD-1C5F93E91840}" destId="{B29AF30F-9D53-480E-B0DA-007CD2E2FDB3}" srcOrd="0" destOrd="0" presId="urn:microsoft.com/office/officeart/2005/8/layout/hList1"/>
    <dgm:cxn modelId="{A6833CEB-9AFA-46AD-9214-B5902860E350}" type="presOf" srcId="{ADCB1A3D-2059-4E83-BC40-A2FAFAE500D5}" destId="{821E2E90-F725-4A06-A165-14B507EAB0B7}" srcOrd="0" destOrd="1" presId="urn:microsoft.com/office/officeart/2005/8/layout/hList1"/>
    <dgm:cxn modelId="{060D2BBE-D0BA-4D0A-A647-2ABF78D0216B}" type="presParOf" srcId="{B29AF30F-9D53-480E-B0DA-007CD2E2FDB3}" destId="{68FDAEEA-1DC6-43A8-B50C-F46221933A96}" srcOrd="0" destOrd="0" presId="urn:microsoft.com/office/officeart/2005/8/layout/hList1"/>
    <dgm:cxn modelId="{27537DC2-8667-4865-B603-DEAD607B5ED0}" type="presParOf" srcId="{68FDAEEA-1DC6-43A8-B50C-F46221933A96}" destId="{74E94DF5-24B0-4FB2-9BF5-A4105CA0692E}" srcOrd="0" destOrd="0" presId="urn:microsoft.com/office/officeart/2005/8/layout/hList1"/>
    <dgm:cxn modelId="{56F2FD5B-50FD-4E06-ADA7-6076B2B44B8E}" type="presParOf" srcId="{68FDAEEA-1DC6-43A8-B50C-F46221933A96}" destId="{5CA75180-76D5-4956-AE0D-49847C81DF5D}" srcOrd="1" destOrd="0" presId="urn:microsoft.com/office/officeart/2005/8/layout/hList1"/>
    <dgm:cxn modelId="{59AA238D-DD70-431D-AD13-C21974C53A66}" type="presParOf" srcId="{B29AF30F-9D53-480E-B0DA-007CD2E2FDB3}" destId="{1E8C0E79-470D-40AE-8604-087F3C6E467F}" srcOrd="1" destOrd="0" presId="urn:microsoft.com/office/officeart/2005/8/layout/hList1"/>
    <dgm:cxn modelId="{D6F392E6-A098-4591-BF85-16E0476AD382}" type="presParOf" srcId="{B29AF30F-9D53-480E-B0DA-007CD2E2FDB3}" destId="{7B1B7CBB-BF2E-4172-A927-00230ED312D0}" srcOrd="2" destOrd="0" presId="urn:microsoft.com/office/officeart/2005/8/layout/hList1"/>
    <dgm:cxn modelId="{040B7483-052E-4DB4-BF74-296337DA25FC}" type="presParOf" srcId="{7B1B7CBB-BF2E-4172-A927-00230ED312D0}" destId="{A18675B4-63E6-4C61-A006-84384F99BEA1}" srcOrd="0" destOrd="0" presId="urn:microsoft.com/office/officeart/2005/8/layout/hList1"/>
    <dgm:cxn modelId="{6AC6BF39-54A5-402C-BBB7-DDA70C067CAE}" type="presParOf" srcId="{7B1B7CBB-BF2E-4172-A927-00230ED312D0}" destId="{821E2E90-F725-4A06-A165-14B507EAB0B7}"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281E4DB-A2F4-472B-8158-8273121C38FB}" type="doc">
      <dgm:prSet loTypeId="urn:microsoft.com/office/officeart/2005/8/layout/chevron1" loCatId="process" qsTypeId="urn:microsoft.com/office/officeart/2005/8/quickstyle/simple1" qsCatId="simple" csTypeId="urn:microsoft.com/office/officeart/2005/8/colors/accent1_2" csCatId="accent1" phldr="1"/>
      <dgm:spPr/>
    </dgm:pt>
    <dgm:pt modelId="{319BAEDD-D045-426A-9B7A-03E07540857D}">
      <dgm:prSet phldrT="[Text]"/>
      <dgm:spPr/>
      <dgm:t>
        <a:bodyPr/>
        <a:lstStyle/>
        <a:p>
          <a:r>
            <a:rPr lang="en-US" dirty="0" smtClean="0"/>
            <a:t>Note any consequences from participating in the informal resolution process</a:t>
          </a:r>
          <a:endParaRPr lang="en-US" dirty="0"/>
        </a:p>
      </dgm:t>
    </dgm:pt>
    <dgm:pt modelId="{A8953E72-D11A-496D-BEAC-4F62FDBE3AF0}" type="parTrans" cxnId="{6D4BEA0F-CF46-483B-8266-21B486289C0B}">
      <dgm:prSet/>
      <dgm:spPr/>
      <dgm:t>
        <a:bodyPr/>
        <a:lstStyle/>
        <a:p>
          <a:endParaRPr lang="en-US"/>
        </a:p>
      </dgm:t>
    </dgm:pt>
    <dgm:pt modelId="{C1A6E1F2-6B29-4A45-82AE-873D3623B936}" type="sibTrans" cxnId="{6D4BEA0F-CF46-483B-8266-21B486289C0B}">
      <dgm:prSet/>
      <dgm:spPr/>
      <dgm:t>
        <a:bodyPr/>
        <a:lstStyle/>
        <a:p>
          <a:endParaRPr lang="en-US"/>
        </a:p>
      </dgm:t>
    </dgm:pt>
    <dgm:pt modelId="{F91971E6-049B-4CA6-AD7D-5918BD9D6C80}">
      <dgm:prSet phldrT="[Text]"/>
      <dgm:spPr/>
      <dgm:t>
        <a:bodyPr/>
        <a:lstStyle/>
        <a:p>
          <a:r>
            <a:rPr lang="en-US" dirty="0" smtClean="0"/>
            <a:t>Obtain voluntary, written consent from both parties to engage in informal resolution</a:t>
          </a:r>
          <a:endParaRPr lang="en-US" dirty="0"/>
        </a:p>
      </dgm:t>
    </dgm:pt>
    <dgm:pt modelId="{F259741D-3ACF-45BA-912A-32369377E375}" type="parTrans" cxnId="{AB3FD0FD-25D4-4FDB-BB99-72C97A1055F9}">
      <dgm:prSet/>
      <dgm:spPr/>
      <dgm:t>
        <a:bodyPr/>
        <a:lstStyle/>
        <a:p>
          <a:endParaRPr lang="en-US"/>
        </a:p>
      </dgm:t>
    </dgm:pt>
    <dgm:pt modelId="{941F7449-414A-41C0-A1FC-CB1A3036F97F}" type="sibTrans" cxnId="{AB3FD0FD-25D4-4FDB-BB99-72C97A1055F9}">
      <dgm:prSet/>
      <dgm:spPr/>
      <dgm:t>
        <a:bodyPr/>
        <a:lstStyle/>
        <a:p>
          <a:endParaRPr lang="en-US"/>
        </a:p>
      </dgm:t>
    </dgm:pt>
    <dgm:pt modelId="{5AC20633-0E26-4D45-A1F2-E3E65E2233A1}" type="pres">
      <dgm:prSet presAssocID="{3281E4DB-A2F4-472B-8158-8273121C38FB}" presName="Name0" presStyleCnt="0">
        <dgm:presLayoutVars>
          <dgm:dir/>
          <dgm:animLvl val="lvl"/>
          <dgm:resizeHandles val="exact"/>
        </dgm:presLayoutVars>
      </dgm:prSet>
      <dgm:spPr/>
    </dgm:pt>
    <dgm:pt modelId="{5E7B338B-8E9C-4722-AB15-DD5933CA2DF3}" type="pres">
      <dgm:prSet presAssocID="{319BAEDD-D045-426A-9B7A-03E07540857D}" presName="parTxOnly" presStyleLbl="node1" presStyleIdx="0" presStyleCnt="2" custLinFactNeighborY="-45958">
        <dgm:presLayoutVars>
          <dgm:chMax val="0"/>
          <dgm:chPref val="0"/>
          <dgm:bulletEnabled val="1"/>
        </dgm:presLayoutVars>
      </dgm:prSet>
      <dgm:spPr/>
      <dgm:t>
        <a:bodyPr/>
        <a:lstStyle/>
        <a:p>
          <a:endParaRPr lang="en-US"/>
        </a:p>
      </dgm:t>
    </dgm:pt>
    <dgm:pt modelId="{7C5A398B-67B1-467B-AB17-18700276BD63}" type="pres">
      <dgm:prSet presAssocID="{C1A6E1F2-6B29-4A45-82AE-873D3623B936}" presName="parTxOnlySpace" presStyleCnt="0"/>
      <dgm:spPr/>
    </dgm:pt>
    <dgm:pt modelId="{8C6827EC-3D4D-4E1A-94ED-FE0FF1639504}" type="pres">
      <dgm:prSet presAssocID="{F91971E6-049B-4CA6-AD7D-5918BD9D6C80}" presName="parTxOnly" presStyleLbl="node1" presStyleIdx="1" presStyleCnt="2" custLinFactNeighborY="-45958">
        <dgm:presLayoutVars>
          <dgm:chMax val="0"/>
          <dgm:chPref val="0"/>
          <dgm:bulletEnabled val="1"/>
        </dgm:presLayoutVars>
      </dgm:prSet>
      <dgm:spPr/>
      <dgm:t>
        <a:bodyPr/>
        <a:lstStyle/>
        <a:p>
          <a:endParaRPr lang="en-US"/>
        </a:p>
      </dgm:t>
    </dgm:pt>
  </dgm:ptLst>
  <dgm:cxnLst>
    <dgm:cxn modelId="{A17BEB13-AFF2-4409-8EEC-4583D916C2B1}" type="presOf" srcId="{F91971E6-049B-4CA6-AD7D-5918BD9D6C80}" destId="{8C6827EC-3D4D-4E1A-94ED-FE0FF1639504}" srcOrd="0" destOrd="0" presId="urn:microsoft.com/office/officeart/2005/8/layout/chevron1"/>
    <dgm:cxn modelId="{AB3FD0FD-25D4-4FDB-BB99-72C97A1055F9}" srcId="{3281E4DB-A2F4-472B-8158-8273121C38FB}" destId="{F91971E6-049B-4CA6-AD7D-5918BD9D6C80}" srcOrd="1" destOrd="0" parTransId="{F259741D-3ACF-45BA-912A-32369377E375}" sibTransId="{941F7449-414A-41C0-A1FC-CB1A3036F97F}"/>
    <dgm:cxn modelId="{F735021B-A170-430A-9A1E-36C218D1961D}" type="presOf" srcId="{3281E4DB-A2F4-472B-8158-8273121C38FB}" destId="{5AC20633-0E26-4D45-A1F2-E3E65E2233A1}" srcOrd="0" destOrd="0" presId="urn:microsoft.com/office/officeart/2005/8/layout/chevron1"/>
    <dgm:cxn modelId="{6D4BEA0F-CF46-483B-8266-21B486289C0B}" srcId="{3281E4DB-A2F4-472B-8158-8273121C38FB}" destId="{319BAEDD-D045-426A-9B7A-03E07540857D}" srcOrd="0" destOrd="0" parTransId="{A8953E72-D11A-496D-BEAC-4F62FDBE3AF0}" sibTransId="{C1A6E1F2-6B29-4A45-82AE-873D3623B936}"/>
    <dgm:cxn modelId="{257F66D2-8F46-441D-9126-9B144C556B62}" type="presOf" srcId="{319BAEDD-D045-426A-9B7A-03E07540857D}" destId="{5E7B338B-8E9C-4722-AB15-DD5933CA2DF3}" srcOrd="0" destOrd="0" presId="urn:microsoft.com/office/officeart/2005/8/layout/chevron1"/>
    <dgm:cxn modelId="{A49608CC-C9D5-4933-AC6F-8EBDDEDB567D}" type="presParOf" srcId="{5AC20633-0E26-4D45-A1F2-E3E65E2233A1}" destId="{5E7B338B-8E9C-4722-AB15-DD5933CA2DF3}" srcOrd="0" destOrd="0" presId="urn:microsoft.com/office/officeart/2005/8/layout/chevron1"/>
    <dgm:cxn modelId="{F9B884D3-76A1-4B68-845A-CB7BEC2EB8B4}" type="presParOf" srcId="{5AC20633-0E26-4D45-A1F2-E3E65E2233A1}" destId="{7C5A398B-67B1-467B-AB17-18700276BD63}" srcOrd="1" destOrd="0" presId="urn:microsoft.com/office/officeart/2005/8/layout/chevron1"/>
    <dgm:cxn modelId="{1251618A-8742-437D-A7E8-CAD0AA462990}" type="presParOf" srcId="{5AC20633-0E26-4D45-A1F2-E3E65E2233A1}" destId="{8C6827EC-3D4D-4E1A-94ED-FE0FF1639504}" srcOrd="2"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8142E5C-C2C2-49CF-9015-8A15BC64D0ED}"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BEFFCE8E-AAD0-4634-9B85-F48E70DAEC9B}">
      <dgm:prSet phldrT="[Text]"/>
      <dgm:spPr/>
      <dgm:t>
        <a:bodyPr/>
        <a:lstStyle/>
        <a:p>
          <a:r>
            <a:rPr lang="en-US" dirty="0" smtClean="0">
              <a:latin typeface="Book Antiqua" panose="02040602050305030304" pitchFamily="18" charset="0"/>
            </a:rPr>
            <a:t>On school grounds</a:t>
          </a:r>
          <a:endParaRPr lang="en-US" dirty="0">
            <a:latin typeface="Book Antiqua" panose="02040602050305030304" pitchFamily="18" charset="0"/>
          </a:endParaRPr>
        </a:p>
      </dgm:t>
    </dgm:pt>
    <dgm:pt modelId="{BFD20CC1-8C86-4089-B909-4911F2B39A54}" type="parTrans" cxnId="{06CFE941-625D-4A3C-9568-C160E6EF428A}">
      <dgm:prSet/>
      <dgm:spPr/>
      <dgm:t>
        <a:bodyPr/>
        <a:lstStyle/>
        <a:p>
          <a:endParaRPr lang="en-US">
            <a:latin typeface="Book Antiqua" panose="02040602050305030304" pitchFamily="18" charset="0"/>
          </a:endParaRPr>
        </a:p>
      </dgm:t>
    </dgm:pt>
    <dgm:pt modelId="{4AA24D6D-48A1-467C-92AC-169E3C5D1CD0}" type="sibTrans" cxnId="{06CFE941-625D-4A3C-9568-C160E6EF428A}">
      <dgm:prSet/>
      <dgm:spPr/>
      <dgm:t>
        <a:bodyPr/>
        <a:lstStyle/>
        <a:p>
          <a:endParaRPr lang="en-US">
            <a:latin typeface="Book Antiqua" panose="02040602050305030304" pitchFamily="18" charset="0"/>
          </a:endParaRPr>
        </a:p>
      </dgm:t>
    </dgm:pt>
    <dgm:pt modelId="{E82E28FC-A881-4611-808E-82CFD981D9A0}">
      <dgm:prSet phldrT="[Text]"/>
      <dgm:spPr/>
      <dgm:t>
        <a:bodyPr/>
        <a:lstStyle/>
        <a:p>
          <a:r>
            <a:rPr lang="en-US" dirty="0" smtClean="0">
              <a:latin typeface="Book Antiqua" panose="02040602050305030304" pitchFamily="18" charset="0"/>
            </a:rPr>
            <a:t>At a school-sponsored or school-related activity, whether on or off school grounds</a:t>
          </a:r>
          <a:endParaRPr lang="en-US" dirty="0">
            <a:latin typeface="Book Antiqua" panose="02040602050305030304" pitchFamily="18" charset="0"/>
          </a:endParaRPr>
        </a:p>
      </dgm:t>
    </dgm:pt>
    <dgm:pt modelId="{58F72AB7-809A-4F0B-A7F9-AD99A77FD1F6}" type="parTrans" cxnId="{97A8DC9E-31B9-45D5-B061-9D2AA460B506}">
      <dgm:prSet/>
      <dgm:spPr/>
      <dgm:t>
        <a:bodyPr/>
        <a:lstStyle/>
        <a:p>
          <a:endParaRPr lang="en-US"/>
        </a:p>
      </dgm:t>
    </dgm:pt>
    <dgm:pt modelId="{57ED980A-FD18-4F35-8AF1-800A8189B158}" type="sibTrans" cxnId="{97A8DC9E-31B9-45D5-B061-9D2AA460B506}">
      <dgm:prSet/>
      <dgm:spPr/>
      <dgm:t>
        <a:bodyPr/>
        <a:lstStyle/>
        <a:p>
          <a:endParaRPr lang="en-US"/>
        </a:p>
      </dgm:t>
    </dgm:pt>
    <dgm:pt modelId="{51D47967-B348-450E-978F-0DABD0FC853A}">
      <dgm:prSet phldrT="[Text]"/>
      <dgm:spPr/>
      <dgm:t>
        <a:bodyPr/>
        <a:lstStyle/>
        <a:p>
          <a:r>
            <a:rPr lang="en-US" dirty="0" smtClean="0">
              <a:latin typeface="Book Antiqua" panose="02040602050305030304" pitchFamily="18" charset="0"/>
            </a:rPr>
            <a:t>At a school bus stop or on a school bus or other vehicle owned, leased or used by district</a:t>
          </a:r>
          <a:endParaRPr lang="en-US" dirty="0">
            <a:latin typeface="Book Antiqua" panose="02040602050305030304" pitchFamily="18" charset="0"/>
          </a:endParaRPr>
        </a:p>
      </dgm:t>
    </dgm:pt>
    <dgm:pt modelId="{D844863C-0AA2-4E39-9BC9-0E94A2869D99}" type="parTrans" cxnId="{4CDAF415-1C3A-4031-BC21-E82BFCE8CBBD}">
      <dgm:prSet/>
      <dgm:spPr/>
      <dgm:t>
        <a:bodyPr/>
        <a:lstStyle/>
        <a:p>
          <a:endParaRPr lang="en-US"/>
        </a:p>
      </dgm:t>
    </dgm:pt>
    <dgm:pt modelId="{E600C1F0-5DAF-479B-A008-FF57E687DD5D}" type="sibTrans" cxnId="{4CDAF415-1C3A-4031-BC21-E82BFCE8CBBD}">
      <dgm:prSet/>
      <dgm:spPr/>
      <dgm:t>
        <a:bodyPr/>
        <a:lstStyle/>
        <a:p>
          <a:endParaRPr lang="en-US"/>
        </a:p>
      </dgm:t>
    </dgm:pt>
    <dgm:pt modelId="{677E0A83-AD9E-4FD2-B381-3B97C7B4D2B5}">
      <dgm:prSet phldrT="[Text]"/>
      <dgm:spPr/>
      <dgm:t>
        <a:bodyPr/>
        <a:lstStyle/>
        <a:p>
          <a:r>
            <a:rPr lang="en-US" dirty="0" smtClean="0">
              <a:latin typeface="Book Antiqua" panose="02040602050305030304" pitchFamily="18" charset="0"/>
            </a:rPr>
            <a:t>Through the use of an electronic device or mobile device owned, leased or used by local or regional Board of Education, AND</a:t>
          </a:r>
          <a:endParaRPr lang="en-US" dirty="0">
            <a:latin typeface="Book Antiqua" panose="02040602050305030304" pitchFamily="18" charset="0"/>
          </a:endParaRPr>
        </a:p>
      </dgm:t>
    </dgm:pt>
    <dgm:pt modelId="{37C3D4C6-117F-4F62-8D92-A0E5EC869016}" type="parTrans" cxnId="{C7D1B79E-75D6-4267-9E2C-6A11B000FD9B}">
      <dgm:prSet/>
      <dgm:spPr/>
      <dgm:t>
        <a:bodyPr/>
        <a:lstStyle/>
        <a:p>
          <a:endParaRPr lang="en-US"/>
        </a:p>
      </dgm:t>
    </dgm:pt>
    <dgm:pt modelId="{D72DE32B-83D8-4CD1-A494-29740B53778B}" type="sibTrans" cxnId="{C7D1B79E-75D6-4267-9E2C-6A11B000FD9B}">
      <dgm:prSet/>
      <dgm:spPr/>
      <dgm:t>
        <a:bodyPr/>
        <a:lstStyle/>
        <a:p>
          <a:endParaRPr lang="en-US"/>
        </a:p>
      </dgm:t>
    </dgm:pt>
    <dgm:pt modelId="{0378AA44-C956-413F-9A92-6186430E37C6}" type="pres">
      <dgm:prSet presAssocID="{88142E5C-C2C2-49CF-9015-8A15BC64D0ED}" presName="Name0" presStyleCnt="0">
        <dgm:presLayoutVars>
          <dgm:chMax val="7"/>
          <dgm:chPref val="7"/>
          <dgm:dir/>
        </dgm:presLayoutVars>
      </dgm:prSet>
      <dgm:spPr/>
      <dgm:t>
        <a:bodyPr/>
        <a:lstStyle/>
        <a:p>
          <a:endParaRPr lang="en-US"/>
        </a:p>
      </dgm:t>
    </dgm:pt>
    <dgm:pt modelId="{C1F66129-B92C-470F-B034-5013162CFC96}" type="pres">
      <dgm:prSet presAssocID="{88142E5C-C2C2-49CF-9015-8A15BC64D0ED}" presName="Name1" presStyleCnt="0"/>
      <dgm:spPr/>
      <dgm:t>
        <a:bodyPr/>
        <a:lstStyle/>
        <a:p>
          <a:endParaRPr lang="en-US"/>
        </a:p>
      </dgm:t>
    </dgm:pt>
    <dgm:pt modelId="{53E62C54-7CDA-4B0B-B707-979ECFF5361E}" type="pres">
      <dgm:prSet presAssocID="{88142E5C-C2C2-49CF-9015-8A15BC64D0ED}" presName="cycle" presStyleCnt="0"/>
      <dgm:spPr/>
      <dgm:t>
        <a:bodyPr/>
        <a:lstStyle/>
        <a:p>
          <a:endParaRPr lang="en-US"/>
        </a:p>
      </dgm:t>
    </dgm:pt>
    <dgm:pt modelId="{41C13433-5E7B-458B-A026-3D48AE7AF691}" type="pres">
      <dgm:prSet presAssocID="{88142E5C-C2C2-49CF-9015-8A15BC64D0ED}" presName="srcNode" presStyleLbl="node1" presStyleIdx="0" presStyleCnt="4"/>
      <dgm:spPr/>
      <dgm:t>
        <a:bodyPr/>
        <a:lstStyle/>
        <a:p>
          <a:endParaRPr lang="en-US"/>
        </a:p>
      </dgm:t>
    </dgm:pt>
    <dgm:pt modelId="{4040013E-6709-436E-9ED7-E690DE73A12C}" type="pres">
      <dgm:prSet presAssocID="{88142E5C-C2C2-49CF-9015-8A15BC64D0ED}" presName="conn" presStyleLbl="parChTrans1D2" presStyleIdx="0" presStyleCnt="1"/>
      <dgm:spPr/>
      <dgm:t>
        <a:bodyPr/>
        <a:lstStyle/>
        <a:p>
          <a:endParaRPr lang="en-US"/>
        </a:p>
      </dgm:t>
    </dgm:pt>
    <dgm:pt modelId="{5BB36703-2896-4F7E-B044-BF5B9629B933}" type="pres">
      <dgm:prSet presAssocID="{88142E5C-C2C2-49CF-9015-8A15BC64D0ED}" presName="extraNode" presStyleLbl="node1" presStyleIdx="0" presStyleCnt="4"/>
      <dgm:spPr/>
      <dgm:t>
        <a:bodyPr/>
        <a:lstStyle/>
        <a:p>
          <a:endParaRPr lang="en-US"/>
        </a:p>
      </dgm:t>
    </dgm:pt>
    <dgm:pt modelId="{7E50272F-051A-4EDF-B24B-712B99FB038F}" type="pres">
      <dgm:prSet presAssocID="{88142E5C-C2C2-49CF-9015-8A15BC64D0ED}" presName="dstNode" presStyleLbl="node1" presStyleIdx="0" presStyleCnt="4"/>
      <dgm:spPr/>
      <dgm:t>
        <a:bodyPr/>
        <a:lstStyle/>
        <a:p>
          <a:endParaRPr lang="en-US"/>
        </a:p>
      </dgm:t>
    </dgm:pt>
    <dgm:pt modelId="{F46C17C7-6A1F-4FE2-B900-D1131760D0EE}" type="pres">
      <dgm:prSet presAssocID="{BEFFCE8E-AAD0-4634-9B85-F48E70DAEC9B}" presName="text_1" presStyleLbl="node1" presStyleIdx="0" presStyleCnt="4">
        <dgm:presLayoutVars>
          <dgm:bulletEnabled val="1"/>
        </dgm:presLayoutVars>
      </dgm:prSet>
      <dgm:spPr/>
      <dgm:t>
        <a:bodyPr/>
        <a:lstStyle/>
        <a:p>
          <a:endParaRPr lang="en-US"/>
        </a:p>
      </dgm:t>
    </dgm:pt>
    <dgm:pt modelId="{357E0B1B-7670-4C80-ADFF-A9980A94586B}" type="pres">
      <dgm:prSet presAssocID="{BEFFCE8E-AAD0-4634-9B85-F48E70DAEC9B}" presName="accent_1" presStyleCnt="0"/>
      <dgm:spPr/>
      <dgm:t>
        <a:bodyPr/>
        <a:lstStyle/>
        <a:p>
          <a:endParaRPr lang="en-US"/>
        </a:p>
      </dgm:t>
    </dgm:pt>
    <dgm:pt modelId="{E1034E92-4970-41A4-88B0-E40A9A308568}" type="pres">
      <dgm:prSet presAssocID="{BEFFCE8E-AAD0-4634-9B85-F48E70DAEC9B}" presName="accentRepeatNode" presStyleLbl="solidFgAcc1" presStyleIdx="0" presStyleCnt="4"/>
      <dgm:spPr/>
      <dgm:t>
        <a:bodyPr/>
        <a:lstStyle/>
        <a:p>
          <a:endParaRPr lang="en-US"/>
        </a:p>
      </dgm:t>
    </dgm:pt>
    <dgm:pt modelId="{58826E8F-851D-4ED7-AB13-579410AF8FBE}" type="pres">
      <dgm:prSet presAssocID="{E82E28FC-A881-4611-808E-82CFD981D9A0}" presName="text_2" presStyleLbl="node1" presStyleIdx="1" presStyleCnt="4">
        <dgm:presLayoutVars>
          <dgm:bulletEnabled val="1"/>
        </dgm:presLayoutVars>
      </dgm:prSet>
      <dgm:spPr/>
      <dgm:t>
        <a:bodyPr/>
        <a:lstStyle/>
        <a:p>
          <a:endParaRPr lang="en-US"/>
        </a:p>
      </dgm:t>
    </dgm:pt>
    <dgm:pt modelId="{E68DD25F-8E4B-4E42-8FEC-0C06E80FE7F9}" type="pres">
      <dgm:prSet presAssocID="{E82E28FC-A881-4611-808E-82CFD981D9A0}" presName="accent_2" presStyleCnt="0"/>
      <dgm:spPr/>
    </dgm:pt>
    <dgm:pt modelId="{9033E07D-A6A5-40B2-BA29-AAE00F24B4F0}" type="pres">
      <dgm:prSet presAssocID="{E82E28FC-A881-4611-808E-82CFD981D9A0}" presName="accentRepeatNode" presStyleLbl="solidFgAcc1" presStyleIdx="1" presStyleCnt="4"/>
      <dgm:spPr/>
    </dgm:pt>
    <dgm:pt modelId="{6D68847F-9E63-4438-9B14-3B0D988A9DA3}" type="pres">
      <dgm:prSet presAssocID="{51D47967-B348-450E-978F-0DABD0FC853A}" presName="text_3" presStyleLbl="node1" presStyleIdx="2" presStyleCnt="4">
        <dgm:presLayoutVars>
          <dgm:bulletEnabled val="1"/>
        </dgm:presLayoutVars>
      </dgm:prSet>
      <dgm:spPr/>
      <dgm:t>
        <a:bodyPr/>
        <a:lstStyle/>
        <a:p>
          <a:endParaRPr lang="en-US"/>
        </a:p>
      </dgm:t>
    </dgm:pt>
    <dgm:pt modelId="{B75D5BF3-3895-41B2-ACDD-42172AE3C03F}" type="pres">
      <dgm:prSet presAssocID="{51D47967-B348-450E-978F-0DABD0FC853A}" presName="accent_3" presStyleCnt="0"/>
      <dgm:spPr/>
    </dgm:pt>
    <dgm:pt modelId="{D1A628CB-488E-4BAA-AA1D-28948C8CB3AF}" type="pres">
      <dgm:prSet presAssocID="{51D47967-B348-450E-978F-0DABD0FC853A}" presName="accentRepeatNode" presStyleLbl="solidFgAcc1" presStyleIdx="2" presStyleCnt="4"/>
      <dgm:spPr/>
    </dgm:pt>
    <dgm:pt modelId="{1791E22C-E278-4D78-88C1-FC74DB5CFE26}" type="pres">
      <dgm:prSet presAssocID="{677E0A83-AD9E-4FD2-B381-3B97C7B4D2B5}" presName="text_4" presStyleLbl="node1" presStyleIdx="3" presStyleCnt="4">
        <dgm:presLayoutVars>
          <dgm:bulletEnabled val="1"/>
        </dgm:presLayoutVars>
      </dgm:prSet>
      <dgm:spPr/>
      <dgm:t>
        <a:bodyPr/>
        <a:lstStyle/>
        <a:p>
          <a:endParaRPr lang="en-US"/>
        </a:p>
      </dgm:t>
    </dgm:pt>
    <dgm:pt modelId="{5B705F43-4BB1-430A-B51B-07FFE49A6390}" type="pres">
      <dgm:prSet presAssocID="{677E0A83-AD9E-4FD2-B381-3B97C7B4D2B5}" presName="accent_4" presStyleCnt="0"/>
      <dgm:spPr/>
    </dgm:pt>
    <dgm:pt modelId="{CF6BECDB-37CC-4F27-860B-788C11876425}" type="pres">
      <dgm:prSet presAssocID="{677E0A83-AD9E-4FD2-B381-3B97C7B4D2B5}" presName="accentRepeatNode" presStyleLbl="solidFgAcc1" presStyleIdx="3" presStyleCnt="4"/>
      <dgm:spPr/>
    </dgm:pt>
  </dgm:ptLst>
  <dgm:cxnLst>
    <dgm:cxn modelId="{A748904D-7343-4F3B-A645-64057ADB943D}" type="presOf" srcId="{E82E28FC-A881-4611-808E-82CFD981D9A0}" destId="{58826E8F-851D-4ED7-AB13-579410AF8FBE}" srcOrd="0" destOrd="0" presId="urn:microsoft.com/office/officeart/2008/layout/VerticalCurvedList"/>
    <dgm:cxn modelId="{3506A8EC-7407-4430-8BCA-3450C6FE9E9A}" type="presOf" srcId="{4AA24D6D-48A1-467C-92AC-169E3C5D1CD0}" destId="{4040013E-6709-436E-9ED7-E690DE73A12C}" srcOrd="0" destOrd="0" presId="urn:microsoft.com/office/officeart/2008/layout/VerticalCurvedList"/>
    <dgm:cxn modelId="{C7D1B79E-75D6-4267-9E2C-6A11B000FD9B}" srcId="{88142E5C-C2C2-49CF-9015-8A15BC64D0ED}" destId="{677E0A83-AD9E-4FD2-B381-3B97C7B4D2B5}" srcOrd="3" destOrd="0" parTransId="{37C3D4C6-117F-4F62-8D92-A0E5EC869016}" sibTransId="{D72DE32B-83D8-4CD1-A494-29740B53778B}"/>
    <dgm:cxn modelId="{97A8DC9E-31B9-45D5-B061-9D2AA460B506}" srcId="{88142E5C-C2C2-49CF-9015-8A15BC64D0ED}" destId="{E82E28FC-A881-4611-808E-82CFD981D9A0}" srcOrd="1" destOrd="0" parTransId="{58F72AB7-809A-4F0B-A7F9-AD99A77FD1F6}" sibTransId="{57ED980A-FD18-4F35-8AF1-800A8189B158}"/>
    <dgm:cxn modelId="{06CFE941-625D-4A3C-9568-C160E6EF428A}" srcId="{88142E5C-C2C2-49CF-9015-8A15BC64D0ED}" destId="{BEFFCE8E-AAD0-4634-9B85-F48E70DAEC9B}" srcOrd="0" destOrd="0" parTransId="{BFD20CC1-8C86-4089-B909-4911F2B39A54}" sibTransId="{4AA24D6D-48A1-467C-92AC-169E3C5D1CD0}"/>
    <dgm:cxn modelId="{51075D94-CCF8-46E7-909F-A8E17D9F1469}" type="presOf" srcId="{51D47967-B348-450E-978F-0DABD0FC853A}" destId="{6D68847F-9E63-4438-9B14-3B0D988A9DA3}" srcOrd="0" destOrd="0" presId="urn:microsoft.com/office/officeart/2008/layout/VerticalCurvedList"/>
    <dgm:cxn modelId="{4CDAF415-1C3A-4031-BC21-E82BFCE8CBBD}" srcId="{88142E5C-C2C2-49CF-9015-8A15BC64D0ED}" destId="{51D47967-B348-450E-978F-0DABD0FC853A}" srcOrd="2" destOrd="0" parTransId="{D844863C-0AA2-4E39-9BC9-0E94A2869D99}" sibTransId="{E600C1F0-5DAF-479B-A008-FF57E687DD5D}"/>
    <dgm:cxn modelId="{DBF9D875-017B-4E58-B7C1-4FCC7B7BA8A3}" type="presOf" srcId="{BEFFCE8E-AAD0-4634-9B85-F48E70DAEC9B}" destId="{F46C17C7-6A1F-4FE2-B900-D1131760D0EE}" srcOrd="0" destOrd="0" presId="urn:microsoft.com/office/officeart/2008/layout/VerticalCurvedList"/>
    <dgm:cxn modelId="{6CAB01A7-5966-456D-9E8C-F604C105C5B6}" type="presOf" srcId="{677E0A83-AD9E-4FD2-B381-3B97C7B4D2B5}" destId="{1791E22C-E278-4D78-88C1-FC74DB5CFE26}" srcOrd="0" destOrd="0" presId="urn:microsoft.com/office/officeart/2008/layout/VerticalCurvedList"/>
    <dgm:cxn modelId="{2C70988F-D35C-4E8C-BD63-C510A461E482}" type="presOf" srcId="{88142E5C-C2C2-49CF-9015-8A15BC64D0ED}" destId="{0378AA44-C956-413F-9A92-6186430E37C6}" srcOrd="0" destOrd="0" presId="urn:microsoft.com/office/officeart/2008/layout/VerticalCurvedList"/>
    <dgm:cxn modelId="{3D8DED4F-8118-4A55-B515-4847207CDFB3}" type="presParOf" srcId="{0378AA44-C956-413F-9A92-6186430E37C6}" destId="{C1F66129-B92C-470F-B034-5013162CFC96}" srcOrd="0" destOrd="0" presId="urn:microsoft.com/office/officeart/2008/layout/VerticalCurvedList"/>
    <dgm:cxn modelId="{637A24AD-49AA-44F9-8A14-F646CD54549E}" type="presParOf" srcId="{C1F66129-B92C-470F-B034-5013162CFC96}" destId="{53E62C54-7CDA-4B0B-B707-979ECFF5361E}" srcOrd="0" destOrd="0" presId="urn:microsoft.com/office/officeart/2008/layout/VerticalCurvedList"/>
    <dgm:cxn modelId="{026EDF44-FAF9-4C72-9A58-EFB7A455EFA6}" type="presParOf" srcId="{53E62C54-7CDA-4B0B-B707-979ECFF5361E}" destId="{41C13433-5E7B-458B-A026-3D48AE7AF691}" srcOrd="0" destOrd="0" presId="urn:microsoft.com/office/officeart/2008/layout/VerticalCurvedList"/>
    <dgm:cxn modelId="{933DFB13-E5FD-4D52-8502-83B031517FAB}" type="presParOf" srcId="{53E62C54-7CDA-4B0B-B707-979ECFF5361E}" destId="{4040013E-6709-436E-9ED7-E690DE73A12C}" srcOrd="1" destOrd="0" presId="urn:microsoft.com/office/officeart/2008/layout/VerticalCurvedList"/>
    <dgm:cxn modelId="{7261FD12-35FB-49B3-BF70-384A5AC2D65C}" type="presParOf" srcId="{53E62C54-7CDA-4B0B-B707-979ECFF5361E}" destId="{5BB36703-2896-4F7E-B044-BF5B9629B933}" srcOrd="2" destOrd="0" presId="urn:microsoft.com/office/officeart/2008/layout/VerticalCurvedList"/>
    <dgm:cxn modelId="{3B92D18F-70F6-40FD-9F15-40E22E0C7560}" type="presParOf" srcId="{53E62C54-7CDA-4B0B-B707-979ECFF5361E}" destId="{7E50272F-051A-4EDF-B24B-712B99FB038F}" srcOrd="3" destOrd="0" presId="urn:microsoft.com/office/officeart/2008/layout/VerticalCurvedList"/>
    <dgm:cxn modelId="{F0A05AD8-2891-403F-A586-5A561DDAFFB4}" type="presParOf" srcId="{C1F66129-B92C-470F-B034-5013162CFC96}" destId="{F46C17C7-6A1F-4FE2-B900-D1131760D0EE}" srcOrd="1" destOrd="0" presId="urn:microsoft.com/office/officeart/2008/layout/VerticalCurvedList"/>
    <dgm:cxn modelId="{77BBA394-2427-4879-983C-30F128FEE4A8}" type="presParOf" srcId="{C1F66129-B92C-470F-B034-5013162CFC96}" destId="{357E0B1B-7670-4C80-ADFF-A9980A94586B}" srcOrd="2" destOrd="0" presId="urn:microsoft.com/office/officeart/2008/layout/VerticalCurvedList"/>
    <dgm:cxn modelId="{ABDB15E6-8934-427F-BFC3-0AD6B6555E62}" type="presParOf" srcId="{357E0B1B-7670-4C80-ADFF-A9980A94586B}" destId="{E1034E92-4970-41A4-88B0-E40A9A308568}" srcOrd="0" destOrd="0" presId="urn:microsoft.com/office/officeart/2008/layout/VerticalCurvedList"/>
    <dgm:cxn modelId="{55913BA8-0EC1-42A1-902F-2367A82CE10C}" type="presParOf" srcId="{C1F66129-B92C-470F-B034-5013162CFC96}" destId="{58826E8F-851D-4ED7-AB13-579410AF8FBE}" srcOrd="3" destOrd="0" presId="urn:microsoft.com/office/officeart/2008/layout/VerticalCurvedList"/>
    <dgm:cxn modelId="{43F34F5B-CFD3-489D-A5CE-BACE8AB8F8E0}" type="presParOf" srcId="{C1F66129-B92C-470F-B034-5013162CFC96}" destId="{E68DD25F-8E4B-4E42-8FEC-0C06E80FE7F9}" srcOrd="4" destOrd="0" presId="urn:microsoft.com/office/officeart/2008/layout/VerticalCurvedList"/>
    <dgm:cxn modelId="{71ACC1DC-8A5E-4FB0-9F70-FBCF3FB4A462}" type="presParOf" srcId="{E68DD25F-8E4B-4E42-8FEC-0C06E80FE7F9}" destId="{9033E07D-A6A5-40B2-BA29-AAE00F24B4F0}" srcOrd="0" destOrd="0" presId="urn:microsoft.com/office/officeart/2008/layout/VerticalCurvedList"/>
    <dgm:cxn modelId="{E04DAF7C-2EF8-440D-9A20-A704515B559B}" type="presParOf" srcId="{C1F66129-B92C-470F-B034-5013162CFC96}" destId="{6D68847F-9E63-4438-9B14-3B0D988A9DA3}" srcOrd="5" destOrd="0" presId="urn:microsoft.com/office/officeart/2008/layout/VerticalCurvedList"/>
    <dgm:cxn modelId="{4E367273-D47A-4C0E-AC75-E7EC9085650B}" type="presParOf" srcId="{C1F66129-B92C-470F-B034-5013162CFC96}" destId="{B75D5BF3-3895-41B2-ACDD-42172AE3C03F}" srcOrd="6" destOrd="0" presId="urn:microsoft.com/office/officeart/2008/layout/VerticalCurvedList"/>
    <dgm:cxn modelId="{513C12C6-F86D-4BA1-8EAF-5E323EE9C0CE}" type="presParOf" srcId="{B75D5BF3-3895-41B2-ACDD-42172AE3C03F}" destId="{D1A628CB-488E-4BAA-AA1D-28948C8CB3AF}" srcOrd="0" destOrd="0" presId="urn:microsoft.com/office/officeart/2008/layout/VerticalCurvedList"/>
    <dgm:cxn modelId="{020E9C55-5FCE-4313-94DF-0566A687F658}" type="presParOf" srcId="{C1F66129-B92C-470F-B034-5013162CFC96}" destId="{1791E22C-E278-4D78-88C1-FC74DB5CFE26}" srcOrd="7" destOrd="0" presId="urn:microsoft.com/office/officeart/2008/layout/VerticalCurvedList"/>
    <dgm:cxn modelId="{774F04AD-0219-4BD7-B89D-F80FFC8EC8A7}" type="presParOf" srcId="{C1F66129-B92C-470F-B034-5013162CFC96}" destId="{5B705F43-4BB1-430A-B51B-07FFE49A6390}" srcOrd="8" destOrd="0" presId="urn:microsoft.com/office/officeart/2008/layout/VerticalCurvedList"/>
    <dgm:cxn modelId="{843CA102-E149-4B10-837D-C018D0BDEE89}" type="presParOf" srcId="{5B705F43-4BB1-430A-B51B-07FFE49A6390}" destId="{CF6BECDB-37CC-4F27-860B-788C1187642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8142E5C-C2C2-49CF-9015-8A15BC64D0ED}"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BEFFCE8E-AAD0-4634-9B85-F48E70DAEC9B}">
      <dgm:prSet phldrT="[Text]"/>
      <dgm:spPr/>
      <dgm:t>
        <a:bodyPr/>
        <a:lstStyle/>
        <a:p>
          <a:r>
            <a:rPr lang="en-US" b="1" dirty="0" smtClean="0">
              <a:latin typeface="Book Antiqua" panose="02040602050305030304" pitchFamily="18" charset="0"/>
            </a:rPr>
            <a:t>Outside of the school setting if</a:t>
          </a:r>
          <a:r>
            <a:rPr lang="en-US" dirty="0" smtClean="0">
              <a:latin typeface="Book Antiqua" panose="02040602050305030304" pitchFamily="18" charset="0"/>
            </a:rPr>
            <a:t> any of such bullying fulfills any of the following 3 characteristics:</a:t>
          </a:r>
          <a:endParaRPr lang="en-US" dirty="0">
            <a:latin typeface="Book Antiqua" panose="02040602050305030304" pitchFamily="18" charset="0"/>
          </a:endParaRPr>
        </a:p>
      </dgm:t>
    </dgm:pt>
    <dgm:pt modelId="{BFD20CC1-8C86-4089-B909-4911F2B39A54}" type="parTrans" cxnId="{06CFE941-625D-4A3C-9568-C160E6EF428A}">
      <dgm:prSet/>
      <dgm:spPr/>
      <dgm:t>
        <a:bodyPr/>
        <a:lstStyle/>
        <a:p>
          <a:endParaRPr lang="en-US">
            <a:latin typeface="Book Antiqua" panose="02040602050305030304" pitchFamily="18" charset="0"/>
          </a:endParaRPr>
        </a:p>
      </dgm:t>
    </dgm:pt>
    <dgm:pt modelId="{4AA24D6D-48A1-467C-92AC-169E3C5D1CD0}" type="sibTrans" cxnId="{06CFE941-625D-4A3C-9568-C160E6EF428A}">
      <dgm:prSet/>
      <dgm:spPr/>
      <dgm:t>
        <a:bodyPr/>
        <a:lstStyle/>
        <a:p>
          <a:endParaRPr lang="en-US">
            <a:latin typeface="Book Antiqua" panose="02040602050305030304" pitchFamily="18" charset="0"/>
          </a:endParaRPr>
        </a:p>
      </dgm:t>
    </dgm:pt>
    <dgm:pt modelId="{E82E28FC-A881-4611-808E-82CFD981D9A0}">
      <dgm:prSet phldrT="[Text]"/>
      <dgm:spPr/>
      <dgm:t>
        <a:bodyPr/>
        <a:lstStyle/>
        <a:p>
          <a:r>
            <a:rPr lang="en-US" dirty="0" smtClean="0">
              <a:latin typeface="Book Antiqua" panose="02040602050305030304" pitchFamily="18" charset="0"/>
            </a:rPr>
            <a:t>Creates a hostile school environment for the victim</a:t>
          </a:r>
          <a:endParaRPr lang="en-US" dirty="0">
            <a:latin typeface="Book Antiqua" panose="02040602050305030304" pitchFamily="18" charset="0"/>
          </a:endParaRPr>
        </a:p>
      </dgm:t>
    </dgm:pt>
    <dgm:pt modelId="{58F72AB7-809A-4F0B-A7F9-AD99A77FD1F6}" type="parTrans" cxnId="{97A8DC9E-31B9-45D5-B061-9D2AA460B506}">
      <dgm:prSet/>
      <dgm:spPr/>
      <dgm:t>
        <a:bodyPr/>
        <a:lstStyle/>
        <a:p>
          <a:endParaRPr lang="en-US"/>
        </a:p>
      </dgm:t>
    </dgm:pt>
    <dgm:pt modelId="{57ED980A-FD18-4F35-8AF1-800A8189B158}" type="sibTrans" cxnId="{97A8DC9E-31B9-45D5-B061-9D2AA460B506}">
      <dgm:prSet/>
      <dgm:spPr/>
      <dgm:t>
        <a:bodyPr/>
        <a:lstStyle/>
        <a:p>
          <a:endParaRPr lang="en-US"/>
        </a:p>
      </dgm:t>
    </dgm:pt>
    <dgm:pt modelId="{51D47967-B348-450E-978F-0DABD0FC853A}">
      <dgm:prSet phldrT="[Text]"/>
      <dgm:spPr/>
      <dgm:t>
        <a:bodyPr/>
        <a:lstStyle/>
        <a:p>
          <a:r>
            <a:rPr lang="en-US" dirty="0" smtClean="0">
              <a:latin typeface="Book Antiqua" panose="02040602050305030304" pitchFamily="18" charset="0"/>
            </a:rPr>
            <a:t>Infringes on the rights of the victim at school OR</a:t>
          </a:r>
          <a:endParaRPr lang="en-US" dirty="0">
            <a:latin typeface="Book Antiqua" panose="02040602050305030304" pitchFamily="18" charset="0"/>
          </a:endParaRPr>
        </a:p>
      </dgm:t>
    </dgm:pt>
    <dgm:pt modelId="{D844863C-0AA2-4E39-9BC9-0E94A2869D99}" type="parTrans" cxnId="{4CDAF415-1C3A-4031-BC21-E82BFCE8CBBD}">
      <dgm:prSet/>
      <dgm:spPr/>
      <dgm:t>
        <a:bodyPr/>
        <a:lstStyle/>
        <a:p>
          <a:endParaRPr lang="en-US"/>
        </a:p>
      </dgm:t>
    </dgm:pt>
    <dgm:pt modelId="{E600C1F0-5DAF-479B-A008-FF57E687DD5D}" type="sibTrans" cxnId="{4CDAF415-1C3A-4031-BC21-E82BFCE8CBBD}">
      <dgm:prSet/>
      <dgm:spPr/>
      <dgm:t>
        <a:bodyPr/>
        <a:lstStyle/>
        <a:p>
          <a:endParaRPr lang="en-US"/>
        </a:p>
      </dgm:t>
    </dgm:pt>
    <dgm:pt modelId="{EFBC03E2-F004-4A58-A00A-81C1857FAE1B}">
      <dgm:prSet phldrT="[Text]"/>
      <dgm:spPr/>
      <dgm:t>
        <a:bodyPr/>
        <a:lstStyle/>
        <a:p>
          <a:r>
            <a:rPr lang="en-US" dirty="0" smtClean="0">
              <a:latin typeface="Book Antiqua" panose="02040602050305030304" pitchFamily="18" charset="0"/>
            </a:rPr>
            <a:t>Substantially disrupts the education process or the orderly operation of a school</a:t>
          </a:r>
          <a:endParaRPr lang="en-US" dirty="0">
            <a:latin typeface="Book Antiqua" panose="02040602050305030304" pitchFamily="18" charset="0"/>
          </a:endParaRPr>
        </a:p>
      </dgm:t>
    </dgm:pt>
    <dgm:pt modelId="{04C78F3E-EF26-4C60-9435-5F4114A2E2CA}" type="parTrans" cxnId="{3AEC240A-EC80-4E60-ABD2-4A7035A137EF}">
      <dgm:prSet/>
      <dgm:spPr/>
      <dgm:t>
        <a:bodyPr/>
        <a:lstStyle/>
        <a:p>
          <a:endParaRPr lang="en-US"/>
        </a:p>
      </dgm:t>
    </dgm:pt>
    <dgm:pt modelId="{D7A9D1C9-FC0F-4879-95AE-C440A00AEFDF}" type="sibTrans" cxnId="{3AEC240A-EC80-4E60-ABD2-4A7035A137EF}">
      <dgm:prSet/>
      <dgm:spPr/>
      <dgm:t>
        <a:bodyPr/>
        <a:lstStyle/>
        <a:p>
          <a:endParaRPr lang="en-US"/>
        </a:p>
      </dgm:t>
    </dgm:pt>
    <dgm:pt modelId="{0378AA44-C956-413F-9A92-6186430E37C6}" type="pres">
      <dgm:prSet presAssocID="{88142E5C-C2C2-49CF-9015-8A15BC64D0ED}" presName="Name0" presStyleCnt="0">
        <dgm:presLayoutVars>
          <dgm:chMax val="7"/>
          <dgm:chPref val="7"/>
          <dgm:dir/>
        </dgm:presLayoutVars>
      </dgm:prSet>
      <dgm:spPr/>
      <dgm:t>
        <a:bodyPr/>
        <a:lstStyle/>
        <a:p>
          <a:endParaRPr lang="en-US"/>
        </a:p>
      </dgm:t>
    </dgm:pt>
    <dgm:pt modelId="{C1F66129-B92C-470F-B034-5013162CFC96}" type="pres">
      <dgm:prSet presAssocID="{88142E5C-C2C2-49CF-9015-8A15BC64D0ED}" presName="Name1" presStyleCnt="0"/>
      <dgm:spPr/>
      <dgm:t>
        <a:bodyPr/>
        <a:lstStyle/>
        <a:p>
          <a:endParaRPr lang="en-US"/>
        </a:p>
      </dgm:t>
    </dgm:pt>
    <dgm:pt modelId="{53E62C54-7CDA-4B0B-B707-979ECFF5361E}" type="pres">
      <dgm:prSet presAssocID="{88142E5C-C2C2-49CF-9015-8A15BC64D0ED}" presName="cycle" presStyleCnt="0"/>
      <dgm:spPr/>
      <dgm:t>
        <a:bodyPr/>
        <a:lstStyle/>
        <a:p>
          <a:endParaRPr lang="en-US"/>
        </a:p>
      </dgm:t>
    </dgm:pt>
    <dgm:pt modelId="{41C13433-5E7B-458B-A026-3D48AE7AF691}" type="pres">
      <dgm:prSet presAssocID="{88142E5C-C2C2-49CF-9015-8A15BC64D0ED}" presName="srcNode" presStyleLbl="node1" presStyleIdx="0" presStyleCnt="4"/>
      <dgm:spPr/>
      <dgm:t>
        <a:bodyPr/>
        <a:lstStyle/>
        <a:p>
          <a:endParaRPr lang="en-US"/>
        </a:p>
      </dgm:t>
    </dgm:pt>
    <dgm:pt modelId="{4040013E-6709-436E-9ED7-E690DE73A12C}" type="pres">
      <dgm:prSet presAssocID="{88142E5C-C2C2-49CF-9015-8A15BC64D0ED}" presName="conn" presStyleLbl="parChTrans1D2" presStyleIdx="0" presStyleCnt="1"/>
      <dgm:spPr/>
      <dgm:t>
        <a:bodyPr/>
        <a:lstStyle/>
        <a:p>
          <a:endParaRPr lang="en-US"/>
        </a:p>
      </dgm:t>
    </dgm:pt>
    <dgm:pt modelId="{5BB36703-2896-4F7E-B044-BF5B9629B933}" type="pres">
      <dgm:prSet presAssocID="{88142E5C-C2C2-49CF-9015-8A15BC64D0ED}" presName="extraNode" presStyleLbl="node1" presStyleIdx="0" presStyleCnt="4"/>
      <dgm:spPr/>
      <dgm:t>
        <a:bodyPr/>
        <a:lstStyle/>
        <a:p>
          <a:endParaRPr lang="en-US"/>
        </a:p>
      </dgm:t>
    </dgm:pt>
    <dgm:pt modelId="{7E50272F-051A-4EDF-B24B-712B99FB038F}" type="pres">
      <dgm:prSet presAssocID="{88142E5C-C2C2-49CF-9015-8A15BC64D0ED}" presName="dstNode" presStyleLbl="node1" presStyleIdx="0" presStyleCnt="4"/>
      <dgm:spPr/>
      <dgm:t>
        <a:bodyPr/>
        <a:lstStyle/>
        <a:p>
          <a:endParaRPr lang="en-US"/>
        </a:p>
      </dgm:t>
    </dgm:pt>
    <dgm:pt modelId="{F46C17C7-6A1F-4FE2-B900-D1131760D0EE}" type="pres">
      <dgm:prSet presAssocID="{BEFFCE8E-AAD0-4634-9B85-F48E70DAEC9B}" presName="text_1" presStyleLbl="node1" presStyleIdx="0" presStyleCnt="4">
        <dgm:presLayoutVars>
          <dgm:bulletEnabled val="1"/>
        </dgm:presLayoutVars>
      </dgm:prSet>
      <dgm:spPr/>
      <dgm:t>
        <a:bodyPr/>
        <a:lstStyle/>
        <a:p>
          <a:endParaRPr lang="en-US"/>
        </a:p>
      </dgm:t>
    </dgm:pt>
    <dgm:pt modelId="{357E0B1B-7670-4C80-ADFF-A9980A94586B}" type="pres">
      <dgm:prSet presAssocID="{BEFFCE8E-AAD0-4634-9B85-F48E70DAEC9B}" presName="accent_1" presStyleCnt="0"/>
      <dgm:spPr/>
      <dgm:t>
        <a:bodyPr/>
        <a:lstStyle/>
        <a:p>
          <a:endParaRPr lang="en-US"/>
        </a:p>
      </dgm:t>
    </dgm:pt>
    <dgm:pt modelId="{E1034E92-4970-41A4-88B0-E40A9A308568}" type="pres">
      <dgm:prSet presAssocID="{BEFFCE8E-AAD0-4634-9B85-F48E70DAEC9B}" presName="accentRepeatNode" presStyleLbl="solidFgAcc1" presStyleIdx="0" presStyleCnt="4"/>
      <dgm:spPr/>
      <dgm:t>
        <a:bodyPr/>
        <a:lstStyle/>
        <a:p>
          <a:endParaRPr lang="en-US"/>
        </a:p>
      </dgm:t>
    </dgm:pt>
    <dgm:pt modelId="{58826E8F-851D-4ED7-AB13-579410AF8FBE}" type="pres">
      <dgm:prSet presAssocID="{E82E28FC-A881-4611-808E-82CFD981D9A0}" presName="text_2" presStyleLbl="node1" presStyleIdx="1" presStyleCnt="4">
        <dgm:presLayoutVars>
          <dgm:bulletEnabled val="1"/>
        </dgm:presLayoutVars>
      </dgm:prSet>
      <dgm:spPr/>
      <dgm:t>
        <a:bodyPr/>
        <a:lstStyle/>
        <a:p>
          <a:endParaRPr lang="en-US"/>
        </a:p>
      </dgm:t>
    </dgm:pt>
    <dgm:pt modelId="{E68DD25F-8E4B-4E42-8FEC-0C06E80FE7F9}" type="pres">
      <dgm:prSet presAssocID="{E82E28FC-A881-4611-808E-82CFD981D9A0}" presName="accent_2" presStyleCnt="0"/>
      <dgm:spPr/>
    </dgm:pt>
    <dgm:pt modelId="{9033E07D-A6A5-40B2-BA29-AAE00F24B4F0}" type="pres">
      <dgm:prSet presAssocID="{E82E28FC-A881-4611-808E-82CFD981D9A0}" presName="accentRepeatNode" presStyleLbl="solidFgAcc1" presStyleIdx="1" presStyleCnt="4"/>
      <dgm:spPr/>
    </dgm:pt>
    <dgm:pt modelId="{6D68847F-9E63-4438-9B14-3B0D988A9DA3}" type="pres">
      <dgm:prSet presAssocID="{51D47967-B348-450E-978F-0DABD0FC853A}" presName="text_3" presStyleLbl="node1" presStyleIdx="2" presStyleCnt="4">
        <dgm:presLayoutVars>
          <dgm:bulletEnabled val="1"/>
        </dgm:presLayoutVars>
      </dgm:prSet>
      <dgm:spPr/>
      <dgm:t>
        <a:bodyPr/>
        <a:lstStyle/>
        <a:p>
          <a:endParaRPr lang="en-US"/>
        </a:p>
      </dgm:t>
    </dgm:pt>
    <dgm:pt modelId="{B75D5BF3-3895-41B2-ACDD-42172AE3C03F}" type="pres">
      <dgm:prSet presAssocID="{51D47967-B348-450E-978F-0DABD0FC853A}" presName="accent_3" presStyleCnt="0"/>
      <dgm:spPr/>
    </dgm:pt>
    <dgm:pt modelId="{D1A628CB-488E-4BAA-AA1D-28948C8CB3AF}" type="pres">
      <dgm:prSet presAssocID="{51D47967-B348-450E-978F-0DABD0FC853A}" presName="accentRepeatNode" presStyleLbl="solidFgAcc1" presStyleIdx="2" presStyleCnt="4"/>
      <dgm:spPr/>
    </dgm:pt>
    <dgm:pt modelId="{26A4D2D5-6C2A-4F5D-B560-78AF6237527C}" type="pres">
      <dgm:prSet presAssocID="{EFBC03E2-F004-4A58-A00A-81C1857FAE1B}" presName="text_4" presStyleLbl="node1" presStyleIdx="3" presStyleCnt="4">
        <dgm:presLayoutVars>
          <dgm:bulletEnabled val="1"/>
        </dgm:presLayoutVars>
      </dgm:prSet>
      <dgm:spPr/>
      <dgm:t>
        <a:bodyPr/>
        <a:lstStyle/>
        <a:p>
          <a:endParaRPr lang="en-US"/>
        </a:p>
      </dgm:t>
    </dgm:pt>
    <dgm:pt modelId="{2054D38D-C3F9-4055-9750-D03D68453F38}" type="pres">
      <dgm:prSet presAssocID="{EFBC03E2-F004-4A58-A00A-81C1857FAE1B}" presName="accent_4" presStyleCnt="0"/>
      <dgm:spPr/>
    </dgm:pt>
    <dgm:pt modelId="{D9B4E6AA-37A5-4768-95C9-F74C634AEFD4}" type="pres">
      <dgm:prSet presAssocID="{EFBC03E2-F004-4A58-A00A-81C1857FAE1B}" presName="accentRepeatNode" presStyleLbl="solidFgAcc1" presStyleIdx="3" presStyleCnt="4"/>
      <dgm:spPr/>
    </dgm:pt>
  </dgm:ptLst>
  <dgm:cxnLst>
    <dgm:cxn modelId="{A748904D-7343-4F3B-A645-64057ADB943D}" type="presOf" srcId="{E82E28FC-A881-4611-808E-82CFD981D9A0}" destId="{58826E8F-851D-4ED7-AB13-579410AF8FBE}" srcOrd="0" destOrd="0" presId="urn:microsoft.com/office/officeart/2008/layout/VerticalCurvedList"/>
    <dgm:cxn modelId="{3506A8EC-7407-4430-8BCA-3450C6FE9E9A}" type="presOf" srcId="{4AA24D6D-48A1-467C-92AC-169E3C5D1CD0}" destId="{4040013E-6709-436E-9ED7-E690DE73A12C}" srcOrd="0" destOrd="0" presId="urn:microsoft.com/office/officeart/2008/layout/VerticalCurvedList"/>
    <dgm:cxn modelId="{E5743E15-2187-468F-896A-340B0C7426CD}" type="presOf" srcId="{EFBC03E2-F004-4A58-A00A-81C1857FAE1B}" destId="{26A4D2D5-6C2A-4F5D-B560-78AF6237527C}" srcOrd="0" destOrd="0" presId="urn:microsoft.com/office/officeart/2008/layout/VerticalCurvedList"/>
    <dgm:cxn modelId="{97A8DC9E-31B9-45D5-B061-9D2AA460B506}" srcId="{88142E5C-C2C2-49CF-9015-8A15BC64D0ED}" destId="{E82E28FC-A881-4611-808E-82CFD981D9A0}" srcOrd="1" destOrd="0" parTransId="{58F72AB7-809A-4F0B-A7F9-AD99A77FD1F6}" sibTransId="{57ED980A-FD18-4F35-8AF1-800A8189B158}"/>
    <dgm:cxn modelId="{06CFE941-625D-4A3C-9568-C160E6EF428A}" srcId="{88142E5C-C2C2-49CF-9015-8A15BC64D0ED}" destId="{BEFFCE8E-AAD0-4634-9B85-F48E70DAEC9B}" srcOrd="0" destOrd="0" parTransId="{BFD20CC1-8C86-4089-B909-4911F2B39A54}" sibTransId="{4AA24D6D-48A1-467C-92AC-169E3C5D1CD0}"/>
    <dgm:cxn modelId="{51075D94-CCF8-46E7-909F-A8E17D9F1469}" type="presOf" srcId="{51D47967-B348-450E-978F-0DABD0FC853A}" destId="{6D68847F-9E63-4438-9B14-3B0D988A9DA3}" srcOrd="0" destOrd="0" presId="urn:microsoft.com/office/officeart/2008/layout/VerticalCurvedList"/>
    <dgm:cxn modelId="{4CDAF415-1C3A-4031-BC21-E82BFCE8CBBD}" srcId="{88142E5C-C2C2-49CF-9015-8A15BC64D0ED}" destId="{51D47967-B348-450E-978F-0DABD0FC853A}" srcOrd="2" destOrd="0" parTransId="{D844863C-0AA2-4E39-9BC9-0E94A2869D99}" sibTransId="{E600C1F0-5DAF-479B-A008-FF57E687DD5D}"/>
    <dgm:cxn modelId="{DBF9D875-017B-4E58-B7C1-4FCC7B7BA8A3}" type="presOf" srcId="{BEFFCE8E-AAD0-4634-9B85-F48E70DAEC9B}" destId="{F46C17C7-6A1F-4FE2-B900-D1131760D0EE}" srcOrd="0" destOrd="0" presId="urn:microsoft.com/office/officeart/2008/layout/VerticalCurvedList"/>
    <dgm:cxn modelId="{2C70988F-D35C-4E8C-BD63-C510A461E482}" type="presOf" srcId="{88142E5C-C2C2-49CF-9015-8A15BC64D0ED}" destId="{0378AA44-C956-413F-9A92-6186430E37C6}" srcOrd="0" destOrd="0" presId="urn:microsoft.com/office/officeart/2008/layout/VerticalCurvedList"/>
    <dgm:cxn modelId="{3AEC240A-EC80-4E60-ABD2-4A7035A137EF}" srcId="{88142E5C-C2C2-49CF-9015-8A15BC64D0ED}" destId="{EFBC03E2-F004-4A58-A00A-81C1857FAE1B}" srcOrd="3" destOrd="0" parTransId="{04C78F3E-EF26-4C60-9435-5F4114A2E2CA}" sibTransId="{D7A9D1C9-FC0F-4879-95AE-C440A00AEFDF}"/>
    <dgm:cxn modelId="{3D8DED4F-8118-4A55-B515-4847207CDFB3}" type="presParOf" srcId="{0378AA44-C956-413F-9A92-6186430E37C6}" destId="{C1F66129-B92C-470F-B034-5013162CFC96}" srcOrd="0" destOrd="0" presId="urn:microsoft.com/office/officeart/2008/layout/VerticalCurvedList"/>
    <dgm:cxn modelId="{637A24AD-49AA-44F9-8A14-F646CD54549E}" type="presParOf" srcId="{C1F66129-B92C-470F-B034-5013162CFC96}" destId="{53E62C54-7CDA-4B0B-B707-979ECFF5361E}" srcOrd="0" destOrd="0" presId="urn:microsoft.com/office/officeart/2008/layout/VerticalCurvedList"/>
    <dgm:cxn modelId="{026EDF44-FAF9-4C72-9A58-EFB7A455EFA6}" type="presParOf" srcId="{53E62C54-7CDA-4B0B-B707-979ECFF5361E}" destId="{41C13433-5E7B-458B-A026-3D48AE7AF691}" srcOrd="0" destOrd="0" presId="urn:microsoft.com/office/officeart/2008/layout/VerticalCurvedList"/>
    <dgm:cxn modelId="{933DFB13-E5FD-4D52-8502-83B031517FAB}" type="presParOf" srcId="{53E62C54-7CDA-4B0B-B707-979ECFF5361E}" destId="{4040013E-6709-436E-9ED7-E690DE73A12C}" srcOrd="1" destOrd="0" presId="urn:microsoft.com/office/officeart/2008/layout/VerticalCurvedList"/>
    <dgm:cxn modelId="{7261FD12-35FB-49B3-BF70-384A5AC2D65C}" type="presParOf" srcId="{53E62C54-7CDA-4B0B-B707-979ECFF5361E}" destId="{5BB36703-2896-4F7E-B044-BF5B9629B933}" srcOrd="2" destOrd="0" presId="urn:microsoft.com/office/officeart/2008/layout/VerticalCurvedList"/>
    <dgm:cxn modelId="{3B92D18F-70F6-40FD-9F15-40E22E0C7560}" type="presParOf" srcId="{53E62C54-7CDA-4B0B-B707-979ECFF5361E}" destId="{7E50272F-051A-4EDF-B24B-712B99FB038F}" srcOrd="3" destOrd="0" presId="urn:microsoft.com/office/officeart/2008/layout/VerticalCurvedList"/>
    <dgm:cxn modelId="{F0A05AD8-2891-403F-A586-5A561DDAFFB4}" type="presParOf" srcId="{C1F66129-B92C-470F-B034-5013162CFC96}" destId="{F46C17C7-6A1F-4FE2-B900-D1131760D0EE}" srcOrd="1" destOrd="0" presId="urn:microsoft.com/office/officeart/2008/layout/VerticalCurvedList"/>
    <dgm:cxn modelId="{77BBA394-2427-4879-983C-30F128FEE4A8}" type="presParOf" srcId="{C1F66129-B92C-470F-B034-5013162CFC96}" destId="{357E0B1B-7670-4C80-ADFF-A9980A94586B}" srcOrd="2" destOrd="0" presId="urn:microsoft.com/office/officeart/2008/layout/VerticalCurvedList"/>
    <dgm:cxn modelId="{ABDB15E6-8934-427F-BFC3-0AD6B6555E62}" type="presParOf" srcId="{357E0B1B-7670-4C80-ADFF-A9980A94586B}" destId="{E1034E92-4970-41A4-88B0-E40A9A308568}" srcOrd="0" destOrd="0" presId="urn:microsoft.com/office/officeart/2008/layout/VerticalCurvedList"/>
    <dgm:cxn modelId="{55913BA8-0EC1-42A1-902F-2367A82CE10C}" type="presParOf" srcId="{C1F66129-B92C-470F-B034-5013162CFC96}" destId="{58826E8F-851D-4ED7-AB13-579410AF8FBE}" srcOrd="3" destOrd="0" presId="urn:microsoft.com/office/officeart/2008/layout/VerticalCurvedList"/>
    <dgm:cxn modelId="{43F34F5B-CFD3-489D-A5CE-BACE8AB8F8E0}" type="presParOf" srcId="{C1F66129-B92C-470F-B034-5013162CFC96}" destId="{E68DD25F-8E4B-4E42-8FEC-0C06E80FE7F9}" srcOrd="4" destOrd="0" presId="urn:microsoft.com/office/officeart/2008/layout/VerticalCurvedList"/>
    <dgm:cxn modelId="{71ACC1DC-8A5E-4FB0-9F70-FBCF3FB4A462}" type="presParOf" srcId="{E68DD25F-8E4B-4E42-8FEC-0C06E80FE7F9}" destId="{9033E07D-A6A5-40B2-BA29-AAE00F24B4F0}" srcOrd="0" destOrd="0" presId="urn:microsoft.com/office/officeart/2008/layout/VerticalCurvedList"/>
    <dgm:cxn modelId="{E04DAF7C-2EF8-440D-9A20-A704515B559B}" type="presParOf" srcId="{C1F66129-B92C-470F-B034-5013162CFC96}" destId="{6D68847F-9E63-4438-9B14-3B0D988A9DA3}" srcOrd="5" destOrd="0" presId="urn:microsoft.com/office/officeart/2008/layout/VerticalCurvedList"/>
    <dgm:cxn modelId="{4E367273-D47A-4C0E-AC75-E7EC9085650B}" type="presParOf" srcId="{C1F66129-B92C-470F-B034-5013162CFC96}" destId="{B75D5BF3-3895-41B2-ACDD-42172AE3C03F}" srcOrd="6" destOrd="0" presId="urn:microsoft.com/office/officeart/2008/layout/VerticalCurvedList"/>
    <dgm:cxn modelId="{513C12C6-F86D-4BA1-8EAF-5E323EE9C0CE}" type="presParOf" srcId="{B75D5BF3-3895-41B2-ACDD-42172AE3C03F}" destId="{D1A628CB-488E-4BAA-AA1D-28948C8CB3AF}" srcOrd="0" destOrd="0" presId="urn:microsoft.com/office/officeart/2008/layout/VerticalCurvedList"/>
    <dgm:cxn modelId="{72D5D883-853E-4834-A881-26F05524DE49}" type="presParOf" srcId="{C1F66129-B92C-470F-B034-5013162CFC96}" destId="{26A4D2D5-6C2A-4F5D-B560-78AF6237527C}" srcOrd="7" destOrd="0" presId="urn:microsoft.com/office/officeart/2008/layout/VerticalCurvedList"/>
    <dgm:cxn modelId="{9DA7C067-3559-450F-8ACB-F6F42DF04035}" type="presParOf" srcId="{C1F66129-B92C-470F-B034-5013162CFC96}" destId="{2054D38D-C3F9-4055-9750-D03D68453F38}" srcOrd="8" destOrd="0" presId="urn:microsoft.com/office/officeart/2008/layout/VerticalCurvedList"/>
    <dgm:cxn modelId="{D8A52F8C-5617-4D35-A617-9A7FF7720F77}" type="presParOf" srcId="{2054D38D-C3F9-4055-9750-D03D68453F38}" destId="{D9B4E6AA-37A5-4768-95C9-F74C634AEFD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CA2B3A-BF53-4C3E-9A86-B1A4A8B410E3}"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F3FF500A-E01E-4BA0-B257-34C0829043F9}">
      <dgm:prSet phldrT="[Text]"/>
      <dgm:spPr/>
      <dgm:t>
        <a:bodyPr/>
        <a:lstStyle/>
        <a:p>
          <a:r>
            <a:rPr lang="en-US" dirty="0" smtClean="0"/>
            <a:t>Key Personnel</a:t>
          </a:r>
          <a:endParaRPr lang="en-US" dirty="0"/>
        </a:p>
      </dgm:t>
    </dgm:pt>
    <dgm:pt modelId="{B564BAD9-2DB4-4BC4-9354-4E34FCE3DD9D}" type="parTrans" cxnId="{C039A033-887A-4D06-A6A1-4037F6C0715B}">
      <dgm:prSet/>
      <dgm:spPr/>
      <dgm:t>
        <a:bodyPr/>
        <a:lstStyle/>
        <a:p>
          <a:endParaRPr lang="en-US"/>
        </a:p>
      </dgm:t>
    </dgm:pt>
    <dgm:pt modelId="{18574777-3F06-4FAC-A94B-BF2D7054B704}" type="sibTrans" cxnId="{C039A033-887A-4D06-A6A1-4037F6C0715B}">
      <dgm:prSet/>
      <dgm:spPr/>
      <dgm:t>
        <a:bodyPr/>
        <a:lstStyle/>
        <a:p>
          <a:endParaRPr lang="en-US"/>
        </a:p>
      </dgm:t>
    </dgm:pt>
    <dgm:pt modelId="{57389AC2-E646-42D2-9B52-5CC1BE8036C1}">
      <dgm:prSet phldrT="[Text]"/>
      <dgm:spPr/>
      <dgm:t>
        <a:bodyPr/>
        <a:lstStyle/>
        <a:p>
          <a:r>
            <a:rPr lang="en-US" dirty="0" smtClean="0"/>
            <a:t>Title IX Coordinators</a:t>
          </a:r>
          <a:endParaRPr lang="en-US" dirty="0"/>
        </a:p>
      </dgm:t>
    </dgm:pt>
    <dgm:pt modelId="{DEA1D72E-561B-4353-BA2F-1EE47768D43B}" type="parTrans" cxnId="{0FDB1A6D-351B-4D27-B71A-6DDBD2A16FEC}">
      <dgm:prSet/>
      <dgm:spPr/>
      <dgm:t>
        <a:bodyPr/>
        <a:lstStyle/>
        <a:p>
          <a:endParaRPr lang="en-US"/>
        </a:p>
      </dgm:t>
    </dgm:pt>
    <dgm:pt modelId="{F6BAE5EC-EBA0-4334-84FB-4B6427E10173}" type="sibTrans" cxnId="{0FDB1A6D-351B-4D27-B71A-6DDBD2A16FEC}">
      <dgm:prSet/>
      <dgm:spPr/>
      <dgm:t>
        <a:bodyPr/>
        <a:lstStyle/>
        <a:p>
          <a:endParaRPr lang="en-US"/>
        </a:p>
      </dgm:t>
    </dgm:pt>
    <dgm:pt modelId="{A7734743-F377-4521-BA1F-6D4DF2F6E367}">
      <dgm:prSet phldrT="[Text]"/>
      <dgm:spPr/>
      <dgm:t>
        <a:bodyPr/>
        <a:lstStyle/>
        <a:p>
          <a:r>
            <a:rPr lang="en-US" dirty="0" smtClean="0"/>
            <a:t>Investigators</a:t>
          </a:r>
          <a:endParaRPr lang="en-US" dirty="0"/>
        </a:p>
      </dgm:t>
    </dgm:pt>
    <dgm:pt modelId="{23BFE2E1-C0BE-48BA-883F-1EFAA0052636}" type="parTrans" cxnId="{E40C0813-8CC7-4BD6-AFB5-868BFA767129}">
      <dgm:prSet/>
      <dgm:spPr/>
      <dgm:t>
        <a:bodyPr/>
        <a:lstStyle/>
        <a:p>
          <a:endParaRPr lang="en-US"/>
        </a:p>
      </dgm:t>
    </dgm:pt>
    <dgm:pt modelId="{D850983A-F972-4AD5-9E40-D5CB9AD96957}" type="sibTrans" cxnId="{E40C0813-8CC7-4BD6-AFB5-868BFA767129}">
      <dgm:prSet/>
      <dgm:spPr/>
      <dgm:t>
        <a:bodyPr/>
        <a:lstStyle/>
        <a:p>
          <a:endParaRPr lang="en-US"/>
        </a:p>
      </dgm:t>
    </dgm:pt>
    <dgm:pt modelId="{357963C2-186C-41F2-A81D-7EC868DFFE08}">
      <dgm:prSet phldrT="[Text]"/>
      <dgm:spPr/>
      <dgm:t>
        <a:bodyPr/>
        <a:lstStyle/>
        <a:p>
          <a:r>
            <a:rPr lang="en-US" dirty="0" smtClean="0"/>
            <a:t>Decision-makers</a:t>
          </a:r>
          <a:endParaRPr lang="en-US" dirty="0"/>
        </a:p>
      </dgm:t>
    </dgm:pt>
    <dgm:pt modelId="{FC9C158A-BD33-476E-8981-2766E9410BA5}" type="parTrans" cxnId="{010348E5-D788-4B03-8980-BCF0E5B2D3AE}">
      <dgm:prSet/>
      <dgm:spPr/>
      <dgm:t>
        <a:bodyPr/>
        <a:lstStyle/>
        <a:p>
          <a:endParaRPr lang="en-US"/>
        </a:p>
      </dgm:t>
    </dgm:pt>
    <dgm:pt modelId="{B185214E-9FFE-4D8D-B4D4-A4A135C4F04C}" type="sibTrans" cxnId="{010348E5-D788-4B03-8980-BCF0E5B2D3AE}">
      <dgm:prSet/>
      <dgm:spPr/>
      <dgm:t>
        <a:bodyPr/>
        <a:lstStyle/>
        <a:p>
          <a:endParaRPr lang="en-US"/>
        </a:p>
      </dgm:t>
    </dgm:pt>
    <dgm:pt modelId="{6D48BBA6-A9B9-4078-ABF8-11CBDB1DD87F}">
      <dgm:prSet phldrT="[Text]"/>
      <dgm:spPr/>
      <dgm:t>
        <a:bodyPr/>
        <a:lstStyle/>
        <a:p>
          <a:r>
            <a:rPr lang="en-US" dirty="0" smtClean="0"/>
            <a:t>Advisors</a:t>
          </a:r>
          <a:endParaRPr lang="en-US" dirty="0"/>
        </a:p>
      </dgm:t>
    </dgm:pt>
    <dgm:pt modelId="{8F82AC6A-71FF-4C3C-9396-9440F068FFBE}" type="parTrans" cxnId="{443184B8-09D4-4219-8292-811F330797E0}">
      <dgm:prSet/>
      <dgm:spPr/>
      <dgm:t>
        <a:bodyPr/>
        <a:lstStyle/>
        <a:p>
          <a:endParaRPr lang="en-US"/>
        </a:p>
      </dgm:t>
    </dgm:pt>
    <dgm:pt modelId="{B9AB6B77-7EC9-4960-ADBE-67FC460B25D8}" type="sibTrans" cxnId="{443184B8-09D4-4219-8292-811F330797E0}">
      <dgm:prSet/>
      <dgm:spPr/>
      <dgm:t>
        <a:bodyPr/>
        <a:lstStyle/>
        <a:p>
          <a:endParaRPr lang="en-US"/>
        </a:p>
      </dgm:t>
    </dgm:pt>
    <dgm:pt modelId="{94E3FE9C-9EE8-4F18-A609-1B8171523AEA}">
      <dgm:prSet phldrT="[Text]"/>
      <dgm:spPr/>
      <dgm:t>
        <a:bodyPr/>
        <a:lstStyle/>
        <a:p>
          <a:r>
            <a:rPr lang="en-US" dirty="0" smtClean="0"/>
            <a:t>Informal Resolution Facilitators</a:t>
          </a:r>
          <a:endParaRPr lang="en-US" dirty="0"/>
        </a:p>
      </dgm:t>
    </dgm:pt>
    <dgm:pt modelId="{8BE33AA7-8B0F-4379-A29F-0695B406CB96}" type="parTrans" cxnId="{A35F9DFA-7367-4A52-8CD1-452202F9E735}">
      <dgm:prSet/>
      <dgm:spPr/>
      <dgm:t>
        <a:bodyPr/>
        <a:lstStyle/>
        <a:p>
          <a:endParaRPr lang="en-US"/>
        </a:p>
      </dgm:t>
    </dgm:pt>
    <dgm:pt modelId="{68123CBC-F820-4981-B24A-5A530E2F9E56}" type="sibTrans" cxnId="{A35F9DFA-7367-4A52-8CD1-452202F9E735}">
      <dgm:prSet/>
      <dgm:spPr/>
      <dgm:t>
        <a:bodyPr/>
        <a:lstStyle/>
        <a:p>
          <a:endParaRPr lang="en-US"/>
        </a:p>
      </dgm:t>
    </dgm:pt>
    <dgm:pt modelId="{CF69588F-356D-4343-9F96-58AEA534605B}">
      <dgm:prSet phldrT="[Text]"/>
      <dgm:spPr/>
      <dgm:t>
        <a:bodyPr/>
        <a:lstStyle/>
        <a:p>
          <a:r>
            <a:rPr lang="en-US" dirty="0" smtClean="0"/>
            <a:t>Appeal Decision-Makers</a:t>
          </a:r>
          <a:endParaRPr lang="en-US" dirty="0"/>
        </a:p>
      </dgm:t>
    </dgm:pt>
    <dgm:pt modelId="{DE770058-24F3-4B02-977D-7DD35650A9C7}" type="parTrans" cxnId="{F8584CD5-7074-4E92-A789-1BDF9E61C80A}">
      <dgm:prSet/>
      <dgm:spPr/>
      <dgm:t>
        <a:bodyPr/>
        <a:lstStyle/>
        <a:p>
          <a:endParaRPr lang="en-US"/>
        </a:p>
      </dgm:t>
    </dgm:pt>
    <dgm:pt modelId="{8868FFF6-E113-43EB-B893-D3C292AD23AF}" type="sibTrans" cxnId="{F8584CD5-7074-4E92-A789-1BDF9E61C80A}">
      <dgm:prSet/>
      <dgm:spPr/>
      <dgm:t>
        <a:bodyPr/>
        <a:lstStyle/>
        <a:p>
          <a:endParaRPr lang="en-US"/>
        </a:p>
      </dgm:t>
    </dgm:pt>
    <dgm:pt modelId="{71EC7267-6DD2-4111-BFC4-3EA579D6D77C}">
      <dgm:prSet phldrT="[Text]"/>
      <dgm:spPr/>
      <dgm:t>
        <a:bodyPr/>
        <a:lstStyle/>
        <a:p>
          <a:endParaRPr lang="en-US" dirty="0"/>
        </a:p>
      </dgm:t>
    </dgm:pt>
    <dgm:pt modelId="{61E4BDCD-8881-4106-A0F8-210659758C8F}" type="parTrans" cxnId="{DBAC48F7-274B-4E35-BA4E-ABFE6BFBD789}">
      <dgm:prSet/>
      <dgm:spPr/>
      <dgm:t>
        <a:bodyPr/>
        <a:lstStyle/>
        <a:p>
          <a:endParaRPr lang="en-US"/>
        </a:p>
      </dgm:t>
    </dgm:pt>
    <dgm:pt modelId="{8B42DCE5-8BAC-4884-8809-14D1EEB77FA2}" type="sibTrans" cxnId="{DBAC48F7-274B-4E35-BA4E-ABFE6BFBD789}">
      <dgm:prSet/>
      <dgm:spPr/>
      <dgm:t>
        <a:bodyPr/>
        <a:lstStyle/>
        <a:p>
          <a:endParaRPr lang="en-US"/>
        </a:p>
      </dgm:t>
    </dgm:pt>
    <dgm:pt modelId="{D6AFEE61-3318-41FE-B0F1-0279B348B1FA}" type="pres">
      <dgm:prSet presAssocID="{83CA2B3A-BF53-4C3E-9A86-B1A4A8B410E3}" presName="Name0" presStyleCnt="0">
        <dgm:presLayoutVars>
          <dgm:chMax val="1"/>
          <dgm:dir/>
          <dgm:animLvl val="ctr"/>
          <dgm:resizeHandles val="exact"/>
        </dgm:presLayoutVars>
      </dgm:prSet>
      <dgm:spPr/>
      <dgm:t>
        <a:bodyPr/>
        <a:lstStyle/>
        <a:p>
          <a:endParaRPr lang="en-US"/>
        </a:p>
      </dgm:t>
    </dgm:pt>
    <dgm:pt modelId="{4ABF4080-FEB8-401D-84BC-33FB25542925}" type="pres">
      <dgm:prSet presAssocID="{F3FF500A-E01E-4BA0-B257-34C0829043F9}" presName="centerShape" presStyleLbl="node0" presStyleIdx="0" presStyleCnt="1"/>
      <dgm:spPr/>
      <dgm:t>
        <a:bodyPr/>
        <a:lstStyle/>
        <a:p>
          <a:endParaRPr lang="en-US"/>
        </a:p>
      </dgm:t>
    </dgm:pt>
    <dgm:pt modelId="{459A9F7D-D556-4C1E-BD48-2DB837D5721C}" type="pres">
      <dgm:prSet presAssocID="{57389AC2-E646-42D2-9B52-5CC1BE8036C1}" presName="node" presStyleLbl="node1" presStyleIdx="0" presStyleCnt="6">
        <dgm:presLayoutVars>
          <dgm:bulletEnabled val="1"/>
        </dgm:presLayoutVars>
      </dgm:prSet>
      <dgm:spPr/>
      <dgm:t>
        <a:bodyPr/>
        <a:lstStyle/>
        <a:p>
          <a:endParaRPr lang="en-US"/>
        </a:p>
      </dgm:t>
    </dgm:pt>
    <dgm:pt modelId="{8B612DC8-0C6F-4172-B8DF-55F0A532257E}" type="pres">
      <dgm:prSet presAssocID="{57389AC2-E646-42D2-9B52-5CC1BE8036C1}" presName="dummy" presStyleCnt="0"/>
      <dgm:spPr/>
    </dgm:pt>
    <dgm:pt modelId="{D53CC5B2-2912-45E1-B280-05394E0150B6}" type="pres">
      <dgm:prSet presAssocID="{F6BAE5EC-EBA0-4334-84FB-4B6427E10173}" presName="sibTrans" presStyleLbl="sibTrans2D1" presStyleIdx="0" presStyleCnt="6"/>
      <dgm:spPr/>
      <dgm:t>
        <a:bodyPr/>
        <a:lstStyle/>
        <a:p>
          <a:endParaRPr lang="en-US"/>
        </a:p>
      </dgm:t>
    </dgm:pt>
    <dgm:pt modelId="{120CD989-40AC-4727-8740-DC43864056D4}" type="pres">
      <dgm:prSet presAssocID="{A7734743-F377-4521-BA1F-6D4DF2F6E367}" presName="node" presStyleLbl="node1" presStyleIdx="1" presStyleCnt="6">
        <dgm:presLayoutVars>
          <dgm:bulletEnabled val="1"/>
        </dgm:presLayoutVars>
      </dgm:prSet>
      <dgm:spPr/>
      <dgm:t>
        <a:bodyPr/>
        <a:lstStyle/>
        <a:p>
          <a:endParaRPr lang="en-US"/>
        </a:p>
      </dgm:t>
    </dgm:pt>
    <dgm:pt modelId="{70B1BDE3-44E0-467D-8FE9-F722A851C1E1}" type="pres">
      <dgm:prSet presAssocID="{A7734743-F377-4521-BA1F-6D4DF2F6E367}" presName="dummy" presStyleCnt="0"/>
      <dgm:spPr/>
    </dgm:pt>
    <dgm:pt modelId="{5859B529-03DC-4252-81EA-645B19EB9E87}" type="pres">
      <dgm:prSet presAssocID="{D850983A-F972-4AD5-9E40-D5CB9AD96957}" presName="sibTrans" presStyleLbl="sibTrans2D1" presStyleIdx="1" presStyleCnt="6"/>
      <dgm:spPr/>
      <dgm:t>
        <a:bodyPr/>
        <a:lstStyle/>
        <a:p>
          <a:endParaRPr lang="en-US"/>
        </a:p>
      </dgm:t>
    </dgm:pt>
    <dgm:pt modelId="{71B48E84-B564-4FB4-8773-BFEF1230B30A}" type="pres">
      <dgm:prSet presAssocID="{357963C2-186C-41F2-A81D-7EC868DFFE08}" presName="node" presStyleLbl="node1" presStyleIdx="2" presStyleCnt="6">
        <dgm:presLayoutVars>
          <dgm:bulletEnabled val="1"/>
        </dgm:presLayoutVars>
      </dgm:prSet>
      <dgm:spPr/>
      <dgm:t>
        <a:bodyPr/>
        <a:lstStyle/>
        <a:p>
          <a:endParaRPr lang="en-US"/>
        </a:p>
      </dgm:t>
    </dgm:pt>
    <dgm:pt modelId="{63CE2B07-7575-4392-8BB4-2B48E447003A}" type="pres">
      <dgm:prSet presAssocID="{357963C2-186C-41F2-A81D-7EC868DFFE08}" presName="dummy" presStyleCnt="0"/>
      <dgm:spPr/>
    </dgm:pt>
    <dgm:pt modelId="{2A8E8869-3C20-45D1-9800-81F849860FD8}" type="pres">
      <dgm:prSet presAssocID="{B185214E-9FFE-4D8D-B4D4-A4A135C4F04C}" presName="sibTrans" presStyleLbl="sibTrans2D1" presStyleIdx="2" presStyleCnt="6"/>
      <dgm:spPr/>
      <dgm:t>
        <a:bodyPr/>
        <a:lstStyle/>
        <a:p>
          <a:endParaRPr lang="en-US"/>
        </a:p>
      </dgm:t>
    </dgm:pt>
    <dgm:pt modelId="{80F33B8B-BCEF-428A-9A5A-77CC4DDBE547}" type="pres">
      <dgm:prSet presAssocID="{6D48BBA6-A9B9-4078-ABF8-11CBDB1DD87F}" presName="node" presStyleLbl="node1" presStyleIdx="3" presStyleCnt="6">
        <dgm:presLayoutVars>
          <dgm:bulletEnabled val="1"/>
        </dgm:presLayoutVars>
      </dgm:prSet>
      <dgm:spPr/>
      <dgm:t>
        <a:bodyPr/>
        <a:lstStyle/>
        <a:p>
          <a:endParaRPr lang="en-US"/>
        </a:p>
      </dgm:t>
    </dgm:pt>
    <dgm:pt modelId="{370D2131-2F33-42BD-A87F-B881322A26C4}" type="pres">
      <dgm:prSet presAssocID="{6D48BBA6-A9B9-4078-ABF8-11CBDB1DD87F}" presName="dummy" presStyleCnt="0"/>
      <dgm:spPr/>
    </dgm:pt>
    <dgm:pt modelId="{346EB67D-8BCE-4BB8-98F9-2A724DBD9D26}" type="pres">
      <dgm:prSet presAssocID="{B9AB6B77-7EC9-4960-ADBE-67FC460B25D8}" presName="sibTrans" presStyleLbl="sibTrans2D1" presStyleIdx="3" presStyleCnt="6"/>
      <dgm:spPr/>
      <dgm:t>
        <a:bodyPr/>
        <a:lstStyle/>
        <a:p>
          <a:endParaRPr lang="en-US"/>
        </a:p>
      </dgm:t>
    </dgm:pt>
    <dgm:pt modelId="{E7C5CC6C-D764-47E0-B674-237053A153E5}" type="pres">
      <dgm:prSet presAssocID="{94E3FE9C-9EE8-4F18-A609-1B8171523AEA}" presName="node" presStyleLbl="node1" presStyleIdx="4" presStyleCnt="6">
        <dgm:presLayoutVars>
          <dgm:bulletEnabled val="1"/>
        </dgm:presLayoutVars>
      </dgm:prSet>
      <dgm:spPr/>
      <dgm:t>
        <a:bodyPr/>
        <a:lstStyle/>
        <a:p>
          <a:endParaRPr lang="en-US"/>
        </a:p>
      </dgm:t>
    </dgm:pt>
    <dgm:pt modelId="{D41464BC-D3F5-489D-AEB4-76DD2206EEAE}" type="pres">
      <dgm:prSet presAssocID="{94E3FE9C-9EE8-4F18-A609-1B8171523AEA}" presName="dummy" presStyleCnt="0"/>
      <dgm:spPr/>
    </dgm:pt>
    <dgm:pt modelId="{28175E27-D59D-48E6-875F-1AABA1374ED9}" type="pres">
      <dgm:prSet presAssocID="{68123CBC-F820-4981-B24A-5A530E2F9E56}" presName="sibTrans" presStyleLbl="sibTrans2D1" presStyleIdx="4" presStyleCnt="6"/>
      <dgm:spPr/>
      <dgm:t>
        <a:bodyPr/>
        <a:lstStyle/>
        <a:p>
          <a:endParaRPr lang="en-US"/>
        </a:p>
      </dgm:t>
    </dgm:pt>
    <dgm:pt modelId="{9BED1A7C-6847-4C6A-8D93-9FEBB806F49E}" type="pres">
      <dgm:prSet presAssocID="{CF69588F-356D-4343-9F96-58AEA534605B}" presName="node" presStyleLbl="node1" presStyleIdx="5" presStyleCnt="6">
        <dgm:presLayoutVars>
          <dgm:bulletEnabled val="1"/>
        </dgm:presLayoutVars>
      </dgm:prSet>
      <dgm:spPr/>
      <dgm:t>
        <a:bodyPr/>
        <a:lstStyle/>
        <a:p>
          <a:endParaRPr lang="en-US"/>
        </a:p>
      </dgm:t>
    </dgm:pt>
    <dgm:pt modelId="{B9CE856A-F5FD-4F2D-888C-DC6DB3BCC4B1}" type="pres">
      <dgm:prSet presAssocID="{CF69588F-356D-4343-9F96-58AEA534605B}" presName="dummy" presStyleCnt="0"/>
      <dgm:spPr/>
    </dgm:pt>
    <dgm:pt modelId="{B3E5F8D6-21BD-4723-8F05-2DD0C0795320}" type="pres">
      <dgm:prSet presAssocID="{8868FFF6-E113-43EB-B893-D3C292AD23AF}" presName="sibTrans" presStyleLbl="sibTrans2D1" presStyleIdx="5" presStyleCnt="6"/>
      <dgm:spPr/>
      <dgm:t>
        <a:bodyPr/>
        <a:lstStyle/>
        <a:p>
          <a:endParaRPr lang="en-US"/>
        </a:p>
      </dgm:t>
    </dgm:pt>
  </dgm:ptLst>
  <dgm:cxnLst>
    <dgm:cxn modelId="{9312686C-3CEB-40B7-BED3-4E374ED86086}" type="presOf" srcId="{A7734743-F377-4521-BA1F-6D4DF2F6E367}" destId="{120CD989-40AC-4727-8740-DC43864056D4}" srcOrd="0" destOrd="0" presId="urn:microsoft.com/office/officeart/2005/8/layout/radial6"/>
    <dgm:cxn modelId="{A35F9DFA-7367-4A52-8CD1-452202F9E735}" srcId="{F3FF500A-E01E-4BA0-B257-34C0829043F9}" destId="{94E3FE9C-9EE8-4F18-A609-1B8171523AEA}" srcOrd="4" destOrd="0" parTransId="{8BE33AA7-8B0F-4379-A29F-0695B406CB96}" sibTransId="{68123CBC-F820-4981-B24A-5A530E2F9E56}"/>
    <dgm:cxn modelId="{443184B8-09D4-4219-8292-811F330797E0}" srcId="{F3FF500A-E01E-4BA0-B257-34C0829043F9}" destId="{6D48BBA6-A9B9-4078-ABF8-11CBDB1DD87F}" srcOrd="3" destOrd="0" parTransId="{8F82AC6A-71FF-4C3C-9396-9440F068FFBE}" sibTransId="{B9AB6B77-7EC9-4960-ADBE-67FC460B25D8}"/>
    <dgm:cxn modelId="{1FF40566-38D3-42B7-B29C-D94C5C0C95B6}" type="presOf" srcId="{94E3FE9C-9EE8-4F18-A609-1B8171523AEA}" destId="{E7C5CC6C-D764-47E0-B674-237053A153E5}" srcOrd="0" destOrd="0" presId="urn:microsoft.com/office/officeart/2005/8/layout/radial6"/>
    <dgm:cxn modelId="{010348E5-D788-4B03-8980-BCF0E5B2D3AE}" srcId="{F3FF500A-E01E-4BA0-B257-34C0829043F9}" destId="{357963C2-186C-41F2-A81D-7EC868DFFE08}" srcOrd="2" destOrd="0" parTransId="{FC9C158A-BD33-476E-8981-2766E9410BA5}" sibTransId="{B185214E-9FFE-4D8D-B4D4-A4A135C4F04C}"/>
    <dgm:cxn modelId="{B7C05130-8D87-4244-AEB4-39183C4ED568}" type="presOf" srcId="{8868FFF6-E113-43EB-B893-D3C292AD23AF}" destId="{B3E5F8D6-21BD-4723-8F05-2DD0C0795320}" srcOrd="0" destOrd="0" presId="urn:microsoft.com/office/officeart/2005/8/layout/radial6"/>
    <dgm:cxn modelId="{D0EDB7BD-A180-472F-9E25-5C6F2F4B7947}" type="presOf" srcId="{357963C2-186C-41F2-A81D-7EC868DFFE08}" destId="{71B48E84-B564-4FB4-8773-BFEF1230B30A}" srcOrd="0" destOrd="0" presId="urn:microsoft.com/office/officeart/2005/8/layout/radial6"/>
    <dgm:cxn modelId="{E463D4BA-1736-4D4F-A1AF-F945CE07B7DF}" type="presOf" srcId="{6D48BBA6-A9B9-4078-ABF8-11CBDB1DD87F}" destId="{80F33B8B-BCEF-428A-9A5A-77CC4DDBE547}" srcOrd="0" destOrd="0" presId="urn:microsoft.com/office/officeart/2005/8/layout/radial6"/>
    <dgm:cxn modelId="{C039A033-887A-4D06-A6A1-4037F6C0715B}" srcId="{83CA2B3A-BF53-4C3E-9A86-B1A4A8B410E3}" destId="{F3FF500A-E01E-4BA0-B257-34C0829043F9}" srcOrd="0" destOrd="0" parTransId="{B564BAD9-2DB4-4BC4-9354-4E34FCE3DD9D}" sibTransId="{18574777-3F06-4FAC-A94B-BF2D7054B704}"/>
    <dgm:cxn modelId="{AF392B9D-6989-47DD-B58A-F2E939A45462}" type="presOf" srcId="{83CA2B3A-BF53-4C3E-9A86-B1A4A8B410E3}" destId="{D6AFEE61-3318-41FE-B0F1-0279B348B1FA}" srcOrd="0" destOrd="0" presId="urn:microsoft.com/office/officeart/2005/8/layout/radial6"/>
    <dgm:cxn modelId="{EF9A5265-44C3-46BF-BC1D-F5A42F8BB6C8}" type="presOf" srcId="{F6BAE5EC-EBA0-4334-84FB-4B6427E10173}" destId="{D53CC5B2-2912-45E1-B280-05394E0150B6}" srcOrd="0" destOrd="0" presId="urn:microsoft.com/office/officeart/2005/8/layout/radial6"/>
    <dgm:cxn modelId="{5FAB2552-53B1-416B-B717-2F498940FC24}" type="presOf" srcId="{D850983A-F972-4AD5-9E40-D5CB9AD96957}" destId="{5859B529-03DC-4252-81EA-645B19EB9E87}" srcOrd="0" destOrd="0" presId="urn:microsoft.com/office/officeart/2005/8/layout/radial6"/>
    <dgm:cxn modelId="{1735F736-80B4-4032-895E-C8D308D99DF2}" type="presOf" srcId="{CF69588F-356D-4343-9F96-58AEA534605B}" destId="{9BED1A7C-6847-4C6A-8D93-9FEBB806F49E}" srcOrd="0" destOrd="0" presId="urn:microsoft.com/office/officeart/2005/8/layout/radial6"/>
    <dgm:cxn modelId="{11078B68-B145-49A9-A70A-8D36D09E3AC1}" type="presOf" srcId="{B185214E-9FFE-4D8D-B4D4-A4A135C4F04C}" destId="{2A8E8869-3C20-45D1-9800-81F849860FD8}" srcOrd="0" destOrd="0" presId="urn:microsoft.com/office/officeart/2005/8/layout/radial6"/>
    <dgm:cxn modelId="{F8584CD5-7074-4E92-A789-1BDF9E61C80A}" srcId="{F3FF500A-E01E-4BA0-B257-34C0829043F9}" destId="{CF69588F-356D-4343-9F96-58AEA534605B}" srcOrd="5" destOrd="0" parTransId="{DE770058-24F3-4B02-977D-7DD35650A9C7}" sibTransId="{8868FFF6-E113-43EB-B893-D3C292AD23AF}"/>
    <dgm:cxn modelId="{AF368DC9-4351-4FEC-8254-2BB250E2A62B}" type="presOf" srcId="{57389AC2-E646-42D2-9B52-5CC1BE8036C1}" destId="{459A9F7D-D556-4C1E-BD48-2DB837D5721C}" srcOrd="0" destOrd="0" presId="urn:microsoft.com/office/officeart/2005/8/layout/radial6"/>
    <dgm:cxn modelId="{FC5ACD72-EAF2-4482-80BC-CF33E326DEF1}" type="presOf" srcId="{B9AB6B77-7EC9-4960-ADBE-67FC460B25D8}" destId="{346EB67D-8BCE-4BB8-98F9-2A724DBD9D26}" srcOrd="0" destOrd="0" presId="urn:microsoft.com/office/officeart/2005/8/layout/radial6"/>
    <dgm:cxn modelId="{DBAC48F7-274B-4E35-BA4E-ABFE6BFBD789}" srcId="{83CA2B3A-BF53-4C3E-9A86-B1A4A8B410E3}" destId="{71EC7267-6DD2-4111-BFC4-3EA579D6D77C}" srcOrd="1" destOrd="0" parTransId="{61E4BDCD-8881-4106-A0F8-210659758C8F}" sibTransId="{8B42DCE5-8BAC-4884-8809-14D1EEB77FA2}"/>
    <dgm:cxn modelId="{4DCDC736-7985-40DB-BC4B-48DD9E4CEB29}" type="presOf" srcId="{68123CBC-F820-4981-B24A-5A530E2F9E56}" destId="{28175E27-D59D-48E6-875F-1AABA1374ED9}" srcOrd="0" destOrd="0" presId="urn:microsoft.com/office/officeart/2005/8/layout/radial6"/>
    <dgm:cxn modelId="{E40C0813-8CC7-4BD6-AFB5-868BFA767129}" srcId="{F3FF500A-E01E-4BA0-B257-34C0829043F9}" destId="{A7734743-F377-4521-BA1F-6D4DF2F6E367}" srcOrd="1" destOrd="0" parTransId="{23BFE2E1-C0BE-48BA-883F-1EFAA0052636}" sibTransId="{D850983A-F972-4AD5-9E40-D5CB9AD96957}"/>
    <dgm:cxn modelId="{26591214-6106-4161-8450-B06BBA8BDA3F}" type="presOf" srcId="{F3FF500A-E01E-4BA0-B257-34C0829043F9}" destId="{4ABF4080-FEB8-401D-84BC-33FB25542925}" srcOrd="0" destOrd="0" presId="urn:microsoft.com/office/officeart/2005/8/layout/radial6"/>
    <dgm:cxn modelId="{0FDB1A6D-351B-4D27-B71A-6DDBD2A16FEC}" srcId="{F3FF500A-E01E-4BA0-B257-34C0829043F9}" destId="{57389AC2-E646-42D2-9B52-5CC1BE8036C1}" srcOrd="0" destOrd="0" parTransId="{DEA1D72E-561B-4353-BA2F-1EE47768D43B}" sibTransId="{F6BAE5EC-EBA0-4334-84FB-4B6427E10173}"/>
    <dgm:cxn modelId="{0D6A949D-5709-4D6D-985D-8E0727481EF7}" type="presParOf" srcId="{D6AFEE61-3318-41FE-B0F1-0279B348B1FA}" destId="{4ABF4080-FEB8-401D-84BC-33FB25542925}" srcOrd="0" destOrd="0" presId="urn:microsoft.com/office/officeart/2005/8/layout/radial6"/>
    <dgm:cxn modelId="{80A273E3-B366-4198-A852-CF925763266A}" type="presParOf" srcId="{D6AFEE61-3318-41FE-B0F1-0279B348B1FA}" destId="{459A9F7D-D556-4C1E-BD48-2DB837D5721C}" srcOrd="1" destOrd="0" presId="urn:microsoft.com/office/officeart/2005/8/layout/radial6"/>
    <dgm:cxn modelId="{69AC1783-BAF3-4D68-BCF3-8AFC240EFD4A}" type="presParOf" srcId="{D6AFEE61-3318-41FE-B0F1-0279B348B1FA}" destId="{8B612DC8-0C6F-4172-B8DF-55F0A532257E}" srcOrd="2" destOrd="0" presId="urn:microsoft.com/office/officeart/2005/8/layout/radial6"/>
    <dgm:cxn modelId="{F967478B-391A-46CB-A50D-BC7B028B7000}" type="presParOf" srcId="{D6AFEE61-3318-41FE-B0F1-0279B348B1FA}" destId="{D53CC5B2-2912-45E1-B280-05394E0150B6}" srcOrd="3" destOrd="0" presId="urn:microsoft.com/office/officeart/2005/8/layout/radial6"/>
    <dgm:cxn modelId="{E862E525-1000-431A-B741-255F9496160A}" type="presParOf" srcId="{D6AFEE61-3318-41FE-B0F1-0279B348B1FA}" destId="{120CD989-40AC-4727-8740-DC43864056D4}" srcOrd="4" destOrd="0" presId="urn:microsoft.com/office/officeart/2005/8/layout/radial6"/>
    <dgm:cxn modelId="{B2A119F7-3FC9-4834-8E08-2916FC3D9F27}" type="presParOf" srcId="{D6AFEE61-3318-41FE-B0F1-0279B348B1FA}" destId="{70B1BDE3-44E0-467D-8FE9-F722A851C1E1}" srcOrd="5" destOrd="0" presId="urn:microsoft.com/office/officeart/2005/8/layout/radial6"/>
    <dgm:cxn modelId="{F4D8ED10-95D3-4ADA-99A8-0F36E6B6BC37}" type="presParOf" srcId="{D6AFEE61-3318-41FE-B0F1-0279B348B1FA}" destId="{5859B529-03DC-4252-81EA-645B19EB9E87}" srcOrd="6" destOrd="0" presId="urn:microsoft.com/office/officeart/2005/8/layout/radial6"/>
    <dgm:cxn modelId="{EEB213A0-B7AC-40AC-86DD-AEFC5EE555E7}" type="presParOf" srcId="{D6AFEE61-3318-41FE-B0F1-0279B348B1FA}" destId="{71B48E84-B564-4FB4-8773-BFEF1230B30A}" srcOrd="7" destOrd="0" presId="urn:microsoft.com/office/officeart/2005/8/layout/radial6"/>
    <dgm:cxn modelId="{C978F593-E697-46C7-99CA-2DA71EBD212B}" type="presParOf" srcId="{D6AFEE61-3318-41FE-B0F1-0279B348B1FA}" destId="{63CE2B07-7575-4392-8BB4-2B48E447003A}" srcOrd="8" destOrd="0" presId="urn:microsoft.com/office/officeart/2005/8/layout/radial6"/>
    <dgm:cxn modelId="{25BC19E5-181E-4166-9275-674A227AF77D}" type="presParOf" srcId="{D6AFEE61-3318-41FE-B0F1-0279B348B1FA}" destId="{2A8E8869-3C20-45D1-9800-81F849860FD8}" srcOrd="9" destOrd="0" presId="urn:microsoft.com/office/officeart/2005/8/layout/radial6"/>
    <dgm:cxn modelId="{0CEABED2-0805-4EC7-B8F3-8CC0F74B65C9}" type="presParOf" srcId="{D6AFEE61-3318-41FE-B0F1-0279B348B1FA}" destId="{80F33B8B-BCEF-428A-9A5A-77CC4DDBE547}" srcOrd="10" destOrd="0" presId="urn:microsoft.com/office/officeart/2005/8/layout/radial6"/>
    <dgm:cxn modelId="{3F8B764F-09BD-4EA8-B97E-0CF67E51BA3B}" type="presParOf" srcId="{D6AFEE61-3318-41FE-B0F1-0279B348B1FA}" destId="{370D2131-2F33-42BD-A87F-B881322A26C4}" srcOrd="11" destOrd="0" presId="urn:microsoft.com/office/officeart/2005/8/layout/radial6"/>
    <dgm:cxn modelId="{0192F0F8-04D0-4EFA-B6C7-F8C5DB696148}" type="presParOf" srcId="{D6AFEE61-3318-41FE-B0F1-0279B348B1FA}" destId="{346EB67D-8BCE-4BB8-98F9-2A724DBD9D26}" srcOrd="12" destOrd="0" presId="urn:microsoft.com/office/officeart/2005/8/layout/radial6"/>
    <dgm:cxn modelId="{384BA0B4-CF21-4DD5-91E9-6B8EE2AE2A61}" type="presParOf" srcId="{D6AFEE61-3318-41FE-B0F1-0279B348B1FA}" destId="{E7C5CC6C-D764-47E0-B674-237053A153E5}" srcOrd="13" destOrd="0" presId="urn:microsoft.com/office/officeart/2005/8/layout/radial6"/>
    <dgm:cxn modelId="{F17153ED-0E75-4DAB-945C-62733C34F8AF}" type="presParOf" srcId="{D6AFEE61-3318-41FE-B0F1-0279B348B1FA}" destId="{D41464BC-D3F5-489D-AEB4-76DD2206EEAE}" srcOrd="14" destOrd="0" presId="urn:microsoft.com/office/officeart/2005/8/layout/radial6"/>
    <dgm:cxn modelId="{ADFC7B0B-E770-4969-B9F1-8ADD464797C1}" type="presParOf" srcId="{D6AFEE61-3318-41FE-B0F1-0279B348B1FA}" destId="{28175E27-D59D-48E6-875F-1AABA1374ED9}" srcOrd="15" destOrd="0" presId="urn:microsoft.com/office/officeart/2005/8/layout/radial6"/>
    <dgm:cxn modelId="{53596970-5FA8-4B11-B1F2-E8A508BF16EF}" type="presParOf" srcId="{D6AFEE61-3318-41FE-B0F1-0279B348B1FA}" destId="{9BED1A7C-6847-4C6A-8D93-9FEBB806F49E}" srcOrd="16" destOrd="0" presId="urn:microsoft.com/office/officeart/2005/8/layout/radial6"/>
    <dgm:cxn modelId="{AA077F29-CFA8-4CB6-A8A2-0E826136F722}" type="presParOf" srcId="{D6AFEE61-3318-41FE-B0F1-0279B348B1FA}" destId="{B9CE856A-F5FD-4F2D-888C-DC6DB3BCC4B1}" srcOrd="17" destOrd="0" presId="urn:microsoft.com/office/officeart/2005/8/layout/radial6"/>
    <dgm:cxn modelId="{A033F308-6F8C-403E-8055-9FDB24937819}" type="presParOf" srcId="{D6AFEE61-3318-41FE-B0F1-0279B348B1FA}" destId="{B3E5F8D6-21BD-4723-8F05-2DD0C0795320}" srcOrd="18"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A66485-C99F-4C79-AD65-48E6C8F652A3}" type="doc">
      <dgm:prSet loTypeId="urn:microsoft.com/office/officeart/2011/layout/CircleProcess" loCatId="process" qsTypeId="urn:microsoft.com/office/officeart/2005/8/quickstyle/simple1" qsCatId="simple" csTypeId="urn:microsoft.com/office/officeart/2005/8/colors/accent1_1" csCatId="accent1" phldr="1"/>
      <dgm:spPr/>
      <dgm:t>
        <a:bodyPr/>
        <a:lstStyle/>
        <a:p>
          <a:endParaRPr lang="en-US"/>
        </a:p>
      </dgm:t>
    </dgm:pt>
    <dgm:pt modelId="{3E3913CE-30C1-458F-B5AF-DBFDF3064842}">
      <dgm:prSet phldrT="[Text]" custT="1"/>
      <dgm:spPr/>
      <dgm:t>
        <a:bodyPr/>
        <a:lstStyle/>
        <a:p>
          <a:r>
            <a:rPr lang="en-US" altLang="en-US" sz="2400" b="1" dirty="0" smtClean="0">
              <a:solidFill>
                <a:srgbClr val="000066"/>
              </a:solidFill>
            </a:rPr>
            <a:t>Quid Pro Quo</a:t>
          </a:r>
        </a:p>
        <a:p>
          <a:r>
            <a:rPr lang="en-US" sz="2400" b="1" dirty="0" smtClean="0">
              <a:solidFill>
                <a:srgbClr val="000066"/>
              </a:solidFill>
            </a:rPr>
            <a:t>“This for That”</a:t>
          </a:r>
          <a:endParaRPr lang="en-US" sz="2400" b="1" dirty="0">
            <a:solidFill>
              <a:srgbClr val="000066"/>
            </a:solidFill>
          </a:endParaRPr>
        </a:p>
      </dgm:t>
    </dgm:pt>
    <dgm:pt modelId="{C0DCE1E2-DC01-4023-A8F2-96DFB61CE595}" type="parTrans" cxnId="{87FC781A-FFDC-47F1-951B-BAD6792E2104}">
      <dgm:prSet/>
      <dgm:spPr/>
      <dgm:t>
        <a:bodyPr/>
        <a:lstStyle/>
        <a:p>
          <a:endParaRPr lang="en-US"/>
        </a:p>
      </dgm:t>
    </dgm:pt>
    <dgm:pt modelId="{F7EB14BF-DD22-47F0-AFEA-B2E25853A3D5}" type="sibTrans" cxnId="{87FC781A-FFDC-47F1-951B-BAD6792E2104}">
      <dgm:prSet/>
      <dgm:spPr/>
      <dgm:t>
        <a:bodyPr/>
        <a:lstStyle/>
        <a:p>
          <a:endParaRPr lang="en-US"/>
        </a:p>
      </dgm:t>
    </dgm:pt>
    <dgm:pt modelId="{F868B90D-9480-49C3-9F46-4A48C0E546EC}">
      <dgm:prSet phldrT="[Text]" custT="1"/>
      <dgm:spPr/>
      <dgm:t>
        <a:bodyPr/>
        <a:lstStyle/>
        <a:p>
          <a:r>
            <a:rPr lang="en-US" altLang="en-US" sz="1800" b="1" dirty="0" smtClean="0">
              <a:solidFill>
                <a:srgbClr val="000066"/>
              </a:solidFill>
            </a:rPr>
            <a:t>Unwelcome conduct so severe, pervasive and offensive that </a:t>
          </a:r>
          <a:r>
            <a:rPr lang="en-US" altLang="en-US" sz="2000" b="1" dirty="0" smtClean="0">
              <a:solidFill>
                <a:srgbClr val="000066"/>
              </a:solidFill>
            </a:rPr>
            <a:t/>
          </a:r>
          <a:br>
            <a:rPr lang="en-US" altLang="en-US" sz="2000" b="1" dirty="0" smtClean="0">
              <a:solidFill>
                <a:srgbClr val="000066"/>
              </a:solidFill>
            </a:rPr>
          </a:br>
          <a:r>
            <a:rPr lang="en-US" altLang="en-US" sz="1400" b="1" dirty="0" smtClean="0">
              <a:solidFill>
                <a:srgbClr val="000066"/>
              </a:solidFill>
            </a:rPr>
            <a:t>it effectively denies a person equal access to the District’s education programs or activities</a:t>
          </a:r>
          <a:endParaRPr lang="en-US" sz="1400" b="1" dirty="0">
            <a:solidFill>
              <a:srgbClr val="000066"/>
            </a:solidFill>
          </a:endParaRPr>
        </a:p>
      </dgm:t>
    </dgm:pt>
    <dgm:pt modelId="{284E41EB-487B-4987-8A02-A64822C6F64B}" type="parTrans" cxnId="{E60947D3-C984-4648-AB9D-D4AE97AC90D7}">
      <dgm:prSet/>
      <dgm:spPr/>
      <dgm:t>
        <a:bodyPr/>
        <a:lstStyle/>
        <a:p>
          <a:endParaRPr lang="en-US"/>
        </a:p>
      </dgm:t>
    </dgm:pt>
    <dgm:pt modelId="{0D606C2A-4259-4922-B8F0-0E587C089CBB}" type="sibTrans" cxnId="{E60947D3-C984-4648-AB9D-D4AE97AC90D7}">
      <dgm:prSet/>
      <dgm:spPr/>
      <dgm:t>
        <a:bodyPr/>
        <a:lstStyle/>
        <a:p>
          <a:endParaRPr lang="en-US"/>
        </a:p>
      </dgm:t>
    </dgm:pt>
    <dgm:pt modelId="{EA467708-C04E-4CD2-AD1B-D8A5FEEE620C}">
      <dgm:prSet phldrT="[Text]"/>
      <dgm:spPr/>
      <dgm:t>
        <a:bodyPr/>
        <a:lstStyle/>
        <a:p>
          <a:r>
            <a:rPr lang="en-US" altLang="en-US" b="1" dirty="0" smtClean="0">
              <a:solidFill>
                <a:srgbClr val="000066"/>
              </a:solidFill>
            </a:rPr>
            <a:t>Sexual assault, dating violence, domestic violence, stalking</a:t>
          </a:r>
          <a:endParaRPr lang="en-US" b="1" dirty="0">
            <a:solidFill>
              <a:srgbClr val="000066"/>
            </a:solidFill>
          </a:endParaRPr>
        </a:p>
      </dgm:t>
    </dgm:pt>
    <dgm:pt modelId="{FC44CA5B-026B-475E-A3E5-985529AD1B90}" type="parTrans" cxnId="{EC362F88-703E-411C-86A3-9A66C7428E97}">
      <dgm:prSet/>
      <dgm:spPr/>
      <dgm:t>
        <a:bodyPr/>
        <a:lstStyle/>
        <a:p>
          <a:endParaRPr lang="en-US"/>
        </a:p>
      </dgm:t>
    </dgm:pt>
    <dgm:pt modelId="{28EDAF1A-0ABD-4CF8-85C1-EF52C19781C1}" type="sibTrans" cxnId="{EC362F88-703E-411C-86A3-9A66C7428E97}">
      <dgm:prSet/>
      <dgm:spPr/>
      <dgm:t>
        <a:bodyPr/>
        <a:lstStyle/>
        <a:p>
          <a:endParaRPr lang="en-US"/>
        </a:p>
      </dgm:t>
    </dgm:pt>
    <dgm:pt modelId="{E855CFFB-CDB1-43D8-BA3B-E71B057CA46E}" type="pres">
      <dgm:prSet presAssocID="{90A66485-C99F-4C79-AD65-48E6C8F652A3}" presName="Name0" presStyleCnt="0">
        <dgm:presLayoutVars>
          <dgm:chMax val="11"/>
          <dgm:chPref val="11"/>
          <dgm:dir/>
          <dgm:resizeHandles/>
        </dgm:presLayoutVars>
      </dgm:prSet>
      <dgm:spPr/>
      <dgm:t>
        <a:bodyPr/>
        <a:lstStyle/>
        <a:p>
          <a:endParaRPr lang="en-US"/>
        </a:p>
      </dgm:t>
    </dgm:pt>
    <dgm:pt modelId="{92457BAD-8A5B-4138-B622-1C3BB1567E7C}" type="pres">
      <dgm:prSet presAssocID="{EA467708-C04E-4CD2-AD1B-D8A5FEEE620C}" presName="Accent3" presStyleCnt="0"/>
      <dgm:spPr/>
    </dgm:pt>
    <dgm:pt modelId="{255D205D-4B69-4CCF-86F0-DEA9F7DE061C}" type="pres">
      <dgm:prSet presAssocID="{EA467708-C04E-4CD2-AD1B-D8A5FEEE620C}" presName="Accent" presStyleLbl="node1" presStyleIdx="0" presStyleCnt="3"/>
      <dgm:spPr/>
    </dgm:pt>
    <dgm:pt modelId="{20DF8928-1195-4879-A2C1-22501ECFEAF1}" type="pres">
      <dgm:prSet presAssocID="{EA467708-C04E-4CD2-AD1B-D8A5FEEE620C}" presName="ParentBackground3" presStyleCnt="0"/>
      <dgm:spPr/>
    </dgm:pt>
    <dgm:pt modelId="{E5B5A967-3548-404E-9C82-621CC1D437CF}" type="pres">
      <dgm:prSet presAssocID="{EA467708-C04E-4CD2-AD1B-D8A5FEEE620C}" presName="ParentBackground" presStyleLbl="fgAcc1" presStyleIdx="0" presStyleCnt="3"/>
      <dgm:spPr/>
      <dgm:t>
        <a:bodyPr/>
        <a:lstStyle/>
        <a:p>
          <a:endParaRPr lang="en-US"/>
        </a:p>
      </dgm:t>
    </dgm:pt>
    <dgm:pt modelId="{35559F32-4996-4B7A-B542-DA58EDBFA2FD}" type="pres">
      <dgm:prSet presAssocID="{EA467708-C04E-4CD2-AD1B-D8A5FEEE620C}" presName="Parent3" presStyleLbl="revTx" presStyleIdx="0" presStyleCnt="0">
        <dgm:presLayoutVars>
          <dgm:chMax val="1"/>
          <dgm:chPref val="1"/>
          <dgm:bulletEnabled val="1"/>
        </dgm:presLayoutVars>
      </dgm:prSet>
      <dgm:spPr/>
      <dgm:t>
        <a:bodyPr/>
        <a:lstStyle/>
        <a:p>
          <a:endParaRPr lang="en-US"/>
        </a:p>
      </dgm:t>
    </dgm:pt>
    <dgm:pt modelId="{21FD0DBB-5682-43C7-B7D8-BD5CFF0A1F1D}" type="pres">
      <dgm:prSet presAssocID="{F868B90D-9480-49C3-9F46-4A48C0E546EC}" presName="Accent2" presStyleCnt="0"/>
      <dgm:spPr/>
    </dgm:pt>
    <dgm:pt modelId="{26EAAAEF-2AA4-4EAB-B28A-DD707BDB2043}" type="pres">
      <dgm:prSet presAssocID="{F868B90D-9480-49C3-9F46-4A48C0E546EC}" presName="Accent" presStyleLbl="node1" presStyleIdx="1" presStyleCnt="3"/>
      <dgm:spPr/>
    </dgm:pt>
    <dgm:pt modelId="{7823FF5D-D9D9-4D30-8996-8417D41D6098}" type="pres">
      <dgm:prSet presAssocID="{F868B90D-9480-49C3-9F46-4A48C0E546EC}" presName="ParentBackground2" presStyleCnt="0"/>
      <dgm:spPr/>
    </dgm:pt>
    <dgm:pt modelId="{87237833-65E2-4F8D-94FA-5D766F953920}" type="pres">
      <dgm:prSet presAssocID="{F868B90D-9480-49C3-9F46-4A48C0E546EC}" presName="ParentBackground" presStyleLbl="fgAcc1" presStyleIdx="1" presStyleCnt="3"/>
      <dgm:spPr/>
      <dgm:t>
        <a:bodyPr/>
        <a:lstStyle/>
        <a:p>
          <a:endParaRPr lang="en-US"/>
        </a:p>
      </dgm:t>
    </dgm:pt>
    <dgm:pt modelId="{7B8B9702-438F-4757-8F18-2EF2E620CB3E}" type="pres">
      <dgm:prSet presAssocID="{F868B90D-9480-49C3-9F46-4A48C0E546EC}" presName="Parent2" presStyleLbl="revTx" presStyleIdx="0" presStyleCnt="0">
        <dgm:presLayoutVars>
          <dgm:chMax val="1"/>
          <dgm:chPref val="1"/>
          <dgm:bulletEnabled val="1"/>
        </dgm:presLayoutVars>
      </dgm:prSet>
      <dgm:spPr/>
      <dgm:t>
        <a:bodyPr/>
        <a:lstStyle/>
        <a:p>
          <a:endParaRPr lang="en-US"/>
        </a:p>
      </dgm:t>
    </dgm:pt>
    <dgm:pt modelId="{2036D070-E30F-4F51-8FED-0B1667D84F60}" type="pres">
      <dgm:prSet presAssocID="{3E3913CE-30C1-458F-B5AF-DBFDF3064842}" presName="Accent1" presStyleCnt="0"/>
      <dgm:spPr/>
    </dgm:pt>
    <dgm:pt modelId="{36DB6F25-F528-47BD-9002-4D7056E8AFD9}" type="pres">
      <dgm:prSet presAssocID="{3E3913CE-30C1-458F-B5AF-DBFDF3064842}" presName="Accent" presStyleLbl="node1" presStyleIdx="2" presStyleCnt="3"/>
      <dgm:spPr/>
    </dgm:pt>
    <dgm:pt modelId="{B54EA5BE-EBA7-4A4C-9525-44724D9740F5}" type="pres">
      <dgm:prSet presAssocID="{3E3913CE-30C1-458F-B5AF-DBFDF3064842}" presName="ParentBackground1" presStyleCnt="0"/>
      <dgm:spPr/>
    </dgm:pt>
    <dgm:pt modelId="{425A0F30-60D4-4C39-A842-99853710EE2D}" type="pres">
      <dgm:prSet presAssocID="{3E3913CE-30C1-458F-B5AF-DBFDF3064842}" presName="ParentBackground" presStyleLbl="fgAcc1" presStyleIdx="2" presStyleCnt="3"/>
      <dgm:spPr/>
      <dgm:t>
        <a:bodyPr/>
        <a:lstStyle/>
        <a:p>
          <a:endParaRPr lang="en-US"/>
        </a:p>
      </dgm:t>
    </dgm:pt>
    <dgm:pt modelId="{AD6D210E-ED3D-4071-BC58-B36DDF44188F}" type="pres">
      <dgm:prSet presAssocID="{3E3913CE-30C1-458F-B5AF-DBFDF3064842}" presName="Parent1" presStyleLbl="revTx" presStyleIdx="0" presStyleCnt="0">
        <dgm:presLayoutVars>
          <dgm:chMax val="1"/>
          <dgm:chPref val="1"/>
          <dgm:bulletEnabled val="1"/>
        </dgm:presLayoutVars>
      </dgm:prSet>
      <dgm:spPr/>
      <dgm:t>
        <a:bodyPr/>
        <a:lstStyle/>
        <a:p>
          <a:endParaRPr lang="en-US"/>
        </a:p>
      </dgm:t>
    </dgm:pt>
  </dgm:ptLst>
  <dgm:cxnLst>
    <dgm:cxn modelId="{36FDEAE9-DE72-4B10-BD37-67CE54CDFE2E}" type="presOf" srcId="{EA467708-C04E-4CD2-AD1B-D8A5FEEE620C}" destId="{E5B5A967-3548-404E-9C82-621CC1D437CF}" srcOrd="0" destOrd="0" presId="urn:microsoft.com/office/officeart/2011/layout/CircleProcess"/>
    <dgm:cxn modelId="{EC362F88-703E-411C-86A3-9A66C7428E97}" srcId="{90A66485-C99F-4C79-AD65-48E6C8F652A3}" destId="{EA467708-C04E-4CD2-AD1B-D8A5FEEE620C}" srcOrd="2" destOrd="0" parTransId="{FC44CA5B-026B-475E-A3E5-985529AD1B90}" sibTransId="{28EDAF1A-0ABD-4CF8-85C1-EF52C19781C1}"/>
    <dgm:cxn modelId="{87FC781A-FFDC-47F1-951B-BAD6792E2104}" srcId="{90A66485-C99F-4C79-AD65-48E6C8F652A3}" destId="{3E3913CE-30C1-458F-B5AF-DBFDF3064842}" srcOrd="0" destOrd="0" parTransId="{C0DCE1E2-DC01-4023-A8F2-96DFB61CE595}" sibTransId="{F7EB14BF-DD22-47F0-AFEA-B2E25853A3D5}"/>
    <dgm:cxn modelId="{8C1CB007-E769-4CBF-9447-D4E68CFF88A0}" type="presOf" srcId="{F868B90D-9480-49C3-9F46-4A48C0E546EC}" destId="{87237833-65E2-4F8D-94FA-5D766F953920}" srcOrd="0" destOrd="0" presId="urn:microsoft.com/office/officeart/2011/layout/CircleProcess"/>
    <dgm:cxn modelId="{80F99C96-D48E-4DFA-90C6-A5644CBDF928}" type="presOf" srcId="{3E3913CE-30C1-458F-B5AF-DBFDF3064842}" destId="{AD6D210E-ED3D-4071-BC58-B36DDF44188F}" srcOrd="1" destOrd="0" presId="urn:microsoft.com/office/officeart/2011/layout/CircleProcess"/>
    <dgm:cxn modelId="{0AAFB066-6767-4FA6-8F34-06797A791F19}" type="presOf" srcId="{EA467708-C04E-4CD2-AD1B-D8A5FEEE620C}" destId="{35559F32-4996-4B7A-B542-DA58EDBFA2FD}" srcOrd="1" destOrd="0" presId="urn:microsoft.com/office/officeart/2011/layout/CircleProcess"/>
    <dgm:cxn modelId="{E60947D3-C984-4648-AB9D-D4AE97AC90D7}" srcId="{90A66485-C99F-4C79-AD65-48E6C8F652A3}" destId="{F868B90D-9480-49C3-9F46-4A48C0E546EC}" srcOrd="1" destOrd="0" parTransId="{284E41EB-487B-4987-8A02-A64822C6F64B}" sibTransId="{0D606C2A-4259-4922-B8F0-0E587C089CBB}"/>
    <dgm:cxn modelId="{405F8D37-03B4-40CE-A85E-AF15536BCE2D}" type="presOf" srcId="{3E3913CE-30C1-458F-B5AF-DBFDF3064842}" destId="{425A0F30-60D4-4C39-A842-99853710EE2D}" srcOrd="0" destOrd="0" presId="urn:microsoft.com/office/officeart/2011/layout/CircleProcess"/>
    <dgm:cxn modelId="{CBBED31A-93E9-4359-8AAA-8F8B7672DC2A}" type="presOf" srcId="{90A66485-C99F-4C79-AD65-48E6C8F652A3}" destId="{E855CFFB-CDB1-43D8-BA3B-E71B057CA46E}" srcOrd="0" destOrd="0" presId="urn:microsoft.com/office/officeart/2011/layout/CircleProcess"/>
    <dgm:cxn modelId="{94BECD63-7DF9-461E-9A43-A1FCD78FA1BE}" type="presOf" srcId="{F868B90D-9480-49C3-9F46-4A48C0E546EC}" destId="{7B8B9702-438F-4757-8F18-2EF2E620CB3E}" srcOrd="1" destOrd="0" presId="urn:microsoft.com/office/officeart/2011/layout/CircleProcess"/>
    <dgm:cxn modelId="{429A7B9B-75F4-477D-B750-9C1A29AA8CE0}" type="presParOf" srcId="{E855CFFB-CDB1-43D8-BA3B-E71B057CA46E}" destId="{92457BAD-8A5B-4138-B622-1C3BB1567E7C}" srcOrd="0" destOrd="0" presId="urn:microsoft.com/office/officeart/2011/layout/CircleProcess"/>
    <dgm:cxn modelId="{6B2D6771-5E8E-456F-9593-F10B3C8E99D2}" type="presParOf" srcId="{92457BAD-8A5B-4138-B622-1C3BB1567E7C}" destId="{255D205D-4B69-4CCF-86F0-DEA9F7DE061C}" srcOrd="0" destOrd="0" presId="urn:microsoft.com/office/officeart/2011/layout/CircleProcess"/>
    <dgm:cxn modelId="{0101DF12-05C8-4720-AB63-15220753F208}" type="presParOf" srcId="{E855CFFB-CDB1-43D8-BA3B-E71B057CA46E}" destId="{20DF8928-1195-4879-A2C1-22501ECFEAF1}" srcOrd="1" destOrd="0" presId="urn:microsoft.com/office/officeart/2011/layout/CircleProcess"/>
    <dgm:cxn modelId="{52EC8CF2-EE84-4CEB-B436-DB3CF88D7CD6}" type="presParOf" srcId="{20DF8928-1195-4879-A2C1-22501ECFEAF1}" destId="{E5B5A967-3548-404E-9C82-621CC1D437CF}" srcOrd="0" destOrd="0" presId="urn:microsoft.com/office/officeart/2011/layout/CircleProcess"/>
    <dgm:cxn modelId="{6E777D1F-1092-4234-BC48-D9291F129A4F}" type="presParOf" srcId="{E855CFFB-CDB1-43D8-BA3B-E71B057CA46E}" destId="{35559F32-4996-4B7A-B542-DA58EDBFA2FD}" srcOrd="2" destOrd="0" presId="urn:microsoft.com/office/officeart/2011/layout/CircleProcess"/>
    <dgm:cxn modelId="{B9367A84-2BD4-43E5-B5C9-CB7CC192AE0E}" type="presParOf" srcId="{E855CFFB-CDB1-43D8-BA3B-E71B057CA46E}" destId="{21FD0DBB-5682-43C7-B7D8-BD5CFF0A1F1D}" srcOrd="3" destOrd="0" presId="urn:microsoft.com/office/officeart/2011/layout/CircleProcess"/>
    <dgm:cxn modelId="{F2D22B2A-6F9F-478F-9C3D-00CE930783A4}" type="presParOf" srcId="{21FD0DBB-5682-43C7-B7D8-BD5CFF0A1F1D}" destId="{26EAAAEF-2AA4-4EAB-B28A-DD707BDB2043}" srcOrd="0" destOrd="0" presId="urn:microsoft.com/office/officeart/2011/layout/CircleProcess"/>
    <dgm:cxn modelId="{09BB6661-E871-4BF7-AFF6-503AF88BCC15}" type="presParOf" srcId="{E855CFFB-CDB1-43D8-BA3B-E71B057CA46E}" destId="{7823FF5D-D9D9-4D30-8996-8417D41D6098}" srcOrd="4" destOrd="0" presId="urn:microsoft.com/office/officeart/2011/layout/CircleProcess"/>
    <dgm:cxn modelId="{87F74562-7916-4B31-81A4-9348758D718F}" type="presParOf" srcId="{7823FF5D-D9D9-4D30-8996-8417D41D6098}" destId="{87237833-65E2-4F8D-94FA-5D766F953920}" srcOrd="0" destOrd="0" presId="urn:microsoft.com/office/officeart/2011/layout/CircleProcess"/>
    <dgm:cxn modelId="{8D86E176-491E-4961-BE65-84223F0DDF19}" type="presParOf" srcId="{E855CFFB-CDB1-43D8-BA3B-E71B057CA46E}" destId="{7B8B9702-438F-4757-8F18-2EF2E620CB3E}" srcOrd="5" destOrd="0" presId="urn:microsoft.com/office/officeart/2011/layout/CircleProcess"/>
    <dgm:cxn modelId="{D2D6C038-42FC-43D8-BF39-D4DE44C1E1D9}" type="presParOf" srcId="{E855CFFB-CDB1-43D8-BA3B-E71B057CA46E}" destId="{2036D070-E30F-4F51-8FED-0B1667D84F60}" srcOrd="6" destOrd="0" presId="urn:microsoft.com/office/officeart/2011/layout/CircleProcess"/>
    <dgm:cxn modelId="{F9A3EBF2-13DE-45B9-98E2-C8C7CF387237}" type="presParOf" srcId="{2036D070-E30F-4F51-8FED-0B1667D84F60}" destId="{36DB6F25-F528-47BD-9002-4D7056E8AFD9}" srcOrd="0" destOrd="0" presId="urn:microsoft.com/office/officeart/2011/layout/CircleProcess"/>
    <dgm:cxn modelId="{8A570CE5-03A8-41AC-8BA1-AE1A699A6A2A}" type="presParOf" srcId="{E855CFFB-CDB1-43D8-BA3B-E71B057CA46E}" destId="{B54EA5BE-EBA7-4A4C-9525-44724D9740F5}" srcOrd="7" destOrd="0" presId="urn:microsoft.com/office/officeart/2011/layout/CircleProcess"/>
    <dgm:cxn modelId="{C86DF797-2491-4A29-BADE-F387C8AA3319}" type="presParOf" srcId="{B54EA5BE-EBA7-4A4C-9525-44724D9740F5}" destId="{425A0F30-60D4-4C39-A842-99853710EE2D}" srcOrd="0" destOrd="0" presId="urn:microsoft.com/office/officeart/2011/layout/CircleProcess"/>
    <dgm:cxn modelId="{CC9804DF-4A24-4181-8B7A-4341B7F48433}" type="presParOf" srcId="{E855CFFB-CDB1-43D8-BA3B-E71B057CA46E}" destId="{AD6D210E-ED3D-4071-BC58-B36DDF44188F}"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9E17F0-82C9-489F-9659-48A392032B61}" type="doc">
      <dgm:prSet loTypeId="urn:microsoft.com/office/officeart/2005/8/layout/pList2" loCatId="list" qsTypeId="urn:microsoft.com/office/officeart/2005/8/quickstyle/simple1" qsCatId="simple" csTypeId="urn:microsoft.com/office/officeart/2005/8/colors/accent1_2" csCatId="accent1" phldr="1"/>
      <dgm:spPr/>
    </dgm:pt>
    <dgm:pt modelId="{9671FE63-AABF-479B-A6E8-4CCF39A6CACE}">
      <dgm:prSet phldrT="[Text]" custT="1"/>
      <dgm:spPr/>
      <dgm:t>
        <a:bodyPr/>
        <a:lstStyle/>
        <a:p>
          <a:r>
            <a:rPr lang="en-US" sz="1800" dirty="0" smtClean="0"/>
            <a:t>School buildings/</a:t>
          </a:r>
          <a:br>
            <a:rPr lang="en-US" sz="1800" dirty="0" smtClean="0"/>
          </a:br>
          <a:r>
            <a:rPr lang="en-US" sz="1800" dirty="0" smtClean="0"/>
            <a:t>on campus</a:t>
          </a:r>
          <a:endParaRPr lang="en-US" sz="1800" dirty="0"/>
        </a:p>
      </dgm:t>
    </dgm:pt>
    <dgm:pt modelId="{41A7AB94-6C6E-4585-97E7-20F1DFE9F6CA}" type="parTrans" cxnId="{3260C9A4-500D-49EC-8538-10AB7670606B}">
      <dgm:prSet/>
      <dgm:spPr/>
      <dgm:t>
        <a:bodyPr/>
        <a:lstStyle/>
        <a:p>
          <a:endParaRPr lang="en-US"/>
        </a:p>
      </dgm:t>
    </dgm:pt>
    <dgm:pt modelId="{85A1F368-1C31-4ECA-BC3F-0F39E8DCA288}" type="sibTrans" cxnId="{3260C9A4-500D-49EC-8538-10AB7670606B}">
      <dgm:prSet/>
      <dgm:spPr/>
      <dgm:t>
        <a:bodyPr/>
        <a:lstStyle/>
        <a:p>
          <a:endParaRPr lang="en-US"/>
        </a:p>
      </dgm:t>
    </dgm:pt>
    <dgm:pt modelId="{4B2F3AF6-90E3-4A91-AF29-BCB870225786}">
      <dgm:prSet phldrT="[Text]" custT="1"/>
      <dgm:spPr/>
      <dgm:t>
        <a:bodyPr/>
        <a:lstStyle/>
        <a:p>
          <a:r>
            <a:rPr lang="en-US" sz="1800" dirty="0" smtClean="0"/>
            <a:t>At school, on school bus, on field trips, at school-sponsored activities (including athletics), academic conferences, etc.</a:t>
          </a:r>
          <a:endParaRPr lang="en-US" sz="1800" dirty="0"/>
        </a:p>
      </dgm:t>
    </dgm:pt>
    <dgm:pt modelId="{DCC16503-6AEF-474F-8EBA-D476B95A5384}" type="parTrans" cxnId="{868CECAB-B196-4E65-ADA9-08459155BEF3}">
      <dgm:prSet/>
      <dgm:spPr/>
      <dgm:t>
        <a:bodyPr/>
        <a:lstStyle/>
        <a:p>
          <a:endParaRPr lang="en-US"/>
        </a:p>
      </dgm:t>
    </dgm:pt>
    <dgm:pt modelId="{2E37305F-2375-4794-A0DD-C40E62E3BF7F}" type="sibTrans" cxnId="{868CECAB-B196-4E65-ADA9-08459155BEF3}">
      <dgm:prSet/>
      <dgm:spPr/>
      <dgm:t>
        <a:bodyPr/>
        <a:lstStyle/>
        <a:p>
          <a:endParaRPr lang="en-US"/>
        </a:p>
      </dgm:t>
    </dgm:pt>
    <dgm:pt modelId="{7E572108-078B-4BF5-84ED-519370ECFE83}">
      <dgm:prSet phldrT="[Text]" custT="1"/>
      <dgm:spPr/>
      <dgm:t>
        <a:bodyPr/>
        <a:lstStyle/>
        <a:p>
          <a:r>
            <a:rPr lang="en-US" sz="1800" dirty="0" smtClean="0"/>
            <a:t>Distance learning</a:t>
          </a:r>
          <a:endParaRPr lang="en-US" sz="1800" dirty="0"/>
        </a:p>
      </dgm:t>
    </dgm:pt>
    <dgm:pt modelId="{BEDC20F6-4311-4597-B644-4BF89C4519BC}" type="parTrans" cxnId="{1C209A29-46E3-4008-AE85-8535F4E0F786}">
      <dgm:prSet/>
      <dgm:spPr/>
      <dgm:t>
        <a:bodyPr/>
        <a:lstStyle/>
        <a:p>
          <a:endParaRPr lang="en-US"/>
        </a:p>
      </dgm:t>
    </dgm:pt>
    <dgm:pt modelId="{71162C91-55BE-4CF5-8158-5ECF81A2B0D7}" type="sibTrans" cxnId="{1C209A29-46E3-4008-AE85-8535F4E0F786}">
      <dgm:prSet/>
      <dgm:spPr/>
      <dgm:t>
        <a:bodyPr/>
        <a:lstStyle/>
        <a:p>
          <a:endParaRPr lang="en-US"/>
        </a:p>
      </dgm:t>
    </dgm:pt>
    <dgm:pt modelId="{2476B0CC-4F87-4A92-846A-ED12D955E47D}" type="pres">
      <dgm:prSet presAssocID="{1F9E17F0-82C9-489F-9659-48A392032B61}" presName="Name0" presStyleCnt="0">
        <dgm:presLayoutVars>
          <dgm:dir/>
          <dgm:resizeHandles val="exact"/>
        </dgm:presLayoutVars>
      </dgm:prSet>
      <dgm:spPr/>
    </dgm:pt>
    <dgm:pt modelId="{74060BA3-43F0-4A39-84F1-C765290294B7}" type="pres">
      <dgm:prSet presAssocID="{1F9E17F0-82C9-489F-9659-48A392032B61}" presName="bkgdShp" presStyleLbl="alignAccFollowNode1" presStyleIdx="0" presStyleCnt="1"/>
      <dgm:spPr/>
    </dgm:pt>
    <dgm:pt modelId="{EF514931-6890-4059-9A5C-DF15E34B59E1}" type="pres">
      <dgm:prSet presAssocID="{1F9E17F0-82C9-489F-9659-48A392032B61}" presName="linComp" presStyleCnt="0"/>
      <dgm:spPr/>
    </dgm:pt>
    <dgm:pt modelId="{91EDB495-E5D3-49E0-83E0-1CA3303B0F36}" type="pres">
      <dgm:prSet presAssocID="{9671FE63-AABF-479B-A6E8-4CCF39A6CACE}" presName="compNode" presStyleCnt="0"/>
      <dgm:spPr/>
    </dgm:pt>
    <dgm:pt modelId="{F382CD38-4586-4BFE-A4A7-E4662205F628}" type="pres">
      <dgm:prSet presAssocID="{9671FE63-AABF-479B-A6E8-4CCF39A6CACE}" presName="node" presStyleLbl="node1" presStyleIdx="0" presStyleCnt="3">
        <dgm:presLayoutVars>
          <dgm:bulletEnabled val="1"/>
        </dgm:presLayoutVars>
      </dgm:prSet>
      <dgm:spPr/>
      <dgm:t>
        <a:bodyPr/>
        <a:lstStyle/>
        <a:p>
          <a:endParaRPr lang="en-US"/>
        </a:p>
      </dgm:t>
    </dgm:pt>
    <dgm:pt modelId="{B2BB67FA-6187-4805-9FDB-BD6946223CC6}" type="pres">
      <dgm:prSet presAssocID="{9671FE63-AABF-479B-A6E8-4CCF39A6CACE}" presName="invisiNode" presStyleLbl="node1" presStyleIdx="0" presStyleCnt="3"/>
      <dgm:spPr/>
    </dgm:pt>
    <dgm:pt modelId="{65E1E7A3-D40E-4F89-AA72-84A401705BA0}" type="pres">
      <dgm:prSet presAssocID="{9671FE63-AABF-479B-A6E8-4CCF39A6CACE}" presName="imagNode"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t="-19000" b="-19000"/>
          </a:stretch>
        </a:blipFill>
      </dgm:spPr>
    </dgm:pt>
    <dgm:pt modelId="{A37114F4-E8E2-47A0-9AA7-15BB4532E941}" type="pres">
      <dgm:prSet presAssocID="{85A1F368-1C31-4ECA-BC3F-0F39E8DCA288}" presName="sibTrans" presStyleLbl="sibTrans2D1" presStyleIdx="0" presStyleCnt="0"/>
      <dgm:spPr/>
      <dgm:t>
        <a:bodyPr/>
        <a:lstStyle/>
        <a:p>
          <a:endParaRPr lang="en-US"/>
        </a:p>
      </dgm:t>
    </dgm:pt>
    <dgm:pt modelId="{9FCA57AB-971E-4903-9044-D7F07B30DEF0}" type="pres">
      <dgm:prSet presAssocID="{4B2F3AF6-90E3-4A91-AF29-BCB870225786}" presName="compNode" presStyleCnt="0"/>
      <dgm:spPr/>
    </dgm:pt>
    <dgm:pt modelId="{02CBAB07-F953-499A-8C13-A4EFD4C91F50}" type="pres">
      <dgm:prSet presAssocID="{4B2F3AF6-90E3-4A91-AF29-BCB870225786}" presName="node" presStyleLbl="node1" presStyleIdx="1" presStyleCnt="3">
        <dgm:presLayoutVars>
          <dgm:bulletEnabled val="1"/>
        </dgm:presLayoutVars>
      </dgm:prSet>
      <dgm:spPr/>
      <dgm:t>
        <a:bodyPr/>
        <a:lstStyle/>
        <a:p>
          <a:endParaRPr lang="en-US"/>
        </a:p>
      </dgm:t>
    </dgm:pt>
    <dgm:pt modelId="{A9ECFEC8-3192-4654-B9E1-356189AF02DD}" type="pres">
      <dgm:prSet presAssocID="{4B2F3AF6-90E3-4A91-AF29-BCB870225786}" presName="invisiNode" presStyleLbl="node1" presStyleIdx="1" presStyleCnt="3"/>
      <dgm:spPr/>
    </dgm:pt>
    <dgm:pt modelId="{1F7B1A56-E24E-4D2B-AAE8-0CF08974A5BE}" type="pres">
      <dgm:prSet presAssocID="{4B2F3AF6-90E3-4A91-AF29-BCB870225786}" presName="imagNode"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t="-19000" b="-19000"/>
          </a:stretch>
        </a:blipFill>
      </dgm:spPr>
    </dgm:pt>
    <dgm:pt modelId="{FE6ABCCB-2B78-45EE-BF10-934D9E4456E3}" type="pres">
      <dgm:prSet presAssocID="{2E37305F-2375-4794-A0DD-C40E62E3BF7F}" presName="sibTrans" presStyleLbl="sibTrans2D1" presStyleIdx="0" presStyleCnt="0"/>
      <dgm:spPr/>
      <dgm:t>
        <a:bodyPr/>
        <a:lstStyle/>
        <a:p>
          <a:endParaRPr lang="en-US"/>
        </a:p>
      </dgm:t>
    </dgm:pt>
    <dgm:pt modelId="{C1F7D577-BD5B-4E7D-80D1-3AF755FDE70C}" type="pres">
      <dgm:prSet presAssocID="{7E572108-078B-4BF5-84ED-519370ECFE83}" presName="compNode" presStyleCnt="0"/>
      <dgm:spPr/>
    </dgm:pt>
    <dgm:pt modelId="{DB4B1A80-B666-45C8-BB7B-3ACF8D5C6411}" type="pres">
      <dgm:prSet presAssocID="{7E572108-078B-4BF5-84ED-519370ECFE83}" presName="node" presStyleLbl="node1" presStyleIdx="2" presStyleCnt="3">
        <dgm:presLayoutVars>
          <dgm:bulletEnabled val="1"/>
        </dgm:presLayoutVars>
      </dgm:prSet>
      <dgm:spPr/>
      <dgm:t>
        <a:bodyPr/>
        <a:lstStyle/>
        <a:p>
          <a:endParaRPr lang="en-US"/>
        </a:p>
      </dgm:t>
    </dgm:pt>
    <dgm:pt modelId="{21C04D68-D67D-4010-972A-E0E674368DBC}" type="pres">
      <dgm:prSet presAssocID="{7E572108-078B-4BF5-84ED-519370ECFE83}" presName="invisiNode" presStyleLbl="node1" presStyleIdx="2" presStyleCnt="3"/>
      <dgm:spPr/>
    </dgm:pt>
    <dgm:pt modelId="{A9D15437-29AB-4D9D-91D0-A7E15B9F8DDC}" type="pres">
      <dgm:prSet presAssocID="{7E572108-078B-4BF5-84ED-519370ECFE83}" presName="imagNode"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t="-19000" b="-19000"/>
          </a:stretch>
        </a:blipFill>
      </dgm:spPr>
    </dgm:pt>
  </dgm:ptLst>
  <dgm:cxnLst>
    <dgm:cxn modelId="{3260C9A4-500D-49EC-8538-10AB7670606B}" srcId="{1F9E17F0-82C9-489F-9659-48A392032B61}" destId="{9671FE63-AABF-479B-A6E8-4CCF39A6CACE}" srcOrd="0" destOrd="0" parTransId="{41A7AB94-6C6E-4585-97E7-20F1DFE9F6CA}" sibTransId="{85A1F368-1C31-4ECA-BC3F-0F39E8DCA288}"/>
    <dgm:cxn modelId="{868CECAB-B196-4E65-ADA9-08459155BEF3}" srcId="{1F9E17F0-82C9-489F-9659-48A392032B61}" destId="{4B2F3AF6-90E3-4A91-AF29-BCB870225786}" srcOrd="1" destOrd="0" parTransId="{DCC16503-6AEF-474F-8EBA-D476B95A5384}" sibTransId="{2E37305F-2375-4794-A0DD-C40E62E3BF7F}"/>
    <dgm:cxn modelId="{C80D81DF-E224-4D8C-B7BB-EB6107B2EE2C}" type="presOf" srcId="{1F9E17F0-82C9-489F-9659-48A392032B61}" destId="{2476B0CC-4F87-4A92-846A-ED12D955E47D}" srcOrd="0" destOrd="0" presId="urn:microsoft.com/office/officeart/2005/8/layout/pList2"/>
    <dgm:cxn modelId="{04EB1EF2-E0A0-4FE7-AF3E-7B0683F8BCA1}" type="presOf" srcId="{7E572108-078B-4BF5-84ED-519370ECFE83}" destId="{DB4B1A80-B666-45C8-BB7B-3ACF8D5C6411}" srcOrd="0" destOrd="0" presId="urn:microsoft.com/office/officeart/2005/8/layout/pList2"/>
    <dgm:cxn modelId="{CB304958-AC0A-4C28-9346-88E55132AB93}" type="presOf" srcId="{85A1F368-1C31-4ECA-BC3F-0F39E8DCA288}" destId="{A37114F4-E8E2-47A0-9AA7-15BB4532E941}" srcOrd="0" destOrd="0" presId="urn:microsoft.com/office/officeart/2005/8/layout/pList2"/>
    <dgm:cxn modelId="{72D2F0E4-595E-415A-9A24-B6CACFE5AFAF}" type="presOf" srcId="{2E37305F-2375-4794-A0DD-C40E62E3BF7F}" destId="{FE6ABCCB-2B78-45EE-BF10-934D9E4456E3}" srcOrd="0" destOrd="0" presId="urn:microsoft.com/office/officeart/2005/8/layout/pList2"/>
    <dgm:cxn modelId="{1C209A29-46E3-4008-AE85-8535F4E0F786}" srcId="{1F9E17F0-82C9-489F-9659-48A392032B61}" destId="{7E572108-078B-4BF5-84ED-519370ECFE83}" srcOrd="2" destOrd="0" parTransId="{BEDC20F6-4311-4597-B644-4BF89C4519BC}" sibTransId="{71162C91-55BE-4CF5-8158-5ECF81A2B0D7}"/>
    <dgm:cxn modelId="{F2D67C74-EBF5-4F5D-92B5-29D02C1EDCF2}" type="presOf" srcId="{9671FE63-AABF-479B-A6E8-4CCF39A6CACE}" destId="{F382CD38-4586-4BFE-A4A7-E4662205F628}" srcOrd="0" destOrd="0" presId="urn:microsoft.com/office/officeart/2005/8/layout/pList2"/>
    <dgm:cxn modelId="{574E3185-3C7C-4F44-8041-7CE52EC7DE3B}" type="presOf" srcId="{4B2F3AF6-90E3-4A91-AF29-BCB870225786}" destId="{02CBAB07-F953-499A-8C13-A4EFD4C91F50}" srcOrd="0" destOrd="0" presId="urn:microsoft.com/office/officeart/2005/8/layout/pList2"/>
    <dgm:cxn modelId="{37848A53-F7D4-472C-B249-8932C7066E50}" type="presParOf" srcId="{2476B0CC-4F87-4A92-846A-ED12D955E47D}" destId="{74060BA3-43F0-4A39-84F1-C765290294B7}" srcOrd="0" destOrd="0" presId="urn:microsoft.com/office/officeart/2005/8/layout/pList2"/>
    <dgm:cxn modelId="{42AF4FAD-7802-46E1-A986-70BF797CE881}" type="presParOf" srcId="{2476B0CC-4F87-4A92-846A-ED12D955E47D}" destId="{EF514931-6890-4059-9A5C-DF15E34B59E1}" srcOrd="1" destOrd="0" presId="urn:microsoft.com/office/officeart/2005/8/layout/pList2"/>
    <dgm:cxn modelId="{4AE43DC7-A3ED-4E16-8328-BB80DCC4A1B4}" type="presParOf" srcId="{EF514931-6890-4059-9A5C-DF15E34B59E1}" destId="{91EDB495-E5D3-49E0-83E0-1CA3303B0F36}" srcOrd="0" destOrd="0" presId="urn:microsoft.com/office/officeart/2005/8/layout/pList2"/>
    <dgm:cxn modelId="{67C9CC55-F5C4-466C-A36F-EABD8DE0D177}" type="presParOf" srcId="{91EDB495-E5D3-49E0-83E0-1CA3303B0F36}" destId="{F382CD38-4586-4BFE-A4A7-E4662205F628}" srcOrd="0" destOrd="0" presId="urn:microsoft.com/office/officeart/2005/8/layout/pList2"/>
    <dgm:cxn modelId="{5A12E31D-7935-4479-BD18-D1A04960157E}" type="presParOf" srcId="{91EDB495-E5D3-49E0-83E0-1CA3303B0F36}" destId="{B2BB67FA-6187-4805-9FDB-BD6946223CC6}" srcOrd="1" destOrd="0" presId="urn:microsoft.com/office/officeart/2005/8/layout/pList2"/>
    <dgm:cxn modelId="{AC369347-CBE1-4B13-B5A7-7642D3B1E8F5}" type="presParOf" srcId="{91EDB495-E5D3-49E0-83E0-1CA3303B0F36}" destId="{65E1E7A3-D40E-4F89-AA72-84A401705BA0}" srcOrd="2" destOrd="0" presId="urn:microsoft.com/office/officeart/2005/8/layout/pList2"/>
    <dgm:cxn modelId="{C83C1AE8-5FB7-487D-A918-BB5A180DB63F}" type="presParOf" srcId="{EF514931-6890-4059-9A5C-DF15E34B59E1}" destId="{A37114F4-E8E2-47A0-9AA7-15BB4532E941}" srcOrd="1" destOrd="0" presId="urn:microsoft.com/office/officeart/2005/8/layout/pList2"/>
    <dgm:cxn modelId="{07DCD996-85CB-4F93-846B-3E1E0E73E1EE}" type="presParOf" srcId="{EF514931-6890-4059-9A5C-DF15E34B59E1}" destId="{9FCA57AB-971E-4903-9044-D7F07B30DEF0}" srcOrd="2" destOrd="0" presId="urn:microsoft.com/office/officeart/2005/8/layout/pList2"/>
    <dgm:cxn modelId="{F22552FF-83B3-47E7-A1C8-F74AAF8486F6}" type="presParOf" srcId="{9FCA57AB-971E-4903-9044-D7F07B30DEF0}" destId="{02CBAB07-F953-499A-8C13-A4EFD4C91F50}" srcOrd="0" destOrd="0" presId="urn:microsoft.com/office/officeart/2005/8/layout/pList2"/>
    <dgm:cxn modelId="{EC9A0C9E-BB18-4924-BA58-3BED7A281E9D}" type="presParOf" srcId="{9FCA57AB-971E-4903-9044-D7F07B30DEF0}" destId="{A9ECFEC8-3192-4654-B9E1-356189AF02DD}" srcOrd="1" destOrd="0" presId="urn:microsoft.com/office/officeart/2005/8/layout/pList2"/>
    <dgm:cxn modelId="{1B30DC04-0CD0-4E4D-829B-9163442CB9B6}" type="presParOf" srcId="{9FCA57AB-971E-4903-9044-D7F07B30DEF0}" destId="{1F7B1A56-E24E-4D2B-AAE8-0CF08974A5BE}" srcOrd="2" destOrd="0" presId="urn:microsoft.com/office/officeart/2005/8/layout/pList2"/>
    <dgm:cxn modelId="{DAE2F209-633E-4D08-8ABA-6470A8FA9574}" type="presParOf" srcId="{EF514931-6890-4059-9A5C-DF15E34B59E1}" destId="{FE6ABCCB-2B78-45EE-BF10-934D9E4456E3}" srcOrd="3" destOrd="0" presId="urn:microsoft.com/office/officeart/2005/8/layout/pList2"/>
    <dgm:cxn modelId="{CA341F7E-D0C8-4D4B-851E-FA5586025C3A}" type="presParOf" srcId="{EF514931-6890-4059-9A5C-DF15E34B59E1}" destId="{C1F7D577-BD5B-4E7D-80D1-3AF755FDE70C}" srcOrd="4" destOrd="0" presId="urn:microsoft.com/office/officeart/2005/8/layout/pList2"/>
    <dgm:cxn modelId="{E25A64C8-B8EA-43F3-9A28-6F7CB2744E6D}" type="presParOf" srcId="{C1F7D577-BD5B-4E7D-80D1-3AF755FDE70C}" destId="{DB4B1A80-B666-45C8-BB7B-3ACF8D5C6411}" srcOrd="0" destOrd="0" presId="urn:microsoft.com/office/officeart/2005/8/layout/pList2"/>
    <dgm:cxn modelId="{E4F2BD22-E2EE-48FD-9335-2A60F83FA3DD}" type="presParOf" srcId="{C1F7D577-BD5B-4E7D-80D1-3AF755FDE70C}" destId="{21C04D68-D67D-4010-972A-E0E674368DBC}" srcOrd="1" destOrd="0" presId="urn:microsoft.com/office/officeart/2005/8/layout/pList2"/>
    <dgm:cxn modelId="{C1AEE846-3EE1-42E2-8C05-E37D04CD2A8D}" type="presParOf" srcId="{C1F7D577-BD5B-4E7D-80D1-3AF755FDE70C}" destId="{A9D15437-29AB-4D9D-91D0-A7E15B9F8DDC}"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871A15-0A55-4D49-BB2B-D8CDF0B51E21}"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439D5698-5A58-4E70-A443-FEB119FBE41F}">
      <dgm:prSet phldrT="[Text]"/>
      <dgm:spPr/>
      <dgm:t>
        <a:bodyPr/>
        <a:lstStyle/>
        <a:p>
          <a:r>
            <a:rPr lang="en-US" dirty="0" smtClean="0"/>
            <a:t>Reporting</a:t>
          </a:r>
          <a:endParaRPr lang="en-US" dirty="0"/>
        </a:p>
      </dgm:t>
    </dgm:pt>
    <dgm:pt modelId="{50BC195C-2371-4E5E-A7FE-3EEF820F1794}" type="parTrans" cxnId="{761DBFE8-7120-4046-ACD7-92CDD8478168}">
      <dgm:prSet/>
      <dgm:spPr/>
      <dgm:t>
        <a:bodyPr/>
        <a:lstStyle/>
        <a:p>
          <a:endParaRPr lang="en-US"/>
        </a:p>
      </dgm:t>
    </dgm:pt>
    <dgm:pt modelId="{D03A58A5-B891-45E9-85D1-B609A5CC0D44}" type="sibTrans" cxnId="{761DBFE8-7120-4046-ACD7-92CDD8478168}">
      <dgm:prSet/>
      <dgm:spPr/>
      <dgm:t>
        <a:bodyPr/>
        <a:lstStyle/>
        <a:p>
          <a:endParaRPr lang="en-US"/>
        </a:p>
      </dgm:t>
    </dgm:pt>
    <dgm:pt modelId="{F09464D4-EA79-4C3B-95BC-74A01014D141}">
      <dgm:prSet phldrT="[Text]"/>
      <dgm:spPr/>
      <dgm:t>
        <a:bodyPr/>
        <a:lstStyle/>
        <a:p>
          <a:r>
            <a:rPr lang="en-US" dirty="0" smtClean="0"/>
            <a:t> </a:t>
          </a:r>
          <a:endParaRPr lang="en-US" dirty="0"/>
        </a:p>
      </dgm:t>
    </dgm:pt>
    <dgm:pt modelId="{B1D0F38E-8F55-4169-AF98-C146578CC28B}" type="parTrans" cxnId="{CF79C9B0-C3BE-459A-9BFA-D4E3C1F67B05}">
      <dgm:prSet/>
      <dgm:spPr/>
      <dgm:t>
        <a:bodyPr/>
        <a:lstStyle/>
        <a:p>
          <a:endParaRPr lang="en-US"/>
        </a:p>
      </dgm:t>
    </dgm:pt>
    <dgm:pt modelId="{55D82E45-1B39-4D26-9F8A-59CEB329DA18}" type="sibTrans" cxnId="{CF79C9B0-C3BE-459A-9BFA-D4E3C1F67B05}">
      <dgm:prSet/>
      <dgm:spPr/>
      <dgm:t>
        <a:bodyPr/>
        <a:lstStyle/>
        <a:p>
          <a:endParaRPr lang="en-US"/>
        </a:p>
      </dgm:t>
    </dgm:pt>
    <dgm:pt modelId="{701FEFA0-990C-4E15-9240-751F78B16ED9}">
      <dgm:prSet phldrT="[Text]"/>
      <dgm:spPr/>
      <dgm:t>
        <a:bodyPr/>
        <a:lstStyle/>
        <a:p>
          <a:r>
            <a:rPr lang="en-US" dirty="0" smtClean="0"/>
            <a:t> </a:t>
          </a:r>
          <a:endParaRPr lang="en-US" dirty="0"/>
        </a:p>
      </dgm:t>
    </dgm:pt>
    <dgm:pt modelId="{59D6BDFD-96AF-4F3D-AE42-AC1228EE8A68}" type="parTrans" cxnId="{B40A5B68-BFB5-46DB-A0E1-53293A5B8AAF}">
      <dgm:prSet/>
      <dgm:spPr/>
      <dgm:t>
        <a:bodyPr/>
        <a:lstStyle/>
        <a:p>
          <a:endParaRPr lang="en-US"/>
        </a:p>
      </dgm:t>
    </dgm:pt>
    <dgm:pt modelId="{274ABB98-18ED-4E8C-A803-6F7299A4295F}" type="sibTrans" cxnId="{B40A5B68-BFB5-46DB-A0E1-53293A5B8AAF}">
      <dgm:prSet/>
      <dgm:spPr/>
      <dgm:t>
        <a:bodyPr/>
        <a:lstStyle/>
        <a:p>
          <a:endParaRPr lang="en-US"/>
        </a:p>
      </dgm:t>
    </dgm:pt>
    <dgm:pt modelId="{CE914222-1A10-4C53-B9DB-BCB1DF47079E}">
      <dgm:prSet phldrT="[Text]"/>
      <dgm:spPr/>
      <dgm:t>
        <a:bodyPr/>
        <a:lstStyle/>
        <a:p>
          <a:r>
            <a:rPr lang="en-US" dirty="0" smtClean="0"/>
            <a:t> </a:t>
          </a:r>
          <a:endParaRPr lang="en-US" dirty="0"/>
        </a:p>
      </dgm:t>
    </dgm:pt>
    <dgm:pt modelId="{BBB63DAB-79E8-448E-81BA-A14258CEE602}" type="parTrans" cxnId="{5C838BBA-4590-4AB1-9D77-9FD70549AB3B}">
      <dgm:prSet/>
      <dgm:spPr/>
      <dgm:t>
        <a:bodyPr/>
        <a:lstStyle/>
        <a:p>
          <a:endParaRPr lang="en-US"/>
        </a:p>
      </dgm:t>
    </dgm:pt>
    <dgm:pt modelId="{E040AB61-25EA-499C-91E1-560ABB3F33FA}" type="sibTrans" cxnId="{5C838BBA-4590-4AB1-9D77-9FD70549AB3B}">
      <dgm:prSet/>
      <dgm:spPr/>
      <dgm:t>
        <a:bodyPr/>
        <a:lstStyle/>
        <a:p>
          <a:endParaRPr lang="en-US"/>
        </a:p>
      </dgm:t>
    </dgm:pt>
    <dgm:pt modelId="{89874E71-F8DD-4249-8D39-D435818D8574}" type="pres">
      <dgm:prSet presAssocID="{72871A15-0A55-4D49-BB2B-D8CDF0B51E21}" presName="Name0" presStyleCnt="0">
        <dgm:presLayoutVars>
          <dgm:chMax val="1"/>
          <dgm:chPref val="1"/>
          <dgm:dir/>
          <dgm:resizeHandles/>
        </dgm:presLayoutVars>
      </dgm:prSet>
      <dgm:spPr/>
      <dgm:t>
        <a:bodyPr/>
        <a:lstStyle/>
        <a:p>
          <a:endParaRPr lang="en-US"/>
        </a:p>
      </dgm:t>
    </dgm:pt>
    <dgm:pt modelId="{A53914F3-5178-4B24-B984-577F23C46FF3}" type="pres">
      <dgm:prSet presAssocID="{439D5698-5A58-4E70-A443-FEB119FBE41F}" presName="Parent" presStyleLbl="node1" presStyleIdx="0" presStyleCnt="2">
        <dgm:presLayoutVars>
          <dgm:chMax val="4"/>
          <dgm:chPref val="3"/>
        </dgm:presLayoutVars>
      </dgm:prSet>
      <dgm:spPr/>
      <dgm:t>
        <a:bodyPr/>
        <a:lstStyle/>
        <a:p>
          <a:endParaRPr lang="en-US"/>
        </a:p>
      </dgm:t>
    </dgm:pt>
    <dgm:pt modelId="{46D71907-2077-40F3-AE01-4C018107F341}" type="pres">
      <dgm:prSet presAssocID="{F09464D4-EA79-4C3B-95BC-74A01014D141}" presName="Accent" presStyleLbl="node1" presStyleIdx="1" presStyleCnt="2"/>
      <dgm:spPr/>
    </dgm:pt>
    <dgm:pt modelId="{312AACA1-1266-4FB7-A0D7-B3FFCC250202}" type="pres">
      <dgm:prSet presAssocID="{F09464D4-EA79-4C3B-95BC-74A01014D141}" presName="Image1"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dgm:spPr>
    </dgm:pt>
    <dgm:pt modelId="{2D5CBC79-F5B5-4D12-A789-EA8AB0E2C366}" type="pres">
      <dgm:prSet presAssocID="{F09464D4-EA79-4C3B-95BC-74A01014D141}" presName="Child1" presStyleLbl="revTx" presStyleIdx="0" presStyleCnt="3">
        <dgm:presLayoutVars>
          <dgm:chMax val="0"/>
          <dgm:chPref val="0"/>
          <dgm:bulletEnabled val="1"/>
        </dgm:presLayoutVars>
      </dgm:prSet>
      <dgm:spPr/>
      <dgm:t>
        <a:bodyPr/>
        <a:lstStyle/>
        <a:p>
          <a:endParaRPr lang="en-US"/>
        </a:p>
      </dgm:t>
    </dgm:pt>
    <dgm:pt modelId="{CF029F08-3B39-4F3C-93DB-F3F526645331}" type="pres">
      <dgm:prSet presAssocID="{701FEFA0-990C-4E15-9240-751F78B16ED9}" presName="Image2" presStyleCnt="0"/>
      <dgm:spPr/>
    </dgm:pt>
    <dgm:pt modelId="{C2FEBD49-30E1-4825-ADA4-0320DA4DD28D}" type="pres">
      <dgm:prSet presAssocID="{701FEFA0-990C-4E15-9240-751F78B16ED9}" presName="Image"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l="-25000" r="-25000"/>
          </a:stretch>
        </a:blipFill>
      </dgm:spPr>
    </dgm:pt>
    <dgm:pt modelId="{0EDACB88-910D-4991-A3AB-9C1B5AF8CA79}" type="pres">
      <dgm:prSet presAssocID="{701FEFA0-990C-4E15-9240-751F78B16ED9}" presName="Child2" presStyleLbl="revTx" presStyleIdx="1" presStyleCnt="3">
        <dgm:presLayoutVars>
          <dgm:chMax val="0"/>
          <dgm:chPref val="0"/>
          <dgm:bulletEnabled val="1"/>
        </dgm:presLayoutVars>
      </dgm:prSet>
      <dgm:spPr/>
      <dgm:t>
        <a:bodyPr/>
        <a:lstStyle/>
        <a:p>
          <a:endParaRPr lang="en-US"/>
        </a:p>
      </dgm:t>
    </dgm:pt>
    <dgm:pt modelId="{ECE4F8A7-2612-4E18-9385-471B04F6302B}" type="pres">
      <dgm:prSet presAssocID="{CE914222-1A10-4C53-B9DB-BCB1DF47079E}" presName="Image3" presStyleCnt="0"/>
      <dgm:spPr/>
    </dgm:pt>
    <dgm:pt modelId="{89A8858A-D14F-4F19-8BF9-40308D337311}" type="pres">
      <dgm:prSet presAssocID="{CE914222-1A10-4C53-B9DB-BCB1DF47079E}" presName="Image"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l="-25000" r="-25000"/>
          </a:stretch>
        </a:blipFill>
      </dgm:spPr>
    </dgm:pt>
    <dgm:pt modelId="{5196E3BE-D58D-4724-8EB2-C15967EBAA1C}" type="pres">
      <dgm:prSet presAssocID="{CE914222-1A10-4C53-B9DB-BCB1DF47079E}" presName="Child3" presStyleLbl="revTx" presStyleIdx="2" presStyleCnt="3">
        <dgm:presLayoutVars>
          <dgm:chMax val="0"/>
          <dgm:chPref val="0"/>
          <dgm:bulletEnabled val="1"/>
        </dgm:presLayoutVars>
      </dgm:prSet>
      <dgm:spPr/>
      <dgm:t>
        <a:bodyPr/>
        <a:lstStyle/>
        <a:p>
          <a:endParaRPr lang="en-US"/>
        </a:p>
      </dgm:t>
    </dgm:pt>
  </dgm:ptLst>
  <dgm:cxnLst>
    <dgm:cxn modelId="{B4163304-CB37-4CA8-A43D-AFFC5C2C1A3C}" type="presOf" srcId="{701FEFA0-990C-4E15-9240-751F78B16ED9}" destId="{0EDACB88-910D-4991-A3AB-9C1B5AF8CA79}" srcOrd="0" destOrd="0" presId="urn:microsoft.com/office/officeart/2011/layout/RadialPictureList"/>
    <dgm:cxn modelId="{761DBFE8-7120-4046-ACD7-92CDD8478168}" srcId="{72871A15-0A55-4D49-BB2B-D8CDF0B51E21}" destId="{439D5698-5A58-4E70-A443-FEB119FBE41F}" srcOrd="0" destOrd="0" parTransId="{50BC195C-2371-4E5E-A7FE-3EEF820F1794}" sibTransId="{D03A58A5-B891-45E9-85D1-B609A5CC0D44}"/>
    <dgm:cxn modelId="{CF79C9B0-C3BE-459A-9BFA-D4E3C1F67B05}" srcId="{439D5698-5A58-4E70-A443-FEB119FBE41F}" destId="{F09464D4-EA79-4C3B-95BC-74A01014D141}" srcOrd="0" destOrd="0" parTransId="{B1D0F38E-8F55-4169-AF98-C146578CC28B}" sibTransId="{55D82E45-1B39-4D26-9F8A-59CEB329DA18}"/>
    <dgm:cxn modelId="{B40A5B68-BFB5-46DB-A0E1-53293A5B8AAF}" srcId="{439D5698-5A58-4E70-A443-FEB119FBE41F}" destId="{701FEFA0-990C-4E15-9240-751F78B16ED9}" srcOrd="1" destOrd="0" parTransId="{59D6BDFD-96AF-4F3D-AE42-AC1228EE8A68}" sibTransId="{274ABB98-18ED-4E8C-A803-6F7299A4295F}"/>
    <dgm:cxn modelId="{7754DFC1-AD1A-42F7-86DA-50668A474C23}" type="presOf" srcId="{F09464D4-EA79-4C3B-95BC-74A01014D141}" destId="{2D5CBC79-F5B5-4D12-A789-EA8AB0E2C366}" srcOrd="0" destOrd="0" presId="urn:microsoft.com/office/officeart/2011/layout/RadialPictureList"/>
    <dgm:cxn modelId="{80F5C4B0-FAF7-4C99-B14D-FE459A092D31}" type="presOf" srcId="{439D5698-5A58-4E70-A443-FEB119FBE41F}" destId="{A53914F3-5178-4B24-B984-577F23C46FF3}" srcOrd="0" destOrd="0" presId="urn:microsoft.com/office/officeart/2011/layout/RadialPictureList"/>
    <dgm:cxn modelId="{5B5B5973-CAD2-45E4-92CB-E72D34333347}" type="presOf" srcId="{CE914222-1A10-4C53-B9DB-BCB1DF47079E}" destId="{5196E3BE-D58D-4724-8EB2-C15967EBAA1C}" srcOrd="0" destOrd="0" presId="urn:microsoft.com/office/officeart/2011/layout/RadialPictureList"/>
    <dgm:cxn modelId="{5C838BBA-4590-4AB1-9D77-9FD70549AB3B}" srcId="{439D5698-5A58-4E70-A443-FEB119FBE41F}" destId="{CE914222-1A10-4C53-B9DB-BCB1DF47079E}" srcOrd="2" destOrd="0" parTransId="{BBB63DAB-79E8-448E-81BA-A14258CEE602}" sibTransId="{E040AB61-25EA-499C-91E1-560ABB3F33FA}"/>
    <dgm:cxn modelId="{905EEF32-819C-4D75-B5EF-6A7F07C1331D}" type="presOf" srcId="{72871A15-0A55-4D49-BB2B-D8CDF0B51E21}" destId="{89874E71-F8DD-4249-8D39-D435818D8574}" srcOrd="0" destOrd="0" presId="urn:microsoft.com/office/officeart/2011/layout/RadialPictureList"/>
    <dgm:cxn modelId="{5B64A406-E826-4582-8F55-1D49B9053DE3}" type="presParOf" srcId="{89874E71-F8DD-4249-8D39-D435818D8574}" destId="{A53914F3-5178-4B24-B984-577F23C46FF3}" srcOrd="0" destOrd="0" presId="urn:microsoft.com/office/officeart/2011/layout/RadialPictureList"/>
    <dgm:cxn modelId="{4AA270EA-1EEB-443D-A7FA-B1F7517C5006}" type="presParOf" srcId="{89874E71-F8DD-4249-8D39-D435818D8574}" destId="{46D71907-2077-40F3-AE01-4C018107F341}" srcOrd="1" destOrd="0" presId="urn:microsoft.com/office/officeart/2011/layout/RadialPictureList"/>
    <dgm:cxn modelId="{0E803071-B12C-4054-8076-C9AC64935A70}" type="presParOf" srcId="{89874E71-F8DD-4249-8D39-D435818D8574}" destId="{312AACA1-1266-4FB7-A0D7-B3FFCC250202}" srcOrd="2" destOrd="0" presId="urn:microsoft.com/office/officeart/2011/layout/RadialPictureList"/>
    <dgm:cxn modelId="{B3720956-2585-4189-BDA5-B3F06858E44B}" type="presParOf" srcId="{89874E71-F8DD-4249-8D39-D435818D8574}" destId="{2D5CBC79-F5B5-4D12-A789-EA8AB0E2C366}" srcOrd="3" destOrd="0" presId="urn:microsoft.com/office/officeart/2011/layout/RadialPictureList"/>
    <dgm:cxn modelId="{4A595EC5-99DC-4E4E-9F2F-12E85CF029AA}" type="presParOf" srcId="{89874E71-F8DD-4249-8D39-D435818D8574}" destId="{CF029F08-3B39-4F3C-93DB-F3F526645331}" srcOrd="4" destOrd="0" presId="urn:microsoft.com/office/officeart/2011/layout/RadialPictureList"/>
    <dgm:cxn modelId="{2FA8707F-3D91-4D10-B58C-AEA8E56B2BED}" type="presParOf" srcId="{CF029F08-3B39-4F3C-93DB-F3F526645331}" destId="{C2FEBD49-30E1-4825-ADA4-0320DA4DD28D}" srcOrd="0" destOrd="0" presId="urn:microsoft.com/office/officeart/2011/layout/RadialPictureList"/>
    <dgm:cxn modelId="{CD7D0C25-A8BA-4BDA-B087-59471C54AE54}" type="presParOf" srcId="{89874E71-F8DD-4249-8D39-D435818D8574}" destId="{0EDACB88-910D-4991-A3AB-9C1B5AF8CA79}" srcOrd="5" destOrd="0" presId="urn:microsoft.com/office/officeart/2011/layout/RadialPictureList"/>
    <dgm:cxn modelId="{07C3B17E-CE02-4A26-867B-AF656BBD823B}" type="presParOf" srcId="{89874E71-F8DD-4249-8D39-D435818D8574}" destId="{ECE4F8A7-2612-4E18-9385-471B04F6302B}" srcOrd="6" destOrd="0" presId="urn:microsoft.com/office/officeart/2011/layout/RadialPictureList"/>
    <dgm:cxn modelId="{B54C54A2-2E7A-4979-9703-AD55A58A587A}" type="presParOf" srcId="{ECE4F8A7-2612-4E18-9385-471B04F6302B}" destId="{89A8858A-D14F-4F19-8BF9-40308D337311}" srcOrd="0" destOrd="0" presId="urn:microsoft.com/office/officeart/2011/layout/RadialPictureList"/>
    <dgm:cxn modelId="{D17A83F7-F9A7-4ED0-A47D-75621A865717}" type="presParOf" srcId="{89874E71-F8DD-4249-8D39-D435818D8574}" destId="{5196E3BE-D58D-4724-8EB2-C15967EBAA1C}" srcOrd="7" destOrd="0" presId="urn:microsoft.com/office/officeart/2011/layout/RadialPictur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F42873-5928-4FC1-ACCB-F66214CC1AF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B2FB01A-10A7-4ACC-B213-3EB2F54D7A52}">
      <dgm:prSet phldrT="[Text]"/>
      <dgm:spPr/>
      <dgm:t>
        <a:bodyPr/>
        <a:lstStyle/>
        <a:p>
          <a:r>
            <a:rPr lang="en-US" dirty="0" smtClean="0"/>
            <a:t>Focus on Due Process</a:t>
          </a:r>
          <a:endParaRPr lang="en-US" dirty="0"/>
        </a:p>
      </dgm:t>
    </dgm:pt>
    <dgm:pt modelId="{920A6C06-A77A-4179-9F64-BECF18C25866}" type="parTrans" cxnId="{44FF72F1-384C-4F9E-9703-94F8E8DEAA6A}">
      <dgm:prSet/>
      <dgm:spPr/>
      <dgm:t>
        <a:bodyPr/>
        <a:lstStyle/>
        <a:p>
          <a:endParaRPr lang="en-US"/>
        </a:p>
      </dgm:t>
    </dgm:pt>
    <dgm:pt modelId="{3F33343F-A520-43F4-A2FE-C4EB9B8A6CC2}" type="sibTrans" cxnId="{44FF72F1-384C-4F9E-9703-94F8E8DEAA6A}">
      <dgm:prSet/>
      <dgm:spPr/>
      <dgm:t>
        <a:bodyPr/>
        <a:lstStyle/>
        <a:p>
          <a:endParaRPr lang="en-US"/>
        </a:p>
      </dgm:t>
    </dgm:pt>
    <dgm:pt modelId="{C6BC2B25-72F7-48C1-90AD-5D6F71830EA8}">
      <dgm:prSet phldrT="[Text]"/>
      <dgm:spPr/>
      <dgm:t>
        <a:bodyPr/>
        <a:lstStyle/>
        <a:p>
          <a:r>
            <a:rPr lang="en-US" dirty="0" smtClean="0">
              <a:solidFill>
                <a:schemeClr val="tx2"/>
              </a:solidFill>
            </a:rPr>
            <a:t>Treat complainant and respondent equitably</a:t>
          </a:r>
          <a:endParaRPr lang="en-US" dirty="0">
            <a:solidFill>
              <a:schemeClr val="tx2"/>
            </a:solidFill>
          </a:endParaRPr>
        </a:p>
      </dgm:t>
    </dgm:pt>
    <dgm:pt modelId="{04E8D5BE-5E71-46FA-89F4-32C37F7A0F87}" type="parTrans" cxnId="{139E8C31-54BC-4345-B17C-324A96D92938}">
      <dgm:prSet/>
      <dgm:spPr/>
      <dgm:t>
        <a:bodyPr/>
        <a:lstStyle/>
        <a:p>
          <a:endParaRPr lang="en-US"/>
        </a:p>
      </dgm:t>
    </dgm:pt>
    <dgm:pt modelId="{E42A46E6-EE6E-4BFB-AAF1-18907124CE47}" type="sibTrans" cxnId="{139E8C31-54BC-4345-B17C-324A96D92938}">
      <dgm:prSet/>
      <dgm:spPr/>
      <dgm:t>
        <a:bodyPr/>
        <a:lstStyle/>
        <a:p>
          <a:endParaRPr lang="en-US"/>
        </a:p>
      </dgm:t>
    </dgm:pt>
    <dgm:pt modelId="{7B5E453B-0FDF-43F4-B32C-EF462F69696D}">
      <dgm:prSet phldrT="[Text]"/>
      <dgm:spPr/>
      <dgm:t>
        <a:bodyPr/>
        <a:lstStyle/>
        <a:p>
          <a:r>
            <a:rPr lang="en-US" dirty="0" smtClean="0"/>
            <a:t>No Bias – Must be Neutral</a:t>
          </a:r>
          <a:endParaRPr lang="en-US" dirty="0"/>
        </a:p>
      </dgm:t>
    </dgm:pt>
    <dgm:pt modelId="{943758C8-82E9-48CE-B6F4-D70031A1C45C}" type="parTrans" cxnId="{3EB8DC7F-9F9C-449F-8B38-01DBB88C4341}">
      <dgm:prSet/>
      <dgm:spPr/>
      <dgm:t>
        <a:bodyPr/>
        <a:lstStyle/>
        <a:p>
          <a:endParaRPr lang="en-US"/>
        </a:p>
      </dgm:t>
    </dgm:pt>
    <dgm:pt modelId="{64AD4C84-999D-4230-9960-45EDDEF2DA59}" type="sibTrans" cxnId="{3EB8DC7F-9F9C-449F-8B38-01DBB88C4341}">
      <dgm:prSet/>
      <dgm:spPr/>
      <dgm:t>
        <a:bodyPr/>
        <a:lstStyle/>
        <a:p>
          <a:endParaRPr lang="en-US"/>
        </a:p>
      </dgm:t>
    </dgm:pt>
    <dgm:pt modelId="{94A04273-DADF-4E1F-9668-B1663DE72BB2}">
      <dgm:prSet phldrT="[Text]"/>
      <dgm:spPr/>
      <dgm:t>
        <a:bodyPr/>
        <a:lstStyle/>
        <a:p>
          <a:r>
            <a:rPr lang="en-US" dirty="0" smtClean="0">
              <a:solidFill>
                <a:schemeClr val="tx2"/>
              </a:solidFill>
            </a:rPr>
            <a:t>Between men/women</a:t>
          </a:r>
          <a:endParaRPr lang="en-US" dirty="0">
            <a:solidFill>
              <a:schemeClr val="tx2"/>
            </a:solidFill>
          </a:endParaRPr>
        </a:p>
      </dgm:t>
    </dgm:pt>
    <dgm:pt modelId="{A4C35A5D-9920-4BE0-AA00-0714BC6E2390}" type="parTrans" cxnId="{45999C60-E840-4AAF-BAAE-187F5CEF0C7C}">
      <dgm:prSet/>
      <dgm:spPr/>
      <dgm:t>
        <a:bodyPr/>
        <a:lstStyle/>
        <a:p>
          <a:endParaRPr lang="en-US"/>
        </a:p>
      </dgm:t>
    </dgm:pt>
    <dgm:pt modelId="{BED9E41C-1834-4B03-876E-3C3237466438}" type="sibTrans" cxnId="{45999C60-E840-4AAF-BAAE-187F5CEF0C7C}">
      <dgm:prSet/>
      <dgm:spPr/>
      <dgm:t>
        <a:bodyPr/>
        <a:lstStyle/>
        <a:p>
          <a:endParaRPr lang="en-US"/>
        </a:p>
      </dgm:t>
    </dgm:pt>
    <dgm:pt modelId="{6F13F56E-44AE-46C8-8693-B42E063AAA19}">
      <dgm:prSet phldrT="[Text]"/>
      <dgm:spPr/>
      <dgm:t>
        <a:bodyPr/>
        <a:lstStyle/>
        <a:p>
          <a:r>
            <a:rPr lang="en-US" dirty="0" smtClean="0">
              <a:solidFill>
                <a:schemeClr val="tx2"/>
              </a:solidFill>
            </a:rPr>
            <a:t>Fairness to complainant and respondent</a:t>
          </a:r>
          <a:endParaRPr lang="en-US" dirty="0">
            <a:solidFill>
              <a:schemeClr val="tx2"/>
            </a:solidFill>
          </a:endParaRPr>
        </a:p>
      </dgm:t>
    </dgm:pt>
    <dgm:pt modelId="{A4A9B1D8-C259-457D-AD28-24703BD71A3E}" type="parTrans" cxnId="{C734C346-FF09-4FD8-B530-9A2089196800}">
      <dgm:prSet/>
      <dgm:spPr/>
      <dgm:t>
        <a:bodyPr/>
        <a:lstStyle/>
        <a:p>
          <a:endParaRPr lang="en-US"/>
        </a:p>
      </dgm:t>
    </dgm:pt>
    <dgm:pt modelId="{4C7EEEC3-B689-4517-A60A-2E1EBEF9C828}" type="sibTrans" cxnId="{C734C346-FF09-4FD8-B530-9A2089196800}">
      <dgm:prSet/>
      <dgm:spPr/>
      <dgm:t>
        <a:bodyPr/>
        <a:lstStyle/>
        <a:p>
          <a:endParaRPr lang="en-US"/>
        </a:p>
      </dgm:t>
    </dgm:pt>
    <dgm:pt modelId="{660C34F2-2DEB-46BD-AF7F-BE7B2C7C555D}">
      <dgm:prSet phldrT="[Text]"/>
      <dgm:spPr/>
      <dgm:t>
        <a:bodyPr/>
        <a:lstStyle/>
        <a:p>
          <a:r>
            <a:rPr lang="en-US" dirty="0" smtClean="0">
              <a:solidFill>
                <a:schemeClr val="tx2"/>
              </a:solidFill>
            </a:rPr>
            <a:t>Formal grievance process must be followed before discipline can be imposed</a:t>
          </a:r>
          <a:endParaRPr lang="en-US" dirty="0">
            <a:solidFill>
              <a:schemeClr val="tx2"/>
            </a:solidFill>
          </a:endParaRPr>
        </a:p>
      </dgm:t>
    </dgm:pt>
    <dgm:pt modelId="{7E8B351A-17F1-4B7E-AA10-6385FC373DCB}" type="parTrans" cxnId="{661601D1-DA91-4706-9FB7-1DC325FD11A7}">
      <dgm:prSet/>
      <dgm:spPr/>
      <dgm:t>
        <a:bodyPr/>
        <a:lstStyle/>
        <a:p>
          <a:endParaRPr lang="en-US"/>
        </a:p>
      </dgm:t>
    </dgm:pt>
    <dgm:pt modelId="{B352766B-CD73-4EB2-B570-412AFFF7DD5E}" type="sibTrans" cxnId="{661601D1-DA91-4706-9FB7-1DC325FD11A7}">
      <dgm:prSet/>
      <dgm:spPr/>
      <dgm:t>
        <a:bodyPr/>
        <a:lstStyle/>
        <a:p>
          <a:endParaRPr lang="en-US"/>
        </a:p>
      </dgm:t>
    </dgm:pt>
    <dgm:pt modelId="{EAA11314-B12D-48F6-98A9-D4F44947BC89}">
      <dgm:prSet phldrT="[Text]"/>
      <dgm:spPr/>
      <dgm:t>
        <a:bodyPr/>
        <a:lstStyle/>
        <a:p>
          <a:r>
            <a:rPr lang="en-US" dirty="0" smtClean="0">
              <a:solidFill>
                <a:schemeClr val="tx2"/>
              </a:solidFill>
            </a:rPr>
            <a:t>Between complainants/respondents</a:t>
          </a:r>
          <a:endParaRPr lang="en-US" dirty="0">
            <a:solidFill>
              <a:schemeClr val="tx2"/>
            </a:solidFill>
          </a:endParaRPr>
        </a:p>
      </dgm:t>
    </dgm:pt>
    <dgm:pt modelId="{EEEA460B-0680-4672-BA7D-AB97BDD34DB8}" type="parTrans" cxnId="{0F1BE916-83C1-44D2-A149-714C02E7ABB5}">
      <dgm:prSet/>
      <dgm:spPr/>
      <dgm:t>
        <a:bodyPr/>
        <a:lstStyle/>
        <a:p>
          <a:endParaRPr lang="en-US"/>
        </a:p>
      </dgm:t>
    </dgm:pt>
    <dgm:pt modelId="{706E5093-AECF-415D-94D7-A23E5765E383}" type="sibTrans" cxnId="{0F1BE916-83C1-44D2-A149-714C02E7ABB5}">
      <dgm:prSet/>
      <dgm:spPr/>
      <dgm:t>
        <a:bodyPr/>
        <a:lstStyle/>
        <a:p>
          <a:endParaRPr lang="en-US"/>
        </a:p>
      </dgm:t>
    </dgm:pt>
    <dgm:pt modelId="{4B8E2CC8-AD4F-430C-8EB2-D5DFA99A72CD}">
      <dgm:prSet phldrT="[Text]"/>
      <dgm:spPr/>
      <dgm:t>
        <a:bodyPr/>
        <a:lstStyle/>
        <a:p>
          <a:r>
            <a:rPr lang="en-US" dirty="0" smtClean="0">
              <a:solidFill>
                <a:schemeClr val="tx2"/>
              </a:solidFill>
            </a:rPr>
            <a:t>Not based on stereotypes</a:t>
          </a:r>
          <a:endParaRPr lang="en-US" dirty="0">
            <a:solidFill>
              <a:schemeClr val="tx2"/>
            </a:solidFill>
          </a:endParaRPr>
        </a:p>
      </dgm:t>
    </dgm:pt>
    <dgm:pt modelId="{0CAF7759-659E-4267-8FED-CB44F681368A}" type="parTrans" cxnId="{89BD2841-4D1C-4CB1-8E31-F0FEBC0D84BE}">
      <dgm:prSet/>
      <dgm:spPr/>
      <dgm:t>
        <a:bodyPr/>
        <a:lstStyle/>
        <a:p>
          <a:endParaRPr lang="en-US"/>
        </a:p>
      </dgm:t>
    </dgm:pt>
    <dgm:pt modelId="{47EDA71F-8AD7-4AC2-BB86-09808D9F5D96}" type="sibTrans" cxnId="{89BD2841-4D1C-4CB1-8E31-F0FEBC0D84BE}">
      <dgm:prSet/>
      <dgm:spPr/>
      <dgm:t>
        <a:bodyPr/>
        <a:lstStyle/>
        <a:p>
          <a:endParaRPr lang="en-US"/>
        </a:p>
      </dgm:t>
    </dgm:pt>
    <dgm:pt modelId="{C671FF2E-A61D-48E7-8D36-01E5C2E407E5}" type="pres">
      <dgm:prSet presAssocID="{FEF42873-5928-4FC1-ACCB-F66214CC1AF9}" presName="linear" presStyleCnt="0">
        <dgm:presLayoutVars>
          <dgm:animLvl val="lvl"/>
          <dgm:resizeHandles val="exact"/>
        </dgm:presLayoutVars>
      </dgm:prSet>
      <dgm:spPr/>
      <dgm:t>
        <a:bodyPr/>
        <a:lstStyle/>
        <a:p>
          <a:endParaRPr lang="en-US"/>
        </a:p>
      </dgm:t>
    </dgm:pt>
    <dgm:pt modelId="{9A91AEA4-A5A4-407A-A4C7-BBD87F4071DC}" type="pres">
      <dgm:prSet presAssocID="{FB2FB01A-10A7-4ACC-B213-3EB2F54D7A52}" presName="parentText" presStyleLbl="node1" presStyleIdx="0" presStyleCnt="2">
        <dgm:presLayoutVars>
          <dgm:chMax val="0"/>
          <dgm:bulletEnabled val="1"/>
        </dgm:presLayoutVars>
      </dgm:prSet>
      <dgm:spPr/>
      <dgm:t>
        <a:bodyPr/>
        <a:lstStyle/>
        <a:p>
          <a:endParaRPr lang="en-US"/>
        </a:p>
      </dgm:t>
    </dgm:pt>
    <dgm:pt modelId="{AA4C5D70-0083-4AB2-89EA-0AEB3190EE89}" type="pres">
      <dgm:prSet presAssocID="{FB2FB01A-10A7-4ACC-B213-3EB2F54D7A52}" presName="childText" presStyleLbl="revTx" presStyleIdx="0" presStyleCnt="2">
        <dgm:presLayoutVars>
          <dgm:bulletEnabled val="1"/>
        </dgm:presLayoutVars>
      </dgm:prSet>
      <dgm:spPr/>
      <dgm:t>
        <a:bodyPr/>
        <a:lstStyle/>
        <a:p>
          <a:endParaRPr lang="en-US"/>
        </a:p>
      </dgm:t>
    </dgm:pt>
    <dgm:pt modelId="{539B8BC8-496B-4144-B035-8AD461AE0C61}" type="pres">
      <dgm:prSet presAssocID="{7B5E453B-0FDF-43F4-B32C-EF462F69696D}" presName="parentText" presStyleLbl="node1" presStyleIdx="1" presStyleCnt="2">
        <dgm:presLayoutVars>
          <dgm:chMax val="0"/>
          <dgm:bulletEnabled val="1"/>
        </dgm:presLayoutVars>
      </dgm:prSet>
      <dgm:spPr/>
      <dgm:t>
        <a:bodyPr/>
        <a:lstStyle/>
        <a:p>
          <a:endParaRPr lang="en-US"/>
        </a:p>
      </dgm:t>
    </dgm:pt>
    <dgm:pt modelId="{D8722472-2403-4AF2-A9AD-5497732A2158}" type="pres">
      <dgm:prSet presAssocID="{7B5E453B-0FDF-43F4-B32C-EF462F69696D}" presName="childText" presStyleLbl="revTx" presStyleIdx="1" presStyleCnt="2">
        <dgm:presLayoutVars>
          <dgm:bulletEnabled val="1"/>
        </dgm:presLayoutVars>
      </dgm:prSet>
      <dgm:spPr/>
      <dgm:t>
        <a:bodyPr/>
        <a:lstStyle/>
        <a:p>
          <a:endParaRPr lang="en-US"/>
        </a:p>
      </dgm:t>
    </dgm:pt>
  </dgm:ptLst>
  <dgm:cxnLst>
    <dgm:cxn modelId="{B5E19FDE-62C4-4CAD-A648-993B957EFF02}" type="presOf" srcId="{EAA11314-B12D-48F6-98A9-D4F44947BC89}" destId="{D8722472-2403-4AF2-A9AD-5497732A2158}" srcOrd="0" destOrd="1" presId="urn:microsoft.com/office/officeart/2005/8/layout/vList2"/>
    <dgm:cxn modelId="{C818A87C-AC97-4E88-91F1-3BD80CCF52F1}" type="presOf" srcId="{FB2FB01A-10A7-4ACC-B213-3EB2F54D7A52}" destId="{9A91AEA4-A5A4-407A-A4C7-BBD87F4071DC}" srcOrd="0" destOrd="0" presId="urn:microsoft.com/office/officeart/2005/8/layout/vList2"/>
    <dgm:cxn modelId="{500C67F8-1D34-4128-921D-2D11098FE9F3}" type="presOf" srcId="{7B5E453B-0FDF-43F4-B32C-EF462F69696D}" destId="{539B8BC8-496B-4144-B035-8AD461AE0C61}" srcOrd="0" destOrd="0" presId="urn:microsoft.com/office/officeart/2005/8/layout/vList2"/>
    <dgm:cxn modelId="{3EB8DC7F-9F9C-449F-8B38-01DBB88C4341}" srcId="{FEF42873-5928-4FC1-ACCB-F66214CC1AF9}" destId="{7B5E453B-0FDF-43F4-B32C-EF462F69696D}" srcOrd="1" destOrd="0" parTransId="{943758C8-82E9-48CE-B6F4-D70031A1C45C}" sibTransId="{64AD4C84-999D-4230-9960-45EDDEF2DA59}"/>
    <dgm:cxn modelId="{44FF72F1-384C-4F9E-9703-94F8E8DEAA6A}" srcId="{FEF42873-5928-4FC1-ACCB-F66214CC1AF9}" destId="{FB2FB01A-10A7-4ACC-B213-3EB2F54D7A52}" srcOrd="0" destOrd="0" parTransId="{920A6C06-A77A-4179-9F64-BECF18C25866}" sibTransId="{3F33343F-A520-43F4-A2FE-C4EB9B8A6CC2}"/>
    <dgm:cxn modelId="{45999C60-E840-4AAF-BAAE-187F5CEF0C7C}" srcId="{7B5E453B-0FDF-43F4-B32C-EF462F69696D}" destId="{94A04273-DADF-4E1F-9668-B1663DE72BB2}" srcOrd="0" destOrd="0" parTransId="{A4C35A5D-9920-4BE0-AA00-0714BC6E2390}" sibTransId="{BED9E41C-1834-4B03-876E-3C3237466438}"/>
    <dgm:cxn modelId="{C734C346-FF09-4FD8-B530-9A2089196800}" srcId="{FB2FB01A-10A7-4ACC-B213-3EB2F54D7A52}" destId="{6F13F56E-44AE-46C8-8693-B42E063AAA19}" srcOrd="1" destOrd="0" parTransId="{A4A9B1D8-C259-457D-AD28-24703BD71A3E}" sibTransId="{4C7EEEC3-B689-4517-A60A-2E1EBEF9C828}"/>
    <dgm:cxn modelId="{0F1BE916-83C1-44D2-A149-714C02E7ABB5}" srcId="{7B5E453B-0FDF-43F4-B32C-EF462F69696D}" destId="{EAA11314-B12D-48F6-98A9-D4F44947BC89}" srcOrd="1" destOrd="0" parTransId="{EEEA460B-0680-4672-BA7D-AB97BDD34DB8}" sibTransId="{706E5093-AECF-415D-94D7-A23E5765E383}"/>
    <dgm:cxn modelId="{3B36A382-85C5-48D4-B7ED-04823D01A3F3}" type="presOf" srcId="{6F13F56E-44AE-46C8-8693-B42E063AAA19}" destId="{AA4C5D70-0083-4AB2-89EA-0AEB3190EE89}" srcOrd="0" destOrd="1" presId="urn:microsoft.com/office/officeart/2005/8/layout/vList2"/>
    <dgm:cxn modelId="{E9EA1530-4D6D-4FB0-A67B-A00FD057F0A3}" type="presOf" srcId="{FEF42873-5928-4FC1-ACCB-F66214CC1AF9}" destId="{C671FF2E-A61D-48E7-8D36-01E5C2E407E5}" srcOrd="0" destOrd="0" presId="urn:microsoft.com/office/officeart/2005/8/layout/vList2"/>
    <dgm:cxn modelId="{DC3C5780-29A2-453B-9CDD-058B198B32E7}" type="presOf" srcId="{4B8E2CC8-AD4F-430C-8EB2-D5DFA99A72CD}" destId="{D8722472-2403-4AF2-A9AD-5497732A2158}" srcOrd="0" destOrd="2" presId="urn:microsoft.com/office/officeart/2005/8/layout/vList2"/>
    <dgm:cxn modelId="{DBB6AC69-1106-4854-85AA-FD574F02B85F}" type="presOf" srcId="{660C34F2-2DEB-46BD-AF7F-BE7B2C7C555D}" destId="{AA4C5D70-0083-4AB2-89EA-0AEB3190EE89}" srcOrd="0" destOrd="2" presId="urn:microsoft.com/office/officeart/2005/8/layout/vList2"/>
    <dgm:cxn modelId="{1F30C9B9-00DF-4F1D-A023-8AD9926E086D}" type="presOf" srcId="{94A04273-DADF-4E1F-9668-B1663DE72BB2}" destId="{D8722472-2403-4AF2-A9AD-5497732A2158}" srcOrd="0" destOrd="0" presId="urn:microsoft.com/office/officeart/2005/8/layout/vList2"/>
    <dgm:cxn modelId="{89BD2841-4D1C-4CB1-8E31-F0FEBC0D84BE}" srcId="{7B5E453B-0FDF-43F4-B32C-EF462F69696D}" destId="{4B8E2CC8-AD4F-430C-8EB2-D5DFA99A72CD}" srcOrd="2" destOrd="0" parTransId="{0CAF7759-659E-4267-8FED-CB44F681368A}" sibTransId="{47EDA71F-8AD7-4AC2-BB86-09808D9F5D96}"/>
    <dgm:cxn modelId="{15BEFBF5-B00E-4375-84DC-BAF7359825A0}" type="presOf" srcId="{C6BC2B25-72F7-48C1-90AD-5D6F71830EA8}" destId="{AA4C5D70-0083-4AB2-89EA-0AEB3190EE89}" srcOrd="0" destOrd="0" presId="urn:microsoft.com/office/officeart/2005/8/layout/vList2"/>
    <dgm:cxn modelId="{139E8C31-54BC-4345-B17C-324A96D92938}" srcId="{FB2FB01A-10A7-4ACC-B213-3EB2F54D7A52}" destId="{C6BC2B25-72F7-48C1-90AD-5D6F71830EA8}" srcOrd="0" destOrd="0" parTransId="{04E8D5BE-5E71-46FA-89F4-32C37F7A0F87}" sibTransId="{E42A46E6-EE6E-4BFB-AAF1-18907124CE47}"/>
    <dgm:cxn modelId="{661601D1-DA91-4706-9FB7-1DC325FD11A7}" srcId="{FB2FB01A-10A7-4ACC-B213-3EB2F54D7A52}" destId="{660C34F2-2DEB-46BD-AF7F-BE7B2C7C555D}" srcOrd="2" destOrd="0" parTransId="{7E8B351A-17F1-4B7E-AA10-6385FC373DCB}" sibTransId="{B352766B-CD73-4EB2-B570-412AFFF7DD5E}"/>
    <dgm:cxn modelId="{C1377D68-13C1-4335-94AB-944CD4AF38F4}" type="presParOf" srcId="{C671FF2E-A61D-48E7-8D36-01E5C2E407E5}" destId="{9A91AEA4-A5A4-407A-A4C7-BBD87F4071DC}" srcOrd="0" destOrd="0" presId="urn:microsoft.com/office/officeart/2005/8/layout/vList2"/>
    <dgm:cxn modelId="{140A00B2-D994-4A85-B4E9-3D418DB524D8}" type="presParOf" srcId="{C671FF2E-A61D-48E7-8D36-01E5C2E407E5}" destId="{AA4C5D70-0083-4AB2-89EA-0AEB3190EE89}" srcOrd="1" destOrd="0" presId="urn:microsoft.com/office/officeart/2005/8/layout/vList2"/>
    <dgm:cxn modelId="{55955BDB-9689-43EC-9D3B-26DE5E78FBCE}" type="presParOf" srcId="{C671FF2E-A61D-48E7-8D36-01E5C2E407E5}" destId="{539B8BC8-496B-4144-B035-8AD461AE0C61}" srcOrd="2" destOrd="0" presId="urn:microsoft.com/office/officeart/2005/8/layout/vList2"/>
    <dgm:cxn modelId="{99B58317-9876-4533-B173-EFA83FA7DDCA}" type="presParOf" srcId="{C671FF2E-A61D-48E7-8D36-01E5C2E407E5}" destId="{D8722472-2403-4AF2-A9AD-5497732A2158}"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8C6DBE3-D712-435A-BBDA-E78A12B25D3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6D5D84D3-2556-4498-94B3-A68DAB41F675}">
      <dgm:prSet phldrT="[Text]" custT="1"/>
      <dgm:spPr/>
      <dgm:t>
        <a:bodyPr/>
        <a:lstStyle/>
        <a:p>
          <a:r>
            <a:rPr lang="en-US" sz="2800" dirty="0" smtClean="0"/>
            <a:t>Title</a:t>
          </a:r>
          <a:endParaRPr lang="en-US" sz="2800" dirty="0"/>
        </a:p>
      </dgm:t>
    </dgm:pt>
    <dgm:pt modelId="{DDE4E6B1-3348-46A9-AEF2-0425F3373720}" type="parTrans" cxnId="{8C32E847-88B5-4302-9D63-53405BF647BA}">
      <dgm:prSet/>
      <dgm:spPr/>
      <dgm:t>
        <a:bodyPr/>
        <a:lstStyle/>
        <a:p>
          <a:endParaRPr lang="en-US"/>
        </a:p>
      </dgm:t>
    </dgm:pt>
    <dgm:pt modelId="{5419A037-FE55-433D-8246-24E05EFBBDF8}" type="sibTrans" cxnId="{8C32E847-88B5-4302-9D63-53405BF647BA}">
      <dgm:prSet/>
      <dgm:spPr/>
      <dgm:t>
        <a:bodyPr/>
        <a:lstStyle/>
        <a:p>
          <a:endParaRPr lang="en-US"/>
        </a:p>
      </dgm:t>
    </dgm:pt>
    <dgm:pt modelId="{AEEB8E4C-4B2C-4856-9625-94C065A553DE}">
      <dgm:prSet phldrT="[Text]" custT="1"/>
      <dgm:spPr/>
      <dgm:t>
        <a:bodyPr/>
        <a:lstStyle/>
        <a:p>
          <a:r>
            <a:rPr lang="en-US" sz="1600" dirty="0" smtClean="0">
              <a:solidFill>
                <a:schemeClr val="tx2"/>
              </a:solidFill>
            </a:rPr>
            <a:t>The District must designate and authorize at least one employee to coordinate its efforts to comply with its responsibilities under Title IX.  This is the “Title IX Coordinator.” </a:t>
          </a:r>
          <a:endParaRPr lang="en-US" sz="1600" dirty="0">
            <a:solidFill>
              <a:schemeClr val="tx2"/>
            </a:solidFill>
          </a:endParaRPr>
        </a:p>
      </dgm:t>
    </dgm:pt>
    <dgm:pt modelId="{46404361-04E6-40F1-B2A0-D2C35087BE14}" type="parTrans" cxnId="{C490F83D-EFD9-481F-A444-15F530FE9984}">
      <dgm:prSet/>
      <dgm:spPr/>
      <dgm:t>
        <a:bodyPr/>
        <a:lstStyle/>
        <a:p>
          <a:endParaRPr lang="en-US"/>
        </a:p>
      </dgm:t>
    </dgm:pt>
    <dgm:pt modelId="{9F387B86-619B-4106-A3DF-B4B78330AFEC}" type="sibTrans" cxnId="{C490F83D-EFD9-481F-A444-15F530FE9984}">
      <dgm:prSet/>
      <dgm:spPr/>
      <dgm:t>
        <a:bodyPr/>
        <a:lstStyle/>
        <a:p>
          <a:endParaRPr lang="en-US"/>
        </a:p>
      </dgm:t>
    </dgm:pt>
    <dgm:pt modelId="{3D2F97D3-471F-474B-91A2-D43E4BC25716}">
      <dgm:prSet phldrT="[Text]" custT="1"/>
      <dgm:spPr/>
      <dgm:t>
        <a:bodyPr/>
        <a:lstStyle/>
        <a:p>
          <a:r>
            <a:rPr lang="en-US" sz="1600" dirty="0" smtClean="0">
              <a:solidFill>
                <a:schemeClr val="tx2"/>
              </a:solidFill>
            </a:rPr>
            <a:t>This specific title must be used to identify this individual.</a:t>
          </a:r>
          <a:endParaRPr lang="en-US" sz="1600" dirty="0">
            <a:solidFill>
              <a:schemeClr val="tx2"/>
            </a:solidFill>
          </a:endParaRPr>
        </a:p>
      </dgm:t>
    </dgm:pt>
    <dgm:pt modelId="{542BB8D2-9EB7-4126-9A91-67DB7609521E}" type="parTrans" cxnId="{8AF982F0-2606-4B5D-9772-A917018D78C1}">
      <dgm:prSet/>
      <dgm:spPr/>
      <dgm:t>
        <a:bodyPr/>
        <a:lstStyle/>
        <a:p>
          <a:endParaRPr lang="en-US"/>
        </a:p>
      </dgm:t>
    </dgm:pt>
    <dgm:pt modelId="{94055EAE-A420-4CF5-BF15-1FE638641404}" type="sibTrans" cxnId="{8AF982F0-2606-4B5D-9772-A917018D78C1}">
      <dgm:prSet/>
      <dgm:spPr/>
      <dgm:t>
        <a:bodyPr/>
        <a:lstStyle/>
        <a:p>
          <a:endParaRPr lang="en-US"/>
        </a:p>
      </dgm:t>
    </dgm:pt>
    <dgm:pt modelId="{ED64ED31-BF27-4D92-B843-45B9DCC14764}">
      <dgm:prSet phldrT="[Text]" custT="1"/>
      <dgm:spPr/>
      <dgm:t>
        <a:bodyPr/>
        <a:lstStyle/>
        <a:p>
          <a:r>
            <a:rPr lang="en-US" sz="2800" dirty="0" smtClean="0"/>
            <a:t>Training</a:t>
          </a:r>
          <a:endParaRPr lang="en-US" sz="2800" dirty="0"/>
        </a:p>
      </dgm:t>
    </dgm:pt>
    <dgm:pt modelId="{2D711D61-C8F4-4B86-B0D1-199B73C3C10C}" type="parTrans" cxnId="{57D411E4-2E83-41D2-B85F-9A5C393A325A}">
      <dgm:prSet/>
      <dgm:spPr/>
      <dgm:t>
        <a:bodyPr/>
        <a:lstStyle/>
        <a:p>
          <a:endParaRPr lang="en-US"/>
        </a:p>
      </dgm:t>
    </dgm:pt>
    <dgm:pt modelId="{FCB078B5-BBB3-4436-B741-33CFCC98D35D}" type="sibTrans" cxnId="{57D411E4-2E83-41D2-B85F-9A5C393A325A}">
      <dgm:prSet/>
      <dgm:spPr/>
      <dgm:t>
        <a:bodyPr/>
        <a:lstStyle/>
        <a:p>
          <a:endParaRPr lang="en-US"/>
        </a:p>
      </dgm:t>
    </dgm:pt>
    <dgm:pt modelId="{9B633648-0456-4488-B11E-1DE2AA7FDA83}">
      <dgm:prSet phldrT="[Text]"/>
      <dgm:spPr/>
      <dgm:t>
        <a:bodyPr/>
        <a:lstStyle/>
        <a:p>
          <a:r>
            <a:rPr lang="en-US" dirty="0" smtClean="0">
              <a:solidFill>
                <a:schemeClr val="tx2"/>
              </a:solidFill>
            </a:rPr>
            <a:t>Must be trained on Title IX policies and procedures.</a:t>
          </a:r>
          <a:endParaRPr lang="en-US" dirty="0">
            <a:solidFill>
              <a:schemeClr val="tx2"/>
            </a:solidFill>
          </a:endParaRPr>
        </a:p>
      </dgm:t>
    </dgm:pt>
    <dgm:pt modelId="{067EEE31-7A5A-4633-AE98-242DFE70C22F}" type="parTrans" cxnId="{84ED0A09-2A4C-420E-B80B-F1C1DD397C53}">
      <dgm:prSet/>
      <dgm:spPr/>
      <dgm:t>
        <a:bodyPr/>
        <a:lstStyle/>
        <a:p>
          <a:endParaRPr lang="en-US"/>
        </a:p>
      </dgm:t>
    </dgm:pt>
    <dgm:pt modelId="{4EA2605F-79B2-43B5-BC78-098157765AFF}" type="sibTrans" cxnId="{84ED0A09-2A4C-420E-B80B-F1C1DD397C53}">
      <dgm:prSet/>
      <dgm:spPr/>
      <dgm:t>
        <a:bodyPr/>
        <a:lstStyle/>
        <a:p>
          <a:endParaRPr lang="en-US"/>
        </a:p>
      </dgm:t>
    </dgm:pt>
    <dgm:pt modelId="{5FF1B4A9-108D-4EE9-8232-835E0EAD1466}">
      <dgm:prSet phldrT="[Text]"/>
      <dgm:spPr/>
      <dgm:t>
        <a:bodyPr/>
        <a:lstStyle/>
        <a:p>
          <a:r>
            <a:rPr lang="en-US" dirty="0" smtClean="0">
              <a:solidFill>
                <a:schemeClr val="tx2"/>
              </a:solidFill>
            </a:rPr>
            <a:t>All training materials must be posted on the District’s website.</a:t>
          </a:r>
          <a:endParaRPr lang="en-US" dirty="0">
            <a:solidFill>
              <a:schemeClr val="tx2"/>
            </a:solidFill>
          </a:endParaRPr>
        </a:p>
      </dgm:t>
    </dgm:pt>
    <dgm:pt modelId="{2AC0F804-88E7-49F0-B117-C6469ABF87AD}" type="parTrans" cxnId="{9D0CC235-312D-493C-9161-05C4DCB89C37}">
      <dgm:prSet/>
      <dgm:spPr/>
      <dgm:t>
        <a:bodyPr/>
        <a:lstStyle/>
        <a:p>
          <a:endParaRPr lang="en-US"/>
        </a:p>
      </dgm:t>
    </dgm:pt>
    <dgm:pt modelId="{91A511A7-DE5B-40DD-AD73-CB8897E7EAEE}" type="sibTrans" cxnId="{9D0CC235-312D-493C-9161-05C4DCB89C37}">
      <dgm:prSet/>
      <dgm:spPr/>
      <dgm:t>
        <a:bodyPr/>
        <a:lstStyle/>
        <a:p>
          <a:endParaRPr lang="en-US"/>
        </a:p>
      </dgm:t>
    </dgm:pt>
    <dgm:pt modelId="{46F7F601-170E-4E63-9045-0B649BAB8BD1}">
      <dgm:prSet phldrT="[Text]" custT="1"/>
      <dgm:spPr/>
      <dgm:t>
        <a:bodyPr/>
        <a:lstStyle/>
        <a:p>
          <a:r>
            <a:rPr lang="en-US" sz="2800" dirty="0" smtClean="0"/>
            <a:t>Obligations</a:t>
          </a:r>
          <a:endParaRPr lang="en-US" sz="2800" dirty="0"/>
        </a:p>
      </dgm:t>
    </dgm:pt>
    <dgm:pt modelId="{BCB7E709-AE77-44D0-8FAE-CE15D2F3C22D}" type="parTrans" cxnId="{904F5BB9-B75D-4A58-B1C5-26111EB0CF6D}">
      <dgm:prSet/>
      <dgm:spPr/>
      <dgm:t>
        <a:bodyPr/>
        <a:lstStyle/>
        <a:p>
          <a:endParaRPr lang="en-US"/>
        </a:p>
      </dgm:t>
    </dgm:pt>
    <dgm:pt modelId="{AB61C87E-85AB-4B0E-97AA-E690BB657172}" type="sibTrans" cxnId="{904F5BB9-B75D-4A58-B1C5-26111EB0CF6D}">
      <dgm:prSet/>
      <dgm:spPr/>
      <dgm:t>
        <a:bodyPr/>
        <a:lstStyle/>
        <a:p>
          <a:endParaRPr lang="en-US"/>
        </a:p>
      </dgm:t>
    </dgm:pt>
    <dgm:pt modelId="{88152C68-1E8A-4E58-9FE8-6146058868E2}">
      <dgm:prSet phldrT="[Text]"/>
      <dgm:spPr/>
      <dgm:t>
        <a:bodyPr/>
        <a:lstStyle/>
        <a:p>
          <a:r>
            <a:rPr lang="en-US" dirty="0" smtClean="0">
              <a:solidFill>
                <a:schemeClr val="tx2"/>
              </a:solidFill>
            </a:rPr>
            <a:t>Monitor the District’s compliance with Title IX.</a:t>
          </a:r>
          <a:endParaRPr lang="en-US" dirty="0">
            <a:solidFill>
              <a:schemeClr val="tx2"/>
            </a:solidFill>
          </a:endParaRPr>
        </a:p>
      </dgm:t>
    </dgm:pt>
    <dgm:pt modelId="{A1258A1D-B5D6-4620-9D2D-121C68E4CAEA}" type="parTrans" cxnId="{8E5254C6-8600-4E48-8A94-05E789CF4B5B}">
      <dgm:prSet/>
      <dgm:spPr/>
      <dgm:t>
        <a:bodyPr/>
        <a:lstStyle/>
        <a:p>
          <a:endParaRPr lang="en-US"/>
        </a:p>
      </dgm:t>
    </dgm:pt>
    <dgm:pt modelId="{31E83C66-86F8-470A-A4A2-3663BB8CCD96}" type="sibTrans" cxnId="{8E5254C6-8600-4E48-8A94-05E789CF4B5B}">
      <dgm:prSet/>
      <dgm:spPr/>
      <dgm:t>
        <a:bodyPr/>
        <a:lstStyle/>
        <a:p>
          <a:endParaRPr lang="en-US"/>
        </a:p>
      </dgm:t>
    </dgm:pt>
    <dgm:pt modelId="{2672A78C-5C8E-4AC0-9414-11C76419C2B1}">
      <dgm:prSet phldrT="[Text]"/>
      <dgm:spPr/>
      <dgm:t>
        <a:bodyPr/>
        <a:lstStyle/>
        <a:p>
          <a:r>
            <a:rPr lang="en-US" dirty="0" smtClean="0">
              <a:solidFill>
                <a:schemeClr val="tx2"/>
              </a:solidFill>
            </a:rPr>
            <a:t>Ensure appropriate education and training is provided.</a:t>
          </a:r>
          <a:endParaRPr lang="en-US" dirty="0">
            <a:solidFill>
              <a:schemeClr val="tx2"/>
            </a:solidFill>
          </a:endParaRPr>
        </a:p>
      </dgm:t>
    </dgm:pt>
    <dgm:pt modelId="{438DE8AB-24C0-49A4-9F2D-C018CF459462}" type="parTrans" cxnId="{74067C4A-E4A5-4F4A-8840-602E9901C965}">
      <dgm:prSet/>
      <dgm:spPr/>
      <dgm:t>
        <a:bodyPr/>
        <a:lstStyle/>
        <a:p>
          <a:endParaRPr lang="en-US"/>
        </a:p>
      </dgm:t>
    </dgm:pt>
    <dgm:pt modelId="{E09E8B56-1846-4D09-B898-3C7042AA809E}" type="sibTrans" cxnId="{74067C4A-E4A5-4F4A-8840-602E9901C965}">
      <dgm:prSet/>
      <dgm:spPr/>
      <dgm:t>
        <a:bodyPr/>
        <a:lstStyle/>
        <a:p>
          <a:endParaRPr lang="en-US"/>
        </a:p>
      </dgm:t>
    </dgm:pt>
    <dgm:pt modelId="{19CAC985-2ACA-4559-845B-48F8020A343C}">
      <dgm:prSet phldrT="[Text]"/>
      <dgm:spPr/>
      <dgm:t>
        <a:bodyPr/>
        <a:lstStyle/>
        <a:p>
          <a:r>
            <a:rPr lang="en-US" dirty="0" smtClean="0">
              <a:solidFill>
                <a:schemeClr val="tx2"/>
              </a:solidFill>
            </a:rPr>
            <a:t>Coordinate the response to all reports of sex discrimination and sexual harassment.</a:t>
          </a:r>
          <a:endParaRPr lang="en-US" dirty="0">
            <a:solidFill>
              <a:schemeClr val="tx2"/>
            </a:solidFill>
          </a:endParaRPr>
        </a:p>
      </dgm:t>
    </dgm:pt>
    <dgm:pt modelId="{98CE849A-2DB2-42D7-85B7-88E47CE8CA9E}" type="parTrans" cxnId="{8170AC29-6523-4BEE-812C-C574EE7FB4D7}">
      <dgm:prSet/>
      <dgm:spPr/>
      <dgm:t>
        <a:bodyPr/>
        <a:lstStyle/>
        <a:p>
          <a:endParaRPr lang="en-US"/>
        </a:p>
      </dgm:t>
    </dgm:pt>
    <dgm:pt modelId="{5F5D7816-48CF-43BD-8824-0D6192985452}" type="sibTrans" cxnId="{8170AC29-6523-4BEE-812C-C574EE7FB4D7}">
      <dgm:prSet/>
      <dgm:spPr/>
      <dgm:t>
        <a:bodyPr/>
        <a:lstStyle/>
        <a:p>
          <a:endParaRPr lang="en-US"/>
        </a:p>
      </dgm:t>
    </dgm:pt>
    <dgm:pt modelId="{4CD30919-0E7E-4D69-92AC-129724EBEBCB}" type="pres">
      <dgm:prSet presAssocID="{18C6DBE3-D712-435A-BBDA-E78A12B25D33}" presName="Name0" presStyleCnt="0">
        <dgm:presLayoutVars>
          <dgm:dir/>
          <dgm:animLvl val="lvl"/>
          <dgm:resizeHandles/>
        </dgm:presLayoutVars>
      </dgm:prSet>
      <dgm:spPr/>
      <dgm:t>
        <a:bodyPr/>
        <a:lstStyle/>
        <a:p>
          <a:endParaRPr lang="en-US"/>
        </a:p>
      </dgm:t>
    </dgm:pt>
    <dgm:pt modelId="{85731B5A-F6E1-440C-84AD-901607AD750B}" type="pres">
      <dgm:prSet presAssocID="{6D5D84D3-2556-4498-94B3-A68DAB41F675}" presName="linNode" presStyleCnt="0"/>
      <dgm:spPr/>
    </dgm:pt>
    <dgm:pt modelId="{F5D3228C-D452-48B9-8187-2769ADA43207}" type="pres">
      <dgm:prSet presAssocID="{6D5D84D3-2556-4498-94B3-A68DAB41F675}" presName="parentShp" presStyleLbl="node1" presStyleIdx="0" presStyleCnt="3" custScaleX="63684">
        <dgm:presLayoutVars>
          <dgm:bulletEnabled val="1"/>
        </dgm:presLayoutVars>
      </dgm:prSet>
      <dgm:spPr/>
      <dgm:t>
        <a:bodyPr/>
        <a:lstStyle/>
        <a:p>
          <a:endParaRPr lang="en-US"/>
        </a:p>
      </dgm:t>
    </dgm:pt>
    <dgm:pt modelId="{F855F6E4-DC61-4952-96BB-A9A694B80901}" type="pres">
      <dgm:prSet presAssocID="{6D5D84D3-2556-4498-94B3-A68DAB41F675}" presName="childShp" presStyleLbl="bgAccFollowNode1" presStyleIdx="0" presStyleCnt="3" custScaleX="121212">
        <dgm:presLayoutVars>
          <dgm:bulletEnabled val="1"/>
        </dgm:presLayoutVars>
      </dgm:prSet>
      <dgm:spPr/>
      <dgm:t>
        <a:bodyPr/>
        <a:lstStyle/>
        <a:p>
          <a:endParaRPr lang="en-US"/>
        </a:p>
      </dgm:t>
    </dgm:pt>
    <dgm:pt modelId="{217B1EBD-0AF6-4BB3-A25B-2A2736D1D10D}" type="pres">
      <dgm:prSet presAssocID="{5419A037-FE55-433D-8246-24E05EFBBDF8}" presName="spacing" presStyleCnt="0"/>
      <dgm:spPr/>
    </dgm:pt>
    <dgm:pt modelId="{11BC274B-28B5-4A3A-AFC9-EB5C92A67A30}" type="pres">
      <dgm:prSet presAssocID="{ED64ED31-BF27-4D92-B843-45B9DCC14764}" presName="linNode" presStyleCnt="0"/>
      <dgm:spPr/>
    </dgm:pt>
    <dgm:pt modelId="{53D7984F-A86E-410E-B13A-03FB345C6B3C}" type="pres">
      <dgm:prSet presAssocID="{ED64ED31-BF27-4D92-B843-45B9DCC14764}" presName="parentShp" presStyleLbl="node1" presStyleIdx="1" presStyleCnt="3" custScaleX="63684">
        <dgm:presLayoutVars>
          <dgm:bulletEnabled val="1"/>
        </dgm:presLayoutVars>
      </dgm:prSet>
      <dgm:spPr/>
      <dgm:t>
        <a:bodyPr/>
        <a:lstStyle/>
        <a:p>
          <a:endParaRPr lang="en-US"/>
        </a:p>
      </dgm:t>
    </dgm:pt>
    <dgm:pt modelId="{CF2B15BB-FF83-4386-B06A-EA6D6AD36989}" type="pres">
      <dgm:prSet presAssocID="{ED64ED31-BF27-4D92-B843-45B9DCC14764}" presName="childShp" presStyleLbl="bgAccFollowNode1" presStyleIdx="1" presStyleCnt="3" custScaleX="121212">
        <dgm:presLayoutVars>
          <dgm:bulletEnabled val="1"/>
        </dgm:presLayoutVars>
      </dgm:prSet>
      <dgm:spPr/>
      <dgm:t>
        <a:bodyPr/>
        <a:lstStyle/>
        <a:p>
          <a:endParaRPr lang="en-US"/>
        </a:p>
      </dgm:t>
    </dgm:pt>
    <dgm:pt modelId="{A4CD5B3C-7C92-43FF-85CD-E4B10B1DD3B1}" type="pres">
      <dgm:prSet presAssocID="{FCB078B5-BBB3-4436-B741-33CFCC98D35D}" presName="spacing" presStyleCnt="0"/>
      <dgm:spPr/>
    </dgm:pt>
    <dgm:pt modelId="{E800705A-5F62-475B-8C30-CEA96ADBE76A}" type="pres">
      <dgm:prSet presAssocID="{46F7F601-170E-4E63-9045-0B649BAB8BD1}" presName="linNode" presStyleCnt="0"/>
      <dgm:spPr/>
    </dgm:pt>
    <dgm:pt modelId="{6C4CB6F0-8BC1-449F-ABE3-9F7987D7114E}" type="pres">
      <dgm:prSet presAssocID="{46F7F601-170E-4E63-9045-0B649BAB8BD1}" presName="parentShp" presStyleLbl="node1" presStyleIdx="2" presStyleCnt="3" custScaleX="63684">
        <dgm:presLayoutVars>
          <dgm:bulletEnabled val="1"/>
        </dgm:presLayoutVars>
      </dgm:prSet>
      <dgm:spPr/>
      <dgm:t>
        <a:bodyPr/>
        <a:lstStyle/>
        <a:p>
          <a:endParaRPr lang="en-US"/>
        </a:p>
      </dgm:t>
    </dgm:pt>
    <dgm:pt modelId="{2B61B7BE-1BD2-49A6-965E-9803A54001D9}" type="pres">
      <dgm:prSet presAssocID="{46F7F601-170E-4E63-9045-0B649BAB8BD1}" presName="childShp" presStyleLbl="bgAccFollowNode1" presStyleIdx="2" presStyleCnt="3" custScaleX="121212">
        <dgm:presLayoutVars>
          <dgm:bulletEnabled val="1"/>
        </dgm:presLayoutVars>
      </dgm:prSet>
      <dgm:spPr/>
      <dgm:t>
        <a:bodyPr/>
        <a:lstStyle/>
        <a:p>
          <a:endParaRPr lang="en-US"/>
        </a:p>
      </dgm:t>
    </dgm:pt>
  </dgm:ptLst>
  <dgm:cxnLst>
    <dgm:cxn modelId="{ECBBEB69-882C-4B64-832B-5C51E4E02527}" type="presOf" srcId="{46F7F601-170E-4E63-9045-0B649BAB8BD1}" destId="{6C4CB6F0-8BC1-449F-ABE3-9F7987D7114E}" srcOrd="0" destOrd="0" presId="urn:microsoft.com/office/officeart/2005/8/layout/vList6"/>
    <dgm:cxn modelId="{8AF982F0-2606-4B5D-9772-A917018D78C1}" srcId="{6D5D84D3-2556-4498-94B3-A68DAB41F675}" destId="{3D2F97D3-471F-474B-91A2-D43E4BC25716}" srcOrd="1" destOrd="0" parTransId="{542BB8D2-9EB7-4126-9A91-67DB7609521E}" sibTransId="{94055EAE-A420-4CF5-BF15-1FE638641404}"/>
    <dgm:cxn modelId="{57D411E4-2E83-41D2-B85F-9A5C393A325A}" srcId="{18C6DBE3-D712-435A-BBDA-E78A12B25D33}" destId="{ED64ED31-BF27-4D92-B843-45B9DCC14764}" srcOrd="1" destOrd="0" parTransId="{2D711D61-C8F4-4B86-B0D1-199B73C3C10C}" sibTransId="{FCB078B5-BBB3-4436-B741-33CFCC98D35D}"/>
    <dgm:cxn modelId="{31CB5C19-5293-4737-B324-E195D6ACBF11}" type="presOf" srcId="{18C6DBE3-D712-435A-BBDA-E78A12B25D33}" destId="{4CD30919-0E7E-4D69-92AC-129724EBEBCB}" srcOrd="0" destOrd="0" presId="urn:microsoft.com/office/officeart/2005/8/layout/vList6"/>
    <dgm:cxn modelId="{9D0CC235-312D-493C-9161-05C4DCB89C37}" srcId="{ED64ED31-BF27-4D92-B843-45B9DCC14764}" destId="{5FF1B4A9-108D-4EE9-8232-835E0EAD1466}" srcOrd="1" destOrd="0" parTransId="{2AC0F804-88E7-49F0-B117-C6469ABF87AD}" sibTransId="{91A511A7-DE5B-40DD-AD73-CB8897E7EAEE}"/>
    <dgm:cxn modelId="{D1679669-BDE1-4DC6-9A33-2FA6F3863559}" type="presOf" srcId="{AEEB8E4C-4B2C-4856-9625-94C065A553DE}" destId="{F855F6E4-DC61-4952-96BB-A9A694B80901}" srcOrd="0" destOrd="0" presId="urn:microsoft.com/office/officeart/2005/8/layout/vList6"/>
    <dgm:cxn modelId="{E240CB75-D14F-40A7-83C6-E7B02256B9C0}" type="presOf" srcId="{ED64ED31-BF27-4D92-B843-45B9DCC14764}" destId="{53D7984F-A86E-410E-B13A-03FB345C6B3C}" srcOrd="0" destOrd="0" presId="urn:microsoft.com/office/officeart/2005/8/layout/vList6"/>
    <dgm:cxn modelId="{84ED0A09-2A4C-420E-B80B-F1C1DD397C53}" srcId="{ED64ED31-BF27-4D92-B843-45B9DCC14764}" destId="{9B633648-0456-4488-B11E-1DE2AA7FDA83}" srcOrd="0" destOrd="0" parTransId="{067EEE31-7A5A-4633-AE98-242DFE70C22F}" sibTransId="{4EA2605F-79B2-43B5-BC78-098157765AFF}"/>
    <dgm:cxn modelId="{20AB34A1-88E5-488F-89D9-2134F2DE2E5D}" type="presOf" srcId="{88152C68-1E8A-4E58-9FE8-6146058868E2}" destId="{2B61B7BE-1BD2-49A6-965E-9803A54001D9}" srcOrd="0" destOrd="0" presId="urn:microsoft.com/office/officeart/2005/8/layout/vList6"/>
    <dgm:cxn modelId="{8170AC29-6523-4BEE-812C-C574EE7FB4D7}" srcId="{46F7F601-170E-4E63-9045-0B649BAB8BD1}" destId="{19CAC985-2ACA-4559-845B-48F8020A343C}" srcOrd="2" destOrd="0" parTransId="{98CE849A-2DB2-42D7-85B7-88E47CE8CA9E}" sibTransId="{5F5D7816-48CF-43BD-8824-0D6192985452}"/>
    <dgm:cxn modelId="{8C32E847-88B5-4302-9D63-53405BF647BA}" srcId="{18C6DBE3-D712-435A-BBDA-E78A12B25D33}" destId="{6D5D84D3-2556-4498-94B3-A68DAB41F675}" srcOrd="0" destOrd="0" parTransId="{DDE4E6B1-3348-46A9-AEF2-0425F3373720}" sibTransId="{5419A037-FE55-433D-8246-24E05EFBBDF8}"/>
    <dgm:cxn modelId="{0A03B46D-CC0D-4155-88E4-F4FFE50832FC}" type="presOf" srcId="{6D5D84D3-2556-4498-94B3-A68DAB41F675}" destId="{F5D3228C-D452-48B9-8187-2769ADA43207}" srcOrd="0" destOrd="0" presId="urn:microsoft.com/office/officeart/2005/8/layout/vList6"/>
    <dgm:cxn modelId="{B148D040-C80F-4198-9875-730CBFC1490D}" type="presOf" srcId="{19CAC985-2ACA-4559-845B-48F8020A343C}" destId="{2B61B7BE-1BD2-49A6-965E-9803A54001D9}" srcOrd="0" destOrd="2" presId="urn:microsoft.com/office/officeart/2005/8/layout/vList6"/>
    <dgm:cxn modelId="{35CF0B4A-F1A0-4E40-9C14-BD6826AE9D00}" type="presOf" srcId="{2672A78C-5C8E-4AC0-9414-11C76419C2B1}" destId="{2B61B7BE-1BD2-49A6-965E-9803A54001D9}" srcOrd="0" destOrd="1" presId="urn:microsoft.com/office/officeart/2005/8/layout/vList6"/>
    <dgm:cxn modelId="{FE76DDB4-C7B7-45BD-9673-7D73A8F82407}" type="presOf" srcId="{3D2F97D3-471F-474B-91A2-D43E4BC25716}" destId="{F855F6E4-DC61-4952-96BB-A9A694B80901}" srcOrd="0" destOrd="1" presId="urn:microsoft.com/office/officeart/2005/8/layout/vList6"/>
    <dgm:cxn modelId="{904F5BB9-B75D-4A58-B1C5-26111EB0CF6D}" srcId="{18C6DBE3-D712-435A-BBDA-E78A12B25D33}" destId="{46F7F601-170E-4E63-9045-0B649BAB8BD1}" srcOrd="2" destOrd="0" parTransId="{BCB7E709-AE77-44D0-8FAE-CE15D2F3C22D}" sibTransId="{AB61C87E-85AB-4B0E-97AA-E690BB657172}"/>
    <dgm:cxn modelId="{AE9A2B50-5F57-4B57-ADBE-512FBC4CE2D0}" type="presOf" srcId="{5FF1B4A9-108D-4EE9-8232-835E0EAD1466}" destId="{CF2B15BB-FF83-4386-B06A-EA6D6AD36989}" srcOrd="0" destOrd="1" presId="urn:microsoft.com/office/officeart/2005/8/layout/vList6"/>
    <dgm:cxn modelId="{C490F83D-EFD9-481F-A444-15F530FE9984}" srcId="{6D5D84D3-2556-4498-94B3-A68DAB41F675}" destId="{AEEB8E4C-4B2C-4856-9625-94C065A553DE}" srcOrd="0" destOrd="0" parTransId="{46404361-04E6-40F1-B2A0-D2C35087BE14}" sibTransId="{9F387B86-619B-4106-A3DF-B4B78330AFEC}"/>
    <dgm:cxn modelId="{A9B4556B-B170-406F-AE35-0F5CCF39CC9B}" type="presOf" srcId="{9B633648-0456-4488-B11E-1DE2AA7FDA83}" destId="{CF2B15BB-FF83-4386-B06A-EA6D6AD36989}" srcOrd="0" destOrd="0" presId="urn:microsoft.com/office/officeart/2005/8/layout/vList6"/>
    <dgm:cxn modelId="{8E5254C6-8600-4E48-8A94-05E789CF4B5B}" srcId="{46F7F601-170E-4E63-9045-0B649BAB8BD1}" destId="{88152C68-1E8A-4E58-9FE8-6146058868E2}" srcOrd="0" destOrd="0" parTransId="{A1258A1D-B5D6-4620-9D2D-121C68E4CAEA}" sibTransId="{31E83C66-86F8-470A-A4A2-3663BB8CCD96}"/>
    <dgm:cxn modelId="{74067C4A-E4A5-4F4A-8840-602E9901C965}" srcId="{46F7F601-170E-4E63-9045-0B649BAB8BD1}" destId="{2672A78C-5C8E-4AC0-9414-11C76419C2B1}" srcOrd="1" destOrd="0" parTransId="{438DE8AB-24C0-49A4-9F2D-C018CF459462}" sibTransId="{E09E8B56-1846-4D09-B898-3C7042AA809E}"/>
    <dgm:cxn modelId="{AFFB326E-2546-4E68-8595-CE81BE704D02}" type="presParOf" srcId="{4CD30919-0E7E-4D69-92AC-129724EBEBCB}" destId="{85731B5A-F6E1-440C-84AD-901607AD750B}" srcOrd="0" destOrd="0" presId="urn:microsoft.com/office/officeart/2005/8/layout/vList6"/>
    <dgm:cxn modelId="{4CA52433-D440-4D2D-A1A9-BB8AA53D8AD6}" type="presParOf" srcId="{85731B5A-F6E1-440C-84AD-901607AD750B}" destId="{F5D3228C-D452-48B9-8187-2769ADA43207}" srcOrd="0" destOrd="0" presId="urn:microsoft.com/office/officeart/2005/8/layout/vList6"/>
    <dgm:cxn modelId="{5E82148E-805C-4EF2-AA6F-8D35318A4DF8}" type="presParOf" srcId="{85731B5A-F6E1-440C-84AD-901607AD750B}" destId="{F855F6E4-DC61-4952-96BB-A9A694B80901}" srcOrd="1" destOrd="0" presId="urn:microsoft.com/office/officeart/2005/8/layout/vList6"/>
    <dgm:cxn modelId="{5826CF71-A1DA-436E-A90D-E2D0A07E6CB2}" type="presParOf" srcId="{4CD30919-0E7E-4D69-92AC-129724EBEBCB}" destId="{217B1EBD-0AF6-4BB3-A25B-2A2736D1D10D}" srcOrd="1" destOrd="0" presId="urn:microsoft.com/office/officeart/2005/8/layout/vList6"/>
    <dgm:cxn modelId="{7CB1D2BF-4327-4FD4-99E0-3C09B55AB858}" type="presParOf" srcId="{4CD30919-0E7E-4D69-92AC-129724EBEBCB}" destId="{11BC274B-28B5-4A3A-AFC9-EB5C92A67A30}" srcOrd="2" destOrd="0" presId="urn:microsoft.com/office/officeart/2005/8/layout/vList6"/>
    <dgm:cxn modelId="{C9AE8A66-0DB5-46ED-96E2-5D2D1F6DC9F0}" type="presParOf" srcId="{11BC274B-28B5-4A3A-AFC9-EB5C92A67A30}" destId="{53D7984F-A86E-410E-B13A-03FB345C6B3C}" srcOrd="0" destOrd="0" presId="urn:microsoft.com/office/officeart/2005/8/layout/vList6"/>
    <dgm:cxn modelId="{59FC8290-2D75-420A-925D-331F10059AE5}" type="presParOf" srcId="{11BC274B-28B5-4A3A-AFC9-EB5C92A67A30}" destId="{CF2B15BB-FF83-4386-B06A-EA6D6AD36989}" srcOrd="1" destOrd="0" presId="urn:microsoft.com/office/officeart/2005/8/layout/vList6"/>
    <dgm:cxn modelId="{1C1BC98D-2C7F-41C6-8785-CA1DC2275B74}" type="presParOf" srcId="{4CD30919-0E7E-4D69-92AC-129724EBEBCB}" destId="{A4CD5B3C-7C92-43FF-85CD-E4B10B1DD3B1}" srcOrd="3" destOrd="0" presId="urn:microsoft.com/office/officeart/2005/8/layout/vList6"/>
    <dgm:cxn modelId="{B6A8ABA7-4BE5-42B5-8E00-EDF1F485EDDB}" type="presParOf" srcId="{4CD30919-0E7E-4D69-92AC-129724EBEBCB}" destId="{E800705A-5F62-475B-8C30-CEA96ADBE76A}" srcOrd="4" destOrd="0" presId="urn:microsoft.com/office/officeart/2005/8/layout/vList6"/>
    <dgm:cxn modelId="{7B8BF2FA-1B26-48ED-8C90-A098C760C1A5}" type="presParOf" srcId="{E800705A-5F62-475B-8C30-CEA96ADBE76A}" destId="{6C4CB6F0-8BC1-449F-ABE3-9F7987D7114E}" srcOrd="0" destOrd="0" presId="urn:microsoft.com/office/officeart/2005/8/layout/vList6"/>
    <dgm:cxn modelId="{ABFA4771-D78F-4267-B183-CD621A0C1CE7}" type="presParOf" srcId="{E800705A-5F62-475B-8C30-CEA96ADBE76A}" destId="{2B61B7BE-1BD2-49A6-965E-9803A54001D9}"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35F6C6-67B4-470E-BCEB-7D0E67983DFF}"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04AB1AB3-D2CC-410A-AD7C-A54B7EAAFE5B}">
      <dgm:prSet phldrT="[Text]" custT="1"/>
      <dgm:spPr/>
      <dgm:t>
        <a:bodyPr/>
        <a:lstStyle/>
        <a:p>
          <a:r>
            <a:rPr lang="en-US" sz="1800" smtClean="0">
              <a:solidFill>
                <a:schemeClr val="bg2">
                  <a:lumMod val="10000"/>
                </a:schemeClr>
              </a:solidFill>
            </a:rPr>
            <a:t>Non-disciplinary</a:t>
          </a:r>
          <a:endParaRPr lang="en-US" sz="1800" dirty="0"/>
        </a:p>
      </dgm:t>
    </dgm:pt>
    <dgm:pt modelId="{A434DA69-B9A4-4DFC-B961-BB2F3B52CD25}" type="parTrans" cxnId="{C7EF290A-6B2B-4FFD-9CBA-4124A0F66BA0}">
      <dgm:prSet/>
      <dgm:spPr/>
      <dgm:t>
        <a:bodyPr/>
        <a:lstStyle/>
        <a:p>
          <a:endParaRPr lang="en-US"/>
        </a:p>
      </dgm:t>
    </dgm:pt>
    <dgm:pt modelId="{980EF37F-FED2-4BEA-ACCA-DCEF49F75B7B}" type="sibTrans" cxnId="{C7EF290A-6B2B-4FFD-9CBA-4124A0F66BA0}">
      <dgm:prSet/>
      <dgm:spPr/>
      <dgm:t>
        <a:bodyPr/>
        <a:lstStyle/>
        <a:p>
          <a:endParaRPr lang="en-US"/>
        </a:p>
      </dgm:t>
    </dgm:pt>
    <dgm:pt modelId="{3A7845A9-5106-40CB-97D1-120B5F493EAC}">
      <dgm:prSet phldrT="[Text]" custT="1"/>
      <dgm:spPr/>
      <dgm:t>
        <a:bodyPr/>
        <a:lstStyle/>
        <a:p>
          <a:r>
            <a:rPr lang="en-US" sz="1800" dirty="0" smtClean="0">
              <a:solidFill>
                <a:schemeClr val="bg2">
                  <a:lumMod val="10000"/>
                </a:schemeClr>
              </a:solidFill>
            </a:rPr>
            <a:t>Non-Punitive</a:t>
          </a:r>
          <a:endParaRPr lang="en-US" sz="1800" dirty="0">
            <a:solidFill>
              <a:schemeClr val="bg2">
                <a:lumMod val="10000"/>
              </a:schemeClr>
            </a:solidFill>
          </a:endParaRPr>
        </a:p>
      </dgm:t>
    </dgm:pt>
    <dgm:pt modelId="{A5D926CD-262C-4210-BA98-74ECD694211E}" type="parTrans" cxnId="{65871843-9D35-4150-9A8A-01F29E649088}">
      <dgm:prSet/>
      <dgm:spPr/>
      <dgm:t>
        <a:bodyPr/>
        <a:lstStyle/>
        <a:p>
          <a:endParaRPr lang="en-US"/>
        </a:p>
      </dgm:t>
    </dgm:pt>
    <dgm:pt modelId="{F04357E6-B3BF-4DC7-B4CD-3DBE8119B1F4}" type="sibTrans" cxnId="{65871843-9D35-4150-9A8A-01F29E649088}">
      <dgm:prSet/>
      <dgm:spPr/>
      <dgm:t>
        <a:bodyPr/>
        <a:lstStyle/>
        <a:p>
          <a:endParaRPr lang="en-US"/>
        </a:p>
      </dgm:t>
    </dgm:pt>
    <dgm:pt modelId="{5D734781-CA7F-4457-90B4-AD6DF31A1D49}">
      <dgm:prSet phldrT="[Text]" custT="1"/>
      <dgm:spPr/>
      <dgm:t>
        <a:bodyPr/>
        <a:lstStyle/>
        <a:p>
          <a:r>
            <a:rPr lang="en-US" sz="1800" dirty="0" smtClean="0">
              <a:solidFill>
                <a:schemeClr val="bg2">
                  <a:lumMod val="10000"/>
                </a:schemeClr>
              </a:solidFill>
            </a:rPr>
            <a:t>Individualized </a:t>
          </a:r>
          <a:br>
            <a:rPr lang="en-US" sz="1800" dirty="0" smtClean="0">
              <a:solidFill>
                <a:schemeClr val="bg2">
                  <a:lumMod val="10000"/>
                </a:schemeClr>
              </a:solidFill>
            </a:rPr>
          </a:br>
          <a:r>
            <a:rPr lang="en-US" sz="1800" dirty="0" smtClean="0">
              <a:solidFill>
                <a:schemeClr val="bg2">
                  <a:lumMod val="10000"/>
                </a:schemeClr>
              </a:solidFill>
            </a:rPr>
            <a:t>(as appropriate and reasonably available)</a:t>
          </a:r>
          <a:endParaRPr lang="en-US" sz="1800" dirty="0">
            <a:solidFill>
              <a:schemeClr val="bg2">
                <a:lumMod val="10000"/>
              </a:schemeClr>
            </a:solidFill>
          </a:endParaRPr>
        </a:p>
      </dgm:t>
    </dgm:pt>
    <dgm:pt modelId="{CE471B90-C010-4B65-B0C7-F0D2DBF2B33B}" type="parTrans" cxnId="{54D48121-DC63-4DBB-B4F4-623ABD308B8F}">
      <dgm:prSet/>
      <dgm:spPr/>
      <dgm:t>
        <a:bodyPr/>
        <a:lstStyle/>
        <a:p>
          <a:endParaRPr lang="en-US"/>
        </a:p>
      </dgm:t>
    </dgm:pt>
    <dgm:pt modelId="{BB6E9FCC-27D3-4206-905A-760CC70AE354}" type="sibTrans" cxnId="{54D48121-DC63-4DBB-B4F4-623ABD308B8F}">
      <dgm:prSet/>
      <dgm:spPr/>
      <dgm:t>
        <a:bodyPr/>
        <a:lstStyle/>
        <a:p>
          <a:endParaRPr lang="en-US"/>
        </a:p>
      </dgm:t>
    </dgm:pt>
    <dgm:pt modelId="{AFEF0700-E790-4B20-B81F-3DDA46D579AF}">
      <dgm:prSet phldrT="[Text]" custT="1"/>
      <dgm:spPr/>
      <dgm:t>
        <a:bodyPr/>
        <a:lstStyle/>
        <a:p>
          <a:r>
            <a:rPr lang="en-US" sz="1800" dirty="0" smtClean="0">
              <a:solidFill>
                <a:schemeClr val="bg2">
                  <a:lumMod val="10000"/>
                </a:schemeClr>
              </a:solidFill>
            </a:rPr>
            <a:t>Without fee </a:t>
          </a:r>
          <a:br>
            <a:rPr lang="en-US" sz="1800" dirty="0" smtClean="0">
              <a:solidFill>
                <a:schemeClr val="bg2">
                  <a:lumMod val="10000"/>
                </a:schemeClr>
              </a:solidFill>
            </a:rPr>
          </a:br>
          <a:r>
            <a:rPr lang="en-US" sz="1800" dirty="0" smtClean="0">
              <a:solidFill>
                <a:schemeClr val="bg2">
                  <a:lumMod val="10000"/>
                </a:schemeClr>
              </a:solidFill>
            </a:rPr>
            <a:t>(to complainant or respondent)</a:t>
          </a:r>
          <a:endParaRPr lang="en-US" sz="1800" dirty="0">
            <a:solidFill>
              <a:schemeClr val="bg2">
                <a:lumMod val="10000"/>
              </a:schemeClr>
            </a:solidFill>
          </a:endParaRPr>
        </a:p>
      </dgm:t>
    </dgm:pt>
    <dgm:pt modelId="{230271A4-9C8D-46F1-9B48-73F73CC6A205}" type="parTrans" cxnId="{0F7B3E3C-A4A8-4A8C-84BA-CED734C6DD7E}">
      <dgm:prSet/>
      <dgm:spPr/>
      <dgm:t>
        <a:bodyPr/>
        <a:lstStyle/>
        <a:p>
          <a:endParaRPr lang="en-US"/>
        </a:p>
      </dgm:t>
    </dgm:pt>
    <dgm:pt modelId="{1F560F0F-6687-42BD-97DD-E887B27F2A92}" type="sibTrans" cxnId="{0F7B3E3C-A4A8-4A8C-84BA-CED734C6DD7E}">
      <dgm:prSet/>
      <dgm:spPr/>
      <dgm:t>
        <a:bodyPr/>
        <a:lstStyle/>
        <a:p>
          <a:endParaRPr lang="en-US"/>
        </a:p>
      </dgm:t>
    </dgm:pt>
    <dgm:pt modelId="{F0C6C84A-6750-4353-8090-2257866D08F6}">
      <dgm:prSet phldrT="[Text]" custT="1"/>
      <dgm:spPr/>
      <dgm:t>
        <a:bodyPr/>
        <a:lstStyle/>
        <a:p>
          <a:r>
            <a:rPr lang="en-US" sz="1800" dirty="0" smtClean="0">
              <a:solidFill>
                <a:schemeClr val="bg2">
                  <a:lumMod val="10000"/>
                </a:schemeClr>
              </a:solidFill>
            </a:rPr>
            <a:t>Before or after filing of formal complaint or where no formal complaint is filed</a:t>
          </a:r>
          <a:endParaRPr lang="en-US" sz="1800" dirty="0">
            <a:solidFill>
              <a:schemeClr val="bg2">
                <a:lumMod val="10000"/>
              </a:schemeClr>
            </a:solidFill>
          </a:endParaRPr>
        </a:p>
      </dgm:t>
    </dgm:pt>
    <dgm:pt modelId="{66E27E1C-E9A4-4A20-A28D-165A035353AB}" type="parTrans" cxnId="{D6524C5C-7C06-4E91-B0AD-C7F9BC691DAF}">
      <dgm:prSet/>
      <dgm:spPr/>
      <dgm:t>
        <a:bodyPr/>
        <a:lstStyle/>
        <a:p>
          <a:endParaRPr lang="en-US"/>
        </a:p>
      </dgm:t>
    </dgm:pt>
    <dgm:pt modelId="{BCFD320E-C573-483E-987F-DA20AA5CB1A8}" type="sibTrans" cxnId="{D6524C5C-7C06-4E91-B0AD-C7F9BC691DAF}">
      <dgm:prSet/>
      <dgm:spPr/>
      <dgm:t>
        <a:bodyPr/>
        <a:lstStyle/>
        <a:p>
          <a:endParaRPr lang="en-US"/>
        </a:p>
      </dgm:t>
    </dgm:pt>
    <dgm:pt modelId="{41895D01-268D-494D-8945-F33F312EE2A8}" type="pres">
      <dgm:prSet presAssocID="{9935F6C6-67B4-470E-BCEB-7D0E67983DFF}" presName="compositeShape" presStyleCnt="0">
        <dgm:presLayoutVars>
          <dgm:dir/>
          <dgm:resizeHandles/>
        </dgm:presLayoutVars>
      </dgm:prSet>
      <dgm:spPr/>
      <dgm:t>
        <a:bodyPr/>
        <a:lstStyle/>
        <a:p>
          <a:endParaRPr lang="en-US"/>
        </a:p>
      </dgm:t>
    </dgm:pt>
    <dgm:pt modelId="{2B5AEA6E-1BE6-4D73-A114-2631103B0E5D}" type="pres">
      <dgm:prSet presAssocID="{9935F6C6-67B4-470E-BCEB-7D0E67983DFF}" presName="pyramid" presStyleLbl="node1" presStyleIdx="0" presStyleCnt="1" custLinFactNeighborX="-30625" custLinFactNeighborY="10625"/>
      <dgm:spPr/>
    </dgm:pt>
    <dgm:pt modelId="{19B6EA47-A829-44D4-B3A0-AD6AA519FBEA}" type="pres">
      <dgm:prSet presAssocID="{9935F6C6-67B4-470E-BCEB-7D0E67983DFF}" presName="theList" presStyleCnt="0"/>
      <dgm:spPr/>
    </dgm:pt>
    <dgm:pt modelId="{65AF62A4-C9BC-42E2-90D8-DB76F222CB6E}" type="pres">
      <dgm:prSet presAssocID="{04AB1AB3-D2CC-410A-AD7C-A54B7EAAFE5B}" presName="aNode" presStyleLbl="fgAcc1" presStyleIdx="0" presStyleCnt="5" custScaleX="186381">
        <dgm:presLayoutVars>
          <dgm:bulletEnabled val="1"/>
        </dgm:presLayoutVars>
      </dgm:prSet>
      <dgm:spPr/>
      <dgm:t>
        <a:bodyPr/>
        <a:lstStyle/>
        <a:p>
          <a:endParaRPr lang="en-US"/>
        </a:p>
      </dgm:t>
    </dgm:pt>
    <dgm:pt modelId="{DBB6B6E2-861E-4DB6-8DC0-51A8EB492EB7}" type="pres">
      <dgm:prSet presAssocID="{04AB1AB3-D2CC-410A-AD7C-A54B7EAAFE5B}" presName="aSpace" presStyleCnt="0"/>
      <dgm:spPr/>
    </dgm:pt>
    <dgm:pt modelId="{ECFBA4F7-F42A-4B7E-88FC-3EB8A7C5A302}" type="pres">
      <dgm:prSet presAssocID="{3A7845A9-5106-40CB-97D1-120B5F493EAC}" presName="aNode" presStyleLbl="fgAcc1" presStyleIdx="1" presStyleCnt="5" custScaleX="188892">
        <dgm:presLayoutVars>
          <dgm:bulletEnabled val="1"/>
        </dgm:presLayoutVars>
      </dgm:prSet>
      <dgm:spPr/>
      <dgm:t>
        <a:bodyPr/>
        <a:lstStyle/>
        <a:p>
          <a:endParaRPr lang="en-US"/>
        </a:p>
      </dgm:t>
    </dgm:pt>
    <dgm:pt modelId="{B63ED0B8-7A97-45A9-9DF9-B23533861FB1}" type="pres">
      <dgm:prSet presAssocID="{3A7845A9-5106-40CB-97D1-120B5F493EAC}" presName="aSpace" presStyleCnt="0"/>
      <dgm:spPr/>
    </dgm:pt>
    <dgm:pt modelId="{5AA49DA3-EFE1-41D6-9A6B-EFE920CAD35C}" type="pres">
      <dgm:prSet presAssocID="{5D734781-CA7F-4457-90B4-AD6DF31A1D49}" presName="aNode" presStyleLbl="fgAcc1" presStyleIdx="2" presStyleCnt="5" custScaleX="189743">
        <dgm:presLayoutVars>
          <dgm:bulletEnabled val="1"/>
        </dgm:presLayoutVars>
      </dgm:prSet>
      <dgm:spPr/>
      <dgm:t>
        <a:bodyPr/>
        <a:lstStyle/>
        <a:p>
          <a:endParaRPr lang="en-US"/>
        </a:p>
      </dgm:t>
    </dgm:pt>
    <dgm:pt modelId="{37389531-9976-4600-A72F-7601657530A9}" type="pres">
      <dgm:prSet presAssocID="{5D734781-CA7F-4457-90B4-AD6DF31A1D49}" presName="aSpace" presStyleCnt="0"/>
      <dgm:spPr/>
    </dgm:pt>
    <dgm:pt modelId="{6193609F-F9E8-4C0D-A0A4-B1CA17F8658B}" type="pres">
      <dgm:prSet presAssocID="{AFEF0700-E790-4B20-B81F-3DDA46D579AF}" presName="aNode" presStyleLbl="fgAcc1" presStyleIdx="3" presStyleCnt="5" custScaleX="186381">
        <dgm:presLayoutVars>
          <dgm:bulletEnabled val="1"/>
        </dgm:presLayoutVars>
      </dgm:prSet>
      <dgm:spPr/>
      <dgm:t>
        <a:bodyPr/>
        <a:lstStyle/>
        <a:p>
          <a:endParaRPr lang="en-US"/>
        </a:p>
      </dgm:t>
    </dgm:pt>
    <dgm:pt modelId="{EB50B4C0-0689-4C6A-8FA4-64545B31556D}" type="pres">
      <dgm:prSet presAssocID="{AFEF0700-E790-4B20-B81F-3DDA46D579AF}" presName="aSpace" presStyleCnt="0"/>
      <dgm:spPr/>
    </dgm:pt>
    <dgm:pt modelId="{492F1367-F7EE-498E-971E-94DB2A949645}" type="pres">
      <dgm:prSet presAssocID="{F0C6C84A-6750-4353-8090-2257866D08F6}" presName="aNode" presStyleLbl="fgAcc1" presStyleIdx="4" presStyleCnt="5" custScaleX="186381">
        <dgm:presLayoutVars>
          <dgm:bulletEnabled val="1"/>
        </dgm:presLayoutVars>
      </dgm:prSet>
      <dgm:spPr/>
      <dgm:t>
        <a:bodyPr/>
        <a:lstStyle/>
        <a:p>
          <a:endParaRPr lang="en-US"/>
        </a:p>
      </dgm:t>
    </dgm:pt>
    <dgm:pt modelId="{21346A29-E51B-49A1-9A8D-E3721490433A}" type="pres">
      <dgm:prSet presAssocID="{F0C6C84A-6750-4353-8090-2257866D08F6}" presName="aSpace" presStyleCnt="0"/>
      <dgm:spPr/>
    </dgm:pt>
  </dgm:ptLst>
  <dgm:cxnLst>
    <dgm:cxn modelId="{0F7B3E3C-A4A8-4A8C-84BA-CED734C6DD7E}" srcId="{9935F6C6-67B4-470E-BCEB-7D0E67983DFF}" destId="{AFEF0700-E790-4B20-B81F-3DDA46D579AF}" srcOrd="3" destOrd="0" parTransId="{230271A4-9C8D-46F1-9B48-73F73CC6A205}" sibTransId="{1F560F0F-6687-42BD-97DD-E887B27F2A92}"/>
    <dgm:cxn modelId="{65871843-9D35-4150-9A8A-01F29E649088}" srcId="{9935F6C6-67B4-470E-BCEB-7D0E67983DFF}" destId="{3A7845A9-5106-40CB-97D1-120B5F493EAC}" srcOrd="1" destOrd="0" parTransId="{A5D926CD-262C-4210-BA98-74ECD694211E}" sibTransId="{F04357E6-B3BF-4DC7-B4CD-3DBE8119B1F4}"/>
    <dgm:cxn modelId="{4D019C79-DA2E-4958-81FE-8C1FB4856D89}" type="presOf" srcId="{9935F6C6-67B4-470E-BCEB-7D0E67983DFF}" destId="{41895D01-268D-494D-8945-F33F312EE2A8}" srcOrd="0" destOrd="0" presId="urn:microsoft.com/office/officeart/2005/8/layout/pyramid2"/>
    <dgm:cxn modelId="{D6524C5C-7C06-4E91-B0AD-C7F9BC691DAF}" srcId="{9935F6C6-67B4-470E-BCEB-7D0E67983DFF}" destId="{F0C6C84A-6750-4353-8090-2257866D08F6}" srcOrd="4" destOrd="0" parTransId="{66E27E1C-E9A4-4A20-A28D-165A035353AB}" sibTransId="{BCFD320E-C573-483E-987F-DA20AA5CB1A8}"/>
    <dgm:cxn modelId="{0B8227B5-400F-4033-9A72-3803FEDF8F72}" type="presOf" srcId="{AFEF0700-E790-4B20-B81F-3DDA46D579AF}" destId="{6193609F-F9E8-4C0D-A0A4-B1CA17F8658B}" srcOrd="0" destOrd="0" presId="urn:microsoft.com/office/officeart/2005/8/layout/pyramid2"/>
    <dgm:cxn modelId="{C7EF290A-6B2B-4FFD-9CBA-4124A0F66BA0}" srcId="{9935F6C6-67B4-470E-BCEB-7D0E67983DFF}" destId="{04AB1AB3-D2CC-410A-AD7C-A54B7EAAFE5B}" srcOrd="0" destOrd="0" parTransId="{A434DA69-B9A4-4DFC-B961-BB2F3B52CD25}" sibTransId="{980EF37F-FED2-4BEA-ACCA-DCEF49F75B7B}"/>
    <dgm:cxn modelId="{959E2D28-2942-4786-AA82-AA2ED44C38F2}" type="presOf" srcId="{5D734781-CA7F-4457-90B4-AD6DF31A1D49}" destId="{5AA49DA3-EFE1-41D6-9A6B-EFE920CAD35C}" srcOrd="0" destOrd="0" presId="urn:microsoft.com/office/officeart/2005/8/layout/pyramid2"/>
    <dgm:cxn modelId="{54D48121-DC63-4DBB-B4F4-623ABD308B8F}" srcId="{9935F6C6-67B4-470E-BCEB-7D0E67983DFF}" destId="{5D734781-CA7F-4457-90B4-AD6DF31A1D49}" srcOrd="2" destOrd="0" parTransId="{CE471B90-C010-4B65-B0C7-F0D2DBF2B33B}" sibTransId="{BB6E9FCC-27D3-4206-905A-760CC70AE354}"/>
    <dgm:cxn modelId="{D0684B69-053F-461D-AE37-EAFD319ABF2C}" type="presOf" srcId="{F0C6C84A-6750-4353-8090-2257866D08F6}" destId="{492F1367-F7EE-498E-971E-94DB2A949645}" srcOrd="0" destOrd="0" presId="urn:microsoft.com/office/officeart/2005/8/layout/pyramid2"/>
    <dgm:cxn modelId="{D845B7E1-C4D3-4335-A5E8-92DF1D4FDE28}" type="presOf" srcId="{04AB1AB3-D2CC-410A-AD7C-A54B7EAAFE5B}" destId="{65AF62A4-C9BC-42E2-90D8-DB76F222CB6E}" srcOrd="0" destOrd="0" presId="urn:microsoft.com/office/officeart/2005/8/layout/pyramid2"/>
    <dgm:cxn modelId="{296110E5-6750-4C71-8524-3DADC18E1460}" type="presOf" srcId="{3A7845A9-5106-40CB-97D1-120B5F493EAC}" destId="{ECFBA4F7-F42A-4B7E-88FC-3EB8A7C5A302}" srcOrd="0" destOrd="0" presId="urn:microsoft.com/office/officeart/2005/8/layout/pyramid2"/>
    <dgm:cxn modelId="{1058BA87-5BB9-4EF1-B056-03F4087432FF}" type="presParOf" srcId="{41895D01-268D-494D-8945-F33F312EE2A8}" destId="{2B5AEA6E-1BE6-4D73-A114-2631103B0E5D}" srcOrd="0" destOrd="0" presId="urn:microsoft.com/office/officeart/2005/8/layout/pyramid2"/>
    <dgm:cxn modelId="{B5D059CF-BC16-4AFE-BD9E-DB982343DCA7}" type="presParOf" srcId="{41895D01-268D-494D-8945-F33F312EE2A8}" destId="{19B6EA47-A829-44D4-B3A0-AD6AA519FBEA}" srcOrd="1" destOrd="0" presId="urn:microsoft.com/office/officeart/2005/8/layout/pyramid2"/>
    <dgm:cxn modelId="{F5FF8AE5-A025-4CFE-8CB1-B8989F5E0565}" type="presParOf" srcId="{19B6EA47-A829-44D4-B3A0-AD6AA519FBEA}" destId="{65AF62A4-C9BC-42E2-90D8-DB76F222CB6E}" srcOrd="0" destOrd="0" presId="urn:microsoft.com/office/officeart/2005/8/layout/pyramid2"/>
    <dgm:cxn modelId="{FDDBAD04-862E-4F23-9648-B500B551AFA2}" type="presParOf" srcId="{19B6EA47-A829-44D4-B3A0-AD6AA519FBEA}" destId="{DBB6B6E2-861E-4DB6-8DC0-51A8EB492EB7}" srcOrd="1" destOrd="0" presId="urn:microsoft.com/office/officeart/2005/8/layout/pyramid2"/>
    <dgm:cxn modelId="{D21278DF-9C6E-4911-8606-E1D3695B4A37}" type="presParOf" srcId="{19B6EA47-A829-44D4-B3A0-AD6AA519FBEA}" destId="{ECFBA4F7-F42A-4B7E-88FC-3EB8A7C5A302}" srcOrd="2" destOrd="0" presId="urn:microsoft.com/office/officeart/2005/8/layout/pyramid2"/>
    <dgm:cxn modelId="{4A2DB26D-C4B9-49C3-8154-C5F02A2BC2F6}" type="presParOf" srcId="{19B6EA47-A829-44D4-B3A0-AD6AA519FBEA}" destId="{B63ED0B8-7A97-45A9-9DF9-B23533861FB1}" srcOrd="3" destOrd="0" presId="urn:microsoft.com/office/officeart/2005/8/layout/pyramid2"/>
    <dgm:cxn modelId="{B6485F1A-7E45-47BA-BE70-F9DC7680B6D8}" type="presParOf" srcId="{19B6EA47-A829-44D4-B3A0-AD6AA519FBEA}" destId="{5AA49DA3-EFE1-41D6-9A6B-EFE920CAD35C}" srcOrd="4" destOrd="0" presId="urn:microsoft.com/office/officeart/2005/8/layout/pyramid2"/>
    <dgm:cxn modelId="{106BABC4-8CB4-4154-811B-38C5769AA2C8}" type="presParOf" srcId="{19B6EA47-A829-44D4-B3A0-AD6AA519FBEA}" destId="{37389531-9976-4600-A72F-7601657530A9}" srcOrd="5" destOrd="0" presId="urn:microsoft.com/office/officeart/2005/8/layout/pyramid2"/>
    <dgm:cxn modelId="{1F217C75-BFEA-4842-91A0-9A7E7232A80C}" type="presParOf" srcId="{19B6EA47-A829-44D4-B3A0-AD6AA519FBEA}" destId="{6193609F-F9E8-4C0D-A0A4-B1CA17F8658B}" srcOrd="6" destOrd="0" presId="urn:microsoft.com/office/officeart/2005/8/layout/pyramid2"/>
    <dgm:cxn modelId="{0F32F31C-11DB-414F-BA8B-8D62AE867680}" type="presParOf" srcId="{19B6EA47-A829-44D4-B3A0-AD6AA519FBEA}" destId="{EB50B4C0-0689-4C6A-8FA4-64545B31556D}" srcOrd="7" destOrd="0" presId="urn:microsoft.com/office/officeart/2005/8/layout/pyramid2"/>
    <dgm:cxn modelId="{6D0A73CF-CEE1-44E5-9967-25845F4E3E87}" type="presParOf" srcId="{19B6EA47-A829-44D4-B3A0-AD6AA519FBEA}" destId="{492F1367-F7EE-498E-971E-94DB2A949645}" srcOrd="8" destOrd="0" presId="urn:microsoft.com/office/officeart/2005/8/layout/pyramid2"/>
    <dgm:cxn modelId="{5B319AD7-7A77-4D41-8468-1AD74C0AB026}" type="presParOf" srcId="{19B6EA47-A829-44D4-B3A0-AD6AA519FBEA}" destId="{21346A29-E51B-49A1-9A8D-E3721490433A}" srcOrd="9"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426D3-D610-42F3-B23C-F23750276A6B}">
      <dsp:nvSpPr>
        <dsp:cNvPr id="0" name=""/>
        <dsp:cNvSpPr/>
      </dsp:nvSpPr>
      <dsp:spPr>
        <a:xfrm>
          <a:off x="-4860153" y="-744819"/>
          <a:ext cx="5788588" cy="5788588"/>
        </a:xfrm>
        <a:prstGeom prst="blockArc">
          <a:avLst>
            <a:gd name="adj1" fmla="val 18900000"/>
            <a:gd name="adj2" fmla="val 2700000"/>
            <a:gd name="adj3" fmla="val 37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238B14-B8DB-420C-AE2D-23A0CC65F3F1}">
      <dsp:nvSpPr>
        <dsp:cNvPr id="0" name=""/>
        <dsp:cNvSpPr/>
      </dsp:nvSpPr>
      <dsp:spPr>
        <a:xfrm>
          <a:off x="597122" y="429895"/>
          <a:ext cx="7344979" cy="8597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2458"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Equal opportunities in sports</a:t>
          </a:r>
          <a:endParaRPr lang="en-US" sz="2500" kern="1200" dirty="0"/>
        </a:p>
      </dsp:txBody>
      <dsp:txXfrm>
        <a:off x="597122" y="429895"/>
        <a:ext cx="7344979" cy="859790"/>
      </dsp:txXfrm>
    </dsp:sp>
    <dsp:sp modelId="{7AA24CB9-0ADD-4F60-BCB4-48F4EF3AC1EB}">
      <dsp:nvSpPr>
        <dsp:cNvPr id="0" name=""/>
        <dsp:cNvSpPr/>
      </dsp:nvSpPr>
      <dsp:spPr>
        <a:xfrm>
          <a:off x="59753" y="322421"/>
          <a:ext cx="1074737" cy="107473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17F15B-5C64-47DE-BD2A-B665E9C3A9A8}">
      <dsp:nvSpPr>
        <dsp:cNvPr id="0" name=""/>
        <dsp:cNvSpPr/>
      </dsp:nvSpPr>
      <dsp:spPr>
        <a:xfrm>
          <a:off x="909656" y="1719580"/>
          <a:ext cx="7032445" cy="8597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2458"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Access to facilities based on gender identity</a:t>
          </a:r>
          <a:endParaRPr lang="en-US" sz="2500" kern="1200" dirty="0"/>
        </a:p>
      </dsp:txBody>
      <dsp:txXfrm>
        <a:off x="909656" y="1719580"/>
        <a:ext cx="7032445" cy="859790"/>
      </dsp:txXfrm>
    </dsp:sp>
    <dsp:sp modelId="{A92B547C-1375-4709-B6CD-A0C1CB264322}">
      <dsp:nvSpPr>
        <dsp:cNvPr id="0" name=""/>
        <dsp:cNvSpPr/>
      </dsp:nvSpPr>
      <dsp:spPr>
        <a:xfrm>
          <a:off x="372287" y="1612106"/>
          <a:ext cx="1074737" cy="107473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723F13-03BD-462E-988F-02D35F2D3EAE}">
      <dsp:nvSpPr>
        <dsp:cNvPr id="0" name=""/>
        <dsp:cNvSpPr/>
      </dsp:nvSpPr>
      <dsp:spPr>
        <a:xfrm>
          <a:off x="597122" y="2848054"/>
          <a:ext cx="7344979" cy="11822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2458"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Denial of access to education due to sex discrimination, the definition of which includes sexual harassment and sexual assault</a:t>
          </a:r>
          <a:endParaRPr lang="en-US" sz="2500" kern="1200" dirty="0"/>
        </a:p>
      </dsp:txBody>
      <dsp:txXfrm>
        <a:off x="597122" y="2848054"/>
        <a:ext cx="7344979" cy="1182211"/>
      </dsp:txXfrm>
    </dsp:sp>
    <dsp:sp modelId="{9B645FD8-6CE9-4DDF-BFDC-BE9A70BDF558}">
      <dsp:nvSpPr>
        <dsp:cNvPr id="0" name=""/>
        <dsp:cNvSpPr/>
      </dsp:nvSpPr>
      <dsp:spPr>
        <a:xfrm>
          <a:off x="59753" y="2901791"/>
          <a:ext cx="1074737" cy="107473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9694A-45C6-43D8-A28C-3ED7403C9548}">
      <dsp:nvSpPr>
        <dsp:cNvPr id="0" name=""/>
        <dsp:cNvSpPr/>
      </dsp:nvSpPr>
      <dsp:spPr>
        <a:xfrm>
          <a:off x="1618718" y="494805"/>
          <a:ext cx="3925362" cy="3925362"/>
        </a:xfrm>
        <a:prstGeom prst="blockArc">
          <a:avLst>
            <a:gd name="adj1" fmla="val 13114286"/>
            <a:gd name="adj2" fmla="val 16200000"/>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9EE76B-FEAF-438C-9047-A6B6C1989470}">
      <dsp:nvSpPr>
        <dsp:cNvPr id="0" name=""/>
        <dsp:cNvSpPr/>
      </dsp:nvSpPr>
      <dsp:spPr>
        <a:xfrm>
          <a:off x="1618718" y="494805"/>
          <a:ext cx="3925362" cy="3925362"/>
        </a:xfrm>
        <a:prstGeom prst="blockArc">
          <a:avLst>
            <a:gd name="adj1" fmla="val 10028571"/>
            <a:gd name="adj2" fmla="val 13114286"/>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5E40CD-AF9F-40E7-B074-342C1B55517F}">
      <dsp:nvSpPr>
        <dsp:cNvPr id="0" name=""/>
        <dsp:cNvSpPr/>
      </dsp:nvSpPr>
      <dsp:spPr>
        <a:xfrm>
          <a:off x="1618718" y="494805"/>
          <a:ext cx="3925362" cy="3925362"/>
        </a:xfrm>
        <a:prstGeom prst="blockArc">
          <a:avLst>
            <a:gd name="adj1" fmla="val 6942857"/>
            <a:gd name="adj2" fmla="val 10028571"/>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76DFC3-CB35-417E-BF84-891ED601E49E}">
      <dsp:nvSpPr>
        <dsp:cNvPr id="0" name=""/>
        <dsp:cNvSpPr/>
      </dsp:nvSpPr>
      <dsp:spPr>
        <a:xfrm>
          <a:off x="1618718" y="494805"/>
          <a:ext cx="3925362" cy="3925362"/>
        </a:xfrm>
        <a:prstGeom prst="blockArc">
          <a:avLst>
            <a:gd name="adj1" fmla="val 3857143"/>
            <a:gd name="adj2" fmla="val 6942857"/>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3E80BE-00C7-419A-97E8-25956F1EFEAA}">
      <dsp:nvSpPr>
        <dsp:cNvPr id="0" name=""/>
        <dsp:cNvSpPr/>
      </dsp:nvSpPr>
      <dsp:spPr>
        <a:xfrm>
          <a:off x="1618718" y="494805"/>
          <a:ext cx="3925362" cy="3925362"/>
        </a:xfrm>
        <a:prstGeom prst="blockArc">
          <a:avLst>
            <a:gd name="adj1" fmla="val 771429"/>
            <a:gd name="adj2" fmla="val 3857143"/>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041685-159A-4B23-9334-882448308976}">
      <dsp:nvSpPr>
        <dsp:cNvPr id="0" name=""/>
        <dsp:cNvSpPr/>
      </dsp:nvSpPr>
      <dsp:spPr>
        <a:xfrm>
          <a:off x="1618718" y="494805"/>
          <a:ext cx="3925362" cy="3925362"/>
        </a:xfrm>
        <a:prstGeom prst="blockArc">
          <a:avLst>
            <a:gd name="adj1" fmla="val 19285714"/>
            <a:gd name="adj2" fmla="val 771429"/>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8FC7D0-CC0E-47F8-B3FE-A69D70E4FBAB}">
      <dsp:nvSpPr>
        <dsp:cNvPr id="0" name=""/>
        <dsp:cNvSpPr/>
      </dsp:nvSpPr>
      <dsp:spPr>
        <a:xfrm>
          <a:off x="1618718" y="494805"/>
          <a:ext cx="3925362" cy="3925362"/>
        </a:xfrm>
        <a:prstGeom prst="blockArc">
          <a:avLst>
            <a:gd name="adj1" fmla="val 16200000"/>
            <a:gd name="adj2" fmla="val 19285714"/>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85D8F9-3F02-4DCF-82B0-4336736162AC}">
      <dsp:nvSpPr>
        <dsp:cNvPr id="0" name=""/>
        <dsp:cNvSpPr/>
      </dsp:nvSpPr>
      <dsp:spPr>
        <a:xfrm>
          <a:off x="2821576" y="1697663"/>
          <a:ext cx="1519646" cy="15196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Supportive Measures </a:t>
          </a:r>
          <a:r>
            <a:rPr lang="en-US" sz="1100" kern="1200" dirty="0" smtClean="0"/>
            <a:t>may include</a:t>
          </a:r>
        </a:p>
      </dsp:txBody>
      <dsp:txXfrm>
        <a:off x="3044123" y="1920210"/>
        <a:ext cx="1074552" cy="1074552"/>
      </dsp:txXfrm>
    </dsp:sp>
    <dsp:sp modelId="{A4DFDB49-BE76-40FE-B10F-6BA5799631A6}">
      <dsp:nvSpPr>
        <dsp:cNvPr id="0" name=""/>
        <dsp:cNvSpPr/>
      </dsp:nvSpPr>
      <dsp:spPr>
        <a:xfrm>
          <a:off x="3049523" y="1224"/>
          <a:ext cx="1063752" cy="1063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Counseling</a:t>
          </a:r>
          <a:endParaRPr lang="en-US" sz="1200" kern="1200" dirty="0"/>
        </a:p>
      </dsp:txBody>
      <dsp:txXfrm>
        <a:off x="3205306" y="157007"/>
        <a:ext cx="752186" cy="752186"/>
      </dsp:txXfrm>
    </dsp:sp>
    <dsp:sp modelId="{9C7C9F6C-7B63-4DC7-96D9-8F23C14A2671}">
      <dsp:nvSpPr>
        <dsp:cNvPr id="0" name=""/>
        <dsp:cNvSpPr/>
      </dsp:nvSpPr>
      <dsp:spPr>
        <a:xfrm>
          <a:off x="4554069" y="725775"/>
          <a:ext cx="1063752" cy="1063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Deadline extensions</a:t>
          </a:r>
          <a:endParaRPr lang="en-US" sz="1200" kern="1200" dirty="0"/>
        </a:p>
      </dsp:txBody>
      <dsp:txXfrm>
        <a:off x="4709852" y="881558"/>
        <a:ext cx="752186" cy="752186"/>
      </dsp:txXfrm>
    </dsp:sp>
    <dsp:sp modelId="{2D503B1B-388A-4B97-BC8A-BA2FACB4C63F}">
      <dsp:nvSpPr>
        <dsp:cNvPr id="0" name=""/>
        <dsp:cNvSpPr/>
      </dsp:nvSpPr>
      <dsp:spPr>
        <a:xfrm>
          <a:off x="4925661" y="2353826"/>
          <a:ext cx="1063752" cy="1063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Course-related adjustments</a:t>
          </a:r>
          <a:endParaRPr lang="en-US" sz="1100" kern="1200" dirty="0"/>
        </a:p>
      </dsp:txBody>
      <dsp:txXfrm>
        <a:off x="5081444" y="2509609"/>
        <a:ext cx="752186" cy="752186"/>
      </dsp:txXfrm>
    </dsp:sp>
    <dsp:sp modelId="{5C32DBAD-6F71-4AD4-90EB-9448AC6EAD5B}">
      <dsp:nvSpPr>
        <dsp:cNvPr id="0" name=""/>
        <dsp:cNvSpPr/>
      </dsp:nvSpPr>
      <dsp:spPr>
        <a:xfrm>
          <a:off x="3884483" y="3659422"/>
          <a:ext cx="1063752" cy="1063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Schedule Modifications (work or class)</a:t>
          </a:r>
          <a:endParaRPr lang="en-US" sz="1000" kern="1200" dirty="0"/>
        </a:p>
      </dsp:txBody>
      <dsp:txXfrm>
        <a:off x="4040266" y="3815205"/>
        <a:ext cx="752186" cy="752186"/>
      </dsp:txXfrm>
    </dsp:sp>
    <dsp:sp modelId="{54D3E521-CE62-4DB7-ACDE-E1B6F73BB6D6}">
      <dsp:nvSpPr>
        <dsp:cNvPr id="0" name=""/>
        <dsp:cNvSpPr/>
      </dsp:nvSpPr>
      <dsp:spPr>
        <a:xfrm>
          <a:off x="2214563" y="3659422"/>
          <a:ext cx="1063752" cy="1063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Mutual restrictions on contact </a:t>
          </a:r>
          <a:r>
            <a:rPr lang="en-US" sz="1000" kern="1200" dirty="0" smtClean="0"/>
            <a:t>between parties</a:t>
          </a:r>
          <a:endParaRPr lang="en-US" sz="1000" kern="1200" dirty="0"/>
        </a:p>
      </dsp:txBody>
      <dsp:txXfrm>
        <a:off x="2370346" y="3815205"/>
        <a:ext cx="752186" cy="752186"/>
      </dsp:txXfrm>
    </dsp:sp>
    <dsp:sp modelId="{DCC7497E-A41B-4812-8C3E-F59227ACB47D}">
      <dsp:nvSpPr>
        <dsp:cNvPr id="0" name=""/>
        <dsp:cNvSpPr/>
      </dsp:nvSpPr>
      <dsp:spPr>
        <a:xfrm>
          <a:off x="1173385" y="2353826"/>
          <a:ext cx="1063752" cy="1063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Increased security</a:t>
          </a:r>
          <a:endParaRPr lang="en-US" sz="1100" kern="1200" dirty="0"/>
        </a:p>
      </dsp:txBody>
      <dsp:txXfrm>
        <a:off x="1329168" y="2509609"/>
        <a:ext cx="752186" cy="752186"/>
      </dsp:txXfrm>
    </dsp:sp>
    <dsp:sp modelId="{8659565F-1AF0-4126-8BE0-44E572372B71}">
      <dsp:nvSpPr>
        <dsp:cNvPr id="0" name=""/>
        <dsp:cNvSpPr/>
      </dsp:nvSpPr>
      <dsp:spPr>
        <a:xfrm>
          <a:off x="1544977" y="725775"/>
          <a:ext cx="1063752" cy="1063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Increased monitoring</a:t>
          </a:r>
          <a:endParaRPr lang="en-US" sz="1100" kern="1200" dirty="0"/>
        </a:p>
      </dsp:txBody>
      <dsp:txXfrm>
        <a:off x="1700760" y="881558"/>
        <a:ext cx="752186" cy="7521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D2A52-F860-4373-94D7-5E6C103CBC20}">
      <dsp:nvSpPr>
        <dsp:cNvPr id="0" name=""/>
        <dsp:cNvSpPr/>
      </dsp:nvSpPr>
      <dsp:spPr>
        <a:xfrm>
          <a:off x="2344" y="1587834"/>
          <a:ext cx="2855825" cy="114233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US" sz="2300" kern="1200" dirty="0" smtClean="0"/>
            <a:t>Inform Complainant</a:t>
          </a:r>
          <a:endParaRPr lang="en-US" sz="2300" kern="1200" dirty="0"/>
        </a:p>
      </dsp:txBody>
      <dsp:txXfrm>
        <a:off x="573509" y="1587834"/>
        <a:ext cx="1713495" cy="1142330"/>
      </dsp:txXfrm>
    </dsp:sp>
    <dsp:sp modelId="{F4C8B337-3B46-4F98-9FF2-4D94205BE29B}">
      <dsp:nvSpPr>
        <dsp:cNvPr id="0" name=""/>
        <dsp:cNvSpPr/>
      </dsp:nvSpPr>
      <dsp:spPr>
        <a:xfrm>
          <a:off x="2572587" y="1587834"/>
          <a:ext cx="2855825" cy="114233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US" sz="2300" kern="1200" dirty="0" smtClean="0"/>
            <a:t>Ensure Jurisdiction under Title IX</a:t>
          </a:r>
          <a:endParaRPr lang="en-US" sz="2300" kern="1200" dirty="0"/>
        </a:p>
      </dsp:txBody>
      <dsp:txXfrm>
        <a:off x="3143752" y="1587834"/>
        <a:ext cx="1713495" cy="1142330"/>
      </dsp:txXfrm>
    </dsp:sp>
    <dsp:sp modelId="{EE0352F6-C22D-4DEE-9422-03B581E326CA}">
      <dsp:nvSpPr>
        <dsp:cNvPr id="0" name=""/>
        <dsp:cNvSpPr/>
      </dsp:nvSpPr>
      <dsp:spPr>
        <a:xfrm>
          <a:off x="5142830" y="1587834"/>
          <a:ext cx="2855825" cy="114233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US" sz="2300" kern="1200" dirty="0" smtClean="0"/>
            <a:t>Signing of Formal Complaint</a:t>
          </a:r>
          <a:endParaRPr lang="en-US" sz="2300" kern="1200" dirty="0"/>
        </a:p>
      </dsp:txBody>
      <dsp:txXfrm>
        <a:off x="5713995" y="1587834"/>
        <a:ext cx="1713495" cy="11423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708D3-5810-40C3-A561-9413F90CE036}">
      <dsp:nvSpPr>
        <dsp:cNvPr id="0" name=""/>
        <dsp:cNvSpPr/>
      </dsp:nvSpPr>
      <dsp:spPr>
        <a:xfrm>
          <a:off x="38" y="43656"/>
          <a:ext cx="3667534" cy="903774"/>
        </a:xfrm>
        <a:prstGeom prst="rect">
          <a:avLst/>
        </a:prstGeom>
        <a:solidFill>
          <a:srgbClr val="00006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Providing Remedies to </a:t>
          </a:r>
          <a:br>
            <a:rPr lang="en-US" sz="1800" kern="1200" dirty="0" smtClean="0"/>
          </a:br>
          <a:r>
            <a:rPr lang="en-US" sz="1800" kern="1200" dirty="0" smtClean="0"/>
            <a:t>Complainant if/when </a:t>
          </a:r>
          <a:br>
            <a:rPr lang="en-US" sz="1800" kern="1200" dirty="0" smtClean="0"/>
          </a:br>
          <a:r>
            <a:rPr lang="en-US" sz="1800" kern="1200" dirty="0" smtClean="0"/>
            <a:t>Respondent is Found Responsible</a:t>
          </a:r>
          <a:endParaRPr lang="en-US" sz="1800" kern="1200" dirty="0"/>
        </a:p>
      </dsp:txBody>
      <dsp:txXfrm>
        <a:off x="38" y="43656"/>
        <a:ext cx="3667534" cy="903774"/>
      </dsp:txXfrm>
    </dsp:sp>
    <dsp:sp modelId="{C8D3D741-3B89-47E1-92B0-B6780E9C3994}">
      <dsp:nvSpPr>
        <dsp:cNvPr id="0" name=""/>
        <dsp:cNvSpPr/>
      </dsp:nvSpPr>
      <dsp:spPr>
        <a:xfrm>
          <a:off x="38" y="947431"/>
          <a:ext cx="3667534" cy="25693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2"/>
              </a:solidFill>
            </a:rPr>
            <a:t>Remedies must be designed to restore or preserve equal access to the District’s education program or activity</a:t>
          </a:r>
          <a:endParaRPr lang="en-US" sz="1800" kern="1200" dirty="0">
            <a:solidFill>
              <a:schemeClr val="tx2"/>
            </a:solidFill>
          </a:endParaRPr>
        </a:p>
        <a:p>
          <a:pPr marL="171450" lvl="1" indent="-171450" algn="l" defTabSz="800100">
            <a:lnSpc>
              <a:spcPct val="90000"/>
            </a:lnSpc>
            <a:spcBef>
              <a:spcPct val="0"/>
            </a:spcBef>
            <a:spcAft>
              <a:spcPct val="15000"/>
            </a:spcAft>
            <a:buChar char="••"/>
          </a:pPr>
          <a:r>
            <a:rPr lang="en-US" sz="1800" kern="1200" dirty="0" smtClean="0">
              <a:solidFill>
                <a:schemeClr val="tx2"/>
              </a:solidFill>
            </a:rPr>
            <a:t>Remedies may include supportive measures; however, remedies need not be non-disciplinary or non-punitive and need not avoid burdening the respondent</a:t>
          </a:r>
          <a:endParaRPr lang="en-US" sz="1800" kern="1200" dirty="0">
            <a:solidFill>
              <a:schemeClr val="tx2"/>
            </a:solidFill>
          </a:endParaRPr>
        </a:p>
      </dsp:txBody>
      <dsp:txXfrm>
        <a:off x="38" y="947431"/>
        <a:ext cx="3667534" cy="2569320"/>
      </dsp:txXfrm>
    </dsp:sp>
    <dsp:sp modelId="{27C1D3B0-2E3E-491E-956E-4A0C61026F14}">
      <dsp:nvSpPr>
        <dsp:cNvPr id="0" name=""/>
        <dsp:cNvSpPr/>
      </dsp:nvSpPr>
      <dsp:spPr>
        <a:xfrm>
          <a:off x="4181027" y="43656"/>
          <a:ext cx="3667534" cy="903774"/>
        </a:xfrm>
        <a:prstGeom prst="rect">
          <a:avLst/>
        </a:prstGeom>
        <a:solidFill>
          <a:srgbClr val="00006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Disciplinary Sanctions ONLY</a:t>
          </a:r>
          <a:br>
            <a:rPr lang="en-US" sz="1800" kern="1200" dirty="0" smtClean="0"/>
          </a:br>
          <a:r>
            <a:rPr lang="en-US" sz="1800" kern="1200" dirty="0" smtClean="0"/>
            <a:t>Following Grievance Process</a:t>
          </a:r>
          <a:endParaRPr lang="en-US" sz="1800" kern="1200" dirty="0"/>
        </a:p>
      </dsp:txBody>
      <dsp:txXfrm>
        <a:off x="4181027" y="43656"/>
        <a:ext cx="3667534" cy="903774"/>
      </dsp:txXfrm>
    </dsp:sp>
    <dsp:sp modelId="{69454451-146A-4A6C-8153-73BC364BE300}">
      <dsp:nvSpPr>
        <dsp:cNvPr id="0" name=""/>
        <dsp:cNvSpPr/>
      </dsp:nvSpPr>
      <dsp:spPr>
        <a:xfrm>
          <a:off x="4181027" y="947431"/>
          <a:ext cx="3667534" cy="25693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2"/>
              </a:solidFill>
            </a:rPr>
            <a:t>Grievance process must be followed before any imposition of any disciplinary sanctions or other actions that are not supportive measures against a respondent</a:t>
          </a:r>
          <a:endParaRPr lang="en-US" sz="1800" kern="1200" dirty="0">
            <a:solidFill>
              <a:schemeClr val="tx2"/>
            </a:solidFill>
          </a:endParaRPr>
        </a:p>
        <a:p>
          <a:pPr marL="171450" lvl="1" indent="-171450" algn="l" defTabSz="800100">
            <a:lnSpc>
              <a:spcPct val="90000"/>
            </a:lnSpc>
            <a:spcBef>
              <a:spcPct val="0"/>
            </a:spcBef>
            <a:spcAft>
              <a:spcPct val="15000"/>
            </a:spcAft>
            <a:buChar char="••"/>
          </a:pPr>
          <a:r>
            <a:rPr lang="en-US" sz="1800" kern="1200" dirty="0" smtClean="0">
              <a:solidFill>
                <a:schemeClr val="tx2"/>
              </a:solidFill>
            </a:rPr>
            <a:t>Grievance process must be </a:t>
          </a:r>
          <a:r>
            <a:rPr lang="en-US" sz="1800" b="1" kern="1200" dirty="0" smtClean="0">
              <a:solidFill>
                <a:schemeClr val="tx2"/>
              </a:solidFill>
            </a:rPr>
            <a:t>reasonably prompt</a:t>
          </a:r>
          <a:endParaRPr lang="en-US" sz="1800" kern="1200" dirty="0">
            <a:solidFill>
              <a:schemeClr val="tx2"/>
            </a:solidFill>
          </a:endParaRPr>
        </a:p>
        <a:p>
          <a:pPr marL="171450" lvl="1" indent="-171450" algn="l" defTabSz="800100">
            <a:lnSpc>
              <a:spcPct val="90000"/>
            </a:lnSpc>
            <a:spcBef>
              <a:spcPct val="0"/>
            </a:spcBef>
            <a:spcAft>
              <a:spcPct val="15000"/>
            </a:spcAft>
            <a:buChar char="••"/>
          </a:pPr>
          <a:r>
            <a:rPr lang="en-US" sz="1800" kern="1200" dirty="0" smtClean="0">
              <a:solidFill>
                <a:schemeClr val="tx2"/>
              </a:solidFill>
            </a:rPr>
            <a:t>Presumption of innocence</a:t>
          </a:r>
          <a:endParaRPr lang="en-US" sz="1800" kern="1200" dirty="0">
            <a:solidFill>
              <a:schemeClr val="tx2"/>
            </a:solidFill>
          </a:endParaRPr>
        </a:p>
      </dsp:txBody>
      <dsp:txXfrm>
        <a:off x="4181027" y="947431"/>
        <a:ext cx="3667534" cy="25693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708D3-5810-40C3-A561-9413F90CE036}">
      <dsp:nvSpPr>
        <dsp:cNvPr id="0" name=""/>
        <dsp:cNvSpPr/>
      </dsp:nvSpPr>
      <dsp:spPr>
        <a:xfrm>
          <a:off x="38" y="195030"/>
          <a:ext cx="3667534" cy="815909"/>
        </a:xfrm>
        <a:prstGeom prst="rect">
          <a:avLst/>
        </a:prstGeom>
        <a:solidFill>
          <a:srgbClr val="00006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Evaluation of Evidence</a:t>
          </a:r>
          <a:endParaRPr lang="en-US" sz="2200" kern="1200" dirty="0"/>
        </a:p>
      </dsp:txBody>
      <dsp:txXfrm>
        <a:off x="38" y="195030"/>
        <a:ext cx="3667534" cy="815909"/>
      </dsp:txXfrm>
    </dsp:sp>
    <dsp:sp modelId="{C8D3D741-3B89-47E1-92B0-B6780E9C3994}">
      <dsp:nvSpPr>
        <dsp:cNvPr id="0" name=""/>
        <dsp:cNvSpPr/>
      </dsp:nvSpPr>
      <dsp:spPr>
        <a:xfrm>
          <a:off x="38" y="1010939"/>
          <a:ext cx="3667534" cy="34422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solidFill>
                <a:schemeClr val="bg2">
                  <a:lumMod val="10000"/>
                </a:schemeClr>
              </a:solidFill>
            </a:rPr>
            <a:t>The grievance process requires an evaluation of all relevant evidence – including both </a:t>
          </a:r>
          <a:r>
            <a:rPr lang="en-US" sz="2200" kern="1200" dirty="0" err="1" smtClean="0">
              <a:solidFill>
                <a:schemeClr val="bg2">
                  <a:lumMod val="10000"/>
                </a:schemeClr>
              </a:solidFill>
            </a:rPr>
            <a:t>inculpatory</a:t>
          </a:r>
          <a:r>
            <a:rPr lang="en-US" sz="2200" kern="1200" dirty="0" smtClean="0">
              <a:solidFill>
                <a:schemeClr val="bg2">
                  <a:lumMod val="10000"/>
                </a:schemeClr>
              </a:solidFill>
            </a:rPr>
            <a:t> and exculpatory evidence. </a:t>
          </a:r>
          <a:endParaRPr lang="en-US" sz="2200" kern="1200" dirty="0">
            <a:solidFill>
              <a:schemeClr val="bg2">
                <a:lumMod val="10000"/>
              </a:schemeClr>
            </a:solidFill>
          </a:endParaRPr>
        </a:p>
        <a:p>
          <a:pPr marL="228600" lvl="1" indent="-228600" algn="l" defTabSz="977900">
            <a:lnSpc>
              <a:spcPct val="90000"/>
            </a:lnSpc>
            <a:spcBef>
              <a:spcPct val="0"/>
            </a:spcBef>
            <a:spcAft>
              <a:spcPct val="15000"/>
            </a:spcAft>
            <a:buChar char="••"/>
          </a:pPr>
          <a:r>
            <a:rPr lang="en-US" sz="2200" kern="1200" dirty="0" smtClean="0">
              <a:solidFill>
                <a:schemeClr val="bg2">
                  <a:lumMod val="10000"/>
                </a:schemeClr>
              </a:solidFill>
            </a:rPr>
            <a:t>Credibility determinations may not be based on a person’s status as a complainant, respondent, or witness.</a:t>
          </a:r>
          <a:endParaRPr lang="en-US" sz="2200" kern="1200" dirty="0">
            <a:solidFill>
              <a:schemeClr val="bg2">
                <a:lumMod val="10000"/>
              </a:schemeClr>
            </a:solidFill>
          </a:endParaRPr>
        </a:p>
      </dsp:txBody>
      <dsp:txXfrm>
        <a:off x="38" y="1010939"/>
        <a:ext cx="3667534" cy="3442230"/>
      </dsp:txXfrm>
    </dsp:sp>
    <dsp:sp modelId="{27C1D3B0-2E3E-491E-956E-4A0C61026F14}">
      <dsp:nvSpPr>
        <dsp:cNvPr id="0" name=""/>
        <dsp:cNvSpPr/>
      </dsp:nvSpPr>
      <dsp:spPr>
        <a:xfrm>
          <a:off x="4181027" y="195030"/>
          <a:ext cx="3667534" cy="815909"/>
        </a:xfrm>
        <a:prstGeom prst="rect">
          <a:avLst/>
        </a:prstGeom>
        <a:solidFill>
          <a:srgbClr val="00006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Without Bias or </a:t>
          </a:r>
          <a:br>
            <a:rPr lang="en-US" sz="2200" kern="1200" dirty="0" smtClean="0"/>
          </a:br>
          <a:r>
            <a:rPr lang="en-US" sz="2200" kern="1200" dirty="0" smtClean="0"/>
            <a:t>Conflict of Interest</a:t>
          </a:r>
          <a:endParaRPr lang="en-US" sz="2200" kern="1200" dirty="0"/>
        </a:p>
      </dsp:txBody>
      <dsp:txXfrm>
        <a:off x="4181027" y="195030"/>
        <a:ext cx="3667534" cy="815909"/>
      </dsp:txXfrm>
    </dsp:sp>
    <dsp:sp modelId="{69454451-146A-4A6C-8153-73BC364BE300}">
      <dsp:nvSpPr>
        <dsp:cNvPr id="0" name=""/>
        <dsp:cNvSpPr/>
      </dsp:nvSpPr>
      <dsp:spPr>
        <a:xfrm>
          <a:off x="4181027" y="1010939"/>
          <a:ext cx="3667534" cy="34422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solidFill>
                <a:schemeClr val="bg2">
                  <a:lumMod val="10000"/>
                </a:schemeClr>
              </a:solidFill>
            </a:rPr>
            <a:t>The designated Title IX Coordinator, investigators, decision-makers, and informal resolution facilitators must not have a </a:t>
          </a:r>
          <a:r>
            <a:rPr lang="en-US" sz="2200" b="1" kern="1200" dirty="0" smtClean="0">
              <a:solidFill>
                <a:schemeClr val="bg2">
                  <a:lumMod val="10000"/>
                </a:schemeClr>
              </a:solidFill>
            </a:rPr>
            <a:t>conflict of interest </a:t>
          </a:r>
          <a:r>
            <a:rPr lang="en-US" sz="2200" kern="1200" dirty="0" smtClean="0">
              <a:solidFill>
                <a:schemeClr val="bg2">
                  <a:lumMod val="10000"/>
                </a:schemeClr>
              </a:solidFill>
            </a:rPr>
            <a:t>or </a:t>
          </a:r>
          <a:r>
            <a:rPr lang="en-US" sz="2200" b="1" kern="1200" dirty="0" smtClean="0">
              <a:solidFill>
                <a:schemeClr val="bg2">
                  <a:lumMod val="10000"/>
                </a:schemeClr>
              </a:solidFill>
            </a:rPr>
            <a:t>bias </a:t>
          </a:r>
          <a:r>
            <a:rPr lang="en-US" sz="2200" kern="1200" dirty="0" smtClean="0">
              <a:solidFill>
                <a:schemeClr val="bg2">
                  <a:lumMod val="10000"/>
                </a:schemeClr>
              </a:solidFill>
            </a:rPr>
            <a:t>against complainants or respondents generally, or an individual complainant or respondent</a:t>
          </a:r>
          <a:endParaRPr lang="en-US" sz="2200" kern="1200" dirty="0">
            <a:solidFill>
              <a:schemeClr val="bg2">
                <a:lumMod val="10000"/>
              </a:schemeClr>
            </a:solidFill>
          </a:endParaRPr>
        </a:p>
      </dsp:txBody>
      <dsp:txXfrm>
        <a:off x="4181027" y="1010939"/>
        <a:ext cx="3667534" cy="34422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AC0C7-0B2B-47A4-8698-D19401DBC795}">
      <dsp:nvSpPr>
        <dsp:cNvPr id="0" name=""/>
        <dsp:cNvSpPr/>
      </dsp:nvSpPr>
      <dsp:spPr>
        <a:xfrm>
          <a:off x="2106990" y="0"/>
          <a:ext cx="2130675" cy="81764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bg2">
                  <a:lumMod val="10000"/>
                </a:schemeClr>
              </a:solidFill>
            </a:rPr>
            <a:t>Preponderance</a:t>
          </a:r>
          <a:endParaRPr lang="en-US" sz="2100" b="1" kern="1200" dirty="0">
            <a:solidFill>
              <a:schemeClr val="bg2">
                <a:lumMod val="10000"/>
              </a:schemeClr>
            </a:solidFill>
          </a:endParaRPr>
        </a:p>
      </dsp:txBody>
      <dsp:txXfrm>
        <a:off x="2130938" y="23948"/>
        <a:ext cx="2082779" cy="769746"/>
      </dsp:txXfrm>
    </dsp:sp>
    <dsp:sp modelId="{CB4595C6-2355-422B-80C2-7995D314E0D9}">
      <dsp:nvSpPr>
        <dsp:cNvPr id="0" name=""/>
        <dsp:cNvSpPr/>
      </dsp:nvSpPr>
      <dsp:spPr>
        <a:xfrm>
          <a:off x="4397586" y="0"/>
          <a:ext cx="1801223" cy="81764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bg2">
                  <a:lumMod val="10000"/>
                </a:schemeClr>
              </a:solidFill>
            </a:rPr>
            <a:t>Clear and Convincing</a:t>
          </a:r>
          <a:endParaRPr lang="en-US" sz="2100" b="1" kern="1200" dirty="0">
            <a:solidFill>
              <a:schemeClr val="bg2">
                <a:lumMod val="10000"/>
              </a:schemeClr>
            </a:solidFill>
          </a:endParaRPr>
        </a:p>
      </dsp:txBody>
      <dsp:txXfrm>
        <a:off x="4421534" y="23948"/>
        <a:ext cx="1753327" cy="769746"/>
      </dsp:txXfrm>
    </dsp:sp>
    <dsp:sp modelId="{C9C98718-2AF3-45DB-A0BA-FFAF274EC2F4}">
      <dsp:nvSpPr>
        <dsp:cNvPr id="0" name=""/>
        <dsp:cNvSpPr/>
      </dsp:nvSpPr>
      <dsp:spPr>
        <a:xfrm>
          <a:off x="3846284" y="3474979"/>
          <a:ext cx="613231" cy="613231"/>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50F77C-7280-4A03-92F7-D4580151B7DD}">
      <dsp:nvSpPr>
        <dsp:cNvPr id="0" name=""/>
        <dsp:cNvSpPr/>
      </dsp:nvSpPr>
      <dsp:spPr>
        <a:xfrm rot="240000">
          <a:off x="2312643" y="3212202"/>
          <a:ext cx="3680513" cy="25736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C140CA-801C-4B32-8636-FC491B0E0832}">
      <dsp:nvSpPr>
        <dsp:cNvPr id="0" name=""/>
        <dsp:cNvSpPr/>
      </dsp:nvSpPr>
      <dsp:spPr>
        <a:xfrm rot="240000">
          <a:off x="4522471" y="2568723"/>
          <a:ext cx="1468490" cy="6841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More highly probable to be true than not</a:t>
          </a:r>
          <a:endParaRPr lang="en-US" sz="1200" kern="1200" dirty="0"/>
        </a:p>
      </dsp:txBody>
      <dsp:txXfrm>
        <a:off x="4555869" y="2602121"/>
        <a:ext cx="1401694" cy="617370"/>
      </dsp:txXfrm>
    </dsp:sp>
    <dsp:sp modelId="{05E5A1EE-B150-43F0-8A36-7E382A6AC043}">
      <dsp:nvSpPr>
        <dsp:cNvPr id="0" name=""/>
        <dsp:cNvSpPr/>
      </dsp:nvSpPr>
      <dsp:spPr>
        <a:xfrm rot="240000">
          <a:off x="4575618" y="1832845"/>
          <a:ext cx="1468490" cy="6841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Higher standard</a:t>
          </a:r>
          <a:endParaRPr lang="en-US" sz="1200" kern="1200" dirty="0"/>
        </a:p>
      </dsp:txBody>
      <dsp:txXfrm>
        <a:off x="4609016" y="1866243"/>
        <a:ext cx="1401694" cy="617370"/>
      </dsp:txXfrm>
    </dsp:sp>
    <dsp:sp modelId="{6C15C469-6FB8-48D4-80FF-6308FF147605}">
      <dsp:nvSpPr>
        <dsp:cNvPr id="0" name=""/>
        <dsp:cNvSpPr/>
      </dsp:nvSpPr>
      <dsp:spPr>
        <a:xfrm rot="240000">
          <a:off x="4628765" y="1113319"/>
          <a:ext cx="1468490" cy="6841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Clear and convincing evidence</a:t>
          </a:r>
          <a:endParaRPr lang="en-US" sz="1200" kern="1200" dirty="0"/>
        </a:p>
      </dsp:txBody>
      <dsp:txXfrm>
        <a:off x="4662163" y="1146717"/>
        <a:ext cx="1401694" cy="617370"/>
      </dsp:txXfrm>
    </dsp:sp>
    <dsp:sp modelId="{5EF1629D-5235-4E29-8D05-AC51A3F15794}">
      <dsp:nvSpPr>
        <dsp:cNvPr id="0" name=""/>
        <dsp:cNvSpPr/>
      </dsp:nvSpPr>
      <dsp:spPr>
        <a:xfrm rot="240000">
          <a:off x="2417043" y="2421547"/>
          <a:ext cx="1468490" cy="6841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More likely than not</a:t>
          </a:r>
          <a:endParaRPr lang="en-US" sz="1200" kern="1200" dirty="0"/>
        </a:p>
      </dsp:txBody>
      <dsp:txXfrm>
        <a:off x="2450441" y="2454945"/>
        <a:ext cx="1401694" cy="617370"/>
      </dsp:txXfrm>
    </dsp:sp>
    <dsp:sp modelId="{2D4280C0-A00F-43B7-BEBE-CCEB4CF05770}">
      <dsp:nvSpPr>
        <dsp:cNvPr id="0" name=""/>
        <dsp:cNvSpPr/>
      </dsp:nvSpPr>
      <dsp:spPr>
        <a:xfrm rot="240000">
          <a:off x="2470189" y="1685669"/>
          <a:ext cx="1468490" cy="6841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Preponderance of the evidence standard</a:t>
          </a:r>
          <a:endParaRPr lang="en-US" sz="1200" kern="1200" dirty="0"/>
        </a:p>
      </dsp:txBody>
      <dsp:txXfrm>
        <a:off x="2503587" y="1719067"/>
        <a:ext cx="1401694" cy="6173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01B79-9B12-48EF-89E8-9E2CA823F5E4}">
      <dsp:nvSpPr>
        <dsp:cNvPr id="0" name=""/>
        <dsp:cNvSpPr/>
      </dsp:nvSpPr>
      <dsp:spPr>
        <a:xfrm>
          <a:off x="0" y="3023039"/>
          <a:ext cx="9142411" cy="5079121"/>
        </a:xfrm>
        <a:prstGeom prst="leftRightRibb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52A3E3-C4B6-4332-9907-0674DE8956B0}">
      <dsp:nvSpPr>
        <dsp:cNvPr id="0" name=""/>
        <dsp:cNvSpPr/>
      </dsp:nvSpPr>
      <dsp:spPr>
        <a:xfrm>
          <a:off x="1097089" y="4227884"/>
          <a:ext cx="3016995" cy="179191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7564" rIns="0" bIns="72390" numCol="1" spcCol="1270" anchor="ctr" anchorCtr="0">
          <a:noAutofit/>
        </a:bodyPr>
        <a:lstStyle/>
        <a:p>
          <a:pPr lvl="0" algn="r" defTabSz="844550">
            <a:lnSpc>
              <a:spcPct val="90000"/>
            </a:lnSpc>
            <a:spcBef>
              <a:spcPct val="0"/>
            </a:spcBef>
            <a:spcAft>
              <a:spcPct val="35000"/>
            </a:spcAft>
          </a:pPr>
          <a:r>
            <a:rPr lang="en-US" sz="1900" kern="1200" dirty="0" smtClean="0"/>
            <a:t>Upon a dismissal for any </a:t>
          </a:r>
          <a:br>
            <a:rPr lang="en-US" sz="1900" kern="1200" dirty="0" smtClean="0"/>
          </a:br>
          <a:r>
            <a:rPr lang="en-US" sz="1900" kern="1200" dirty="0" smtClean="0"/>
            <a:t>reason, the District must </a:t>
          </a:r>
          <a:r>
            <a:rPr lang="en-US" sz="1900" b="1" i="1" kern="1200" dirty="0" smtClean="0"/>
            <a:t>promptly</a:t>
          </a:r>
          <a:r>
            <a:rPr lang="en-US" sz="1900" b="1" kern="1200" dirty="0" smtClean="0"/>
            <a:t> </a:t>
          </a:r>
          <a:r>
            <a:rPr lang="en-US" sz="1900" kern="1200" dirty="0" smtClean="0"/>
            <a:t>and </a:t>
          </a:r>
          <a:r>
            <a:rPr lang="en-US" sz="1900" b="1" i="1" kern="1200" dirty="0" smtClean="0"/>
            <a:t>simultaneously</a:t>
          </a:r>
          <a:r>
            <a:rPr lang="en-US" sz="1900" b="1" kern="1200" dirty="0" smtClean="0"/>
            <a:t> </a:t>
          </a:r>
          <a:r>
            <a:rPr lang="en-US" sz="1900" kern="1200" dirty="0" smtClean="0"/>
            <a:t>send </a:t>
          </a:r>
          <a:r>
            <a:rPr lang="en-US" sz="1900" b="1" kern="1200" dirty="0" smtClean="0"/>
            <a:t>written notice</a:t>
          </a:r>
          <a:r>
            <a:rPr lang="en-US" sz="1900" kern="1200" dirty="0" smtClean="0"/>
            <a:t> of the dismissal and reason(s) for it to each party. Either party can appeal the dismissal.</a:t>
          </a:r>
          <a:endParaRPr lang="en-US" sz="1900" kern="1200" dirty="0"/>
        </a:p>
      </dsp:txBody>
      <dsp:txXfrm>
        <a:off x="1097089" y="4227884"/>
        <a:ext cx="3016995" cy="1791912"/>
      </dsp:txXfrm>
    </dsp:sp>
    <dsp:sp modelId="{6CDDCEDE-78E1-4B37-ACEB-40D4C08694AF}">
      <dsp:nvSpPr>
        <dsp:cNvPr id="0" name=""/>
        <dsp:cNvSpPr/>
      </dsp:nvSpPr>
      <dsp:spPr>
        <a:xfrm>
          <a:off x="4571206" y="4776103"/>
          <a:ext cx="3565540" cy="231049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7564" rIns="0" bIns="72390" numCol="1" spcCol="1270" anchor="ctr" anchorCtr="0">
          <a:noAutofit/>
        </a:bodyPr>
        <a:lstStyle/>
        <a:p>
          <a:pPr lvl="0" algn="l" defTabSz="844550">
            <a:lnSpc>
              <a:spcPct val="90000"/>
            </a:lnSpc>
            <a:spcBef>
              <a:spcPct val="0"/>
            </a:spcBef>
            <a:spcAft>
              <a:spcPct val="35000"/>
            </a:spcAft>
          </a:pPr>
          <a:r>
            <a:rPr lang="en-US" sz="1900" kern="1200" dirty="0" smtClean="0"/>
            <a:t>A dismissal does not preclude </a:t>
          </a:r>
          <a:br>
            <a:rPr lang="en-US" sz="1900" kern="1200" dirty="0" smtClean="0"/>
          </a:br>
          <a:r>
            <a:rPr lang="en-US" sz="1900" kern="1200" dirty="0" smtClean="0"/>
            <a:t>action by the District under the Student Discipline policy, Code of Conduct for students and/or employees, or any other applicable rule, policy, and/or collective bargaining agreement. </a:t>
          </a:r>
          <a:endParaRPr lang="en-US" sz="1900" kern="1200" dirty="0"/>
        </a:p>
      </dsp:txBody>
      <dsp:txXfrm>
        <a:off x="4571206" y="4776103"/>
        <a:ext cx="3565540" cy="231049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B338B-8E9C-4722-AB15-DD5933CA2DF3}">
      <dsp:nvSpPr>
        <dsp:cNvPr id="0" name=""/>
        <dsp:cNvSpPr/>
      </dsp:nvSpPr>
      <dsp:spPr>
        <a:xfrm>
          <a:off x="2411" y="1856334"/>
          <a:ext cx="2937420" cy="117496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t>Burden of proof</a:t>
          </a:r>
          <a:endParaRPr lang="en-US" sz="2200" kern="1200" dirty="0"/>
        </a:p>
      </dsp:txBody>
      <dsp:txXfrm>
        <a:off x="589895" y="1856334"/>
        <a:ext cx="1762452" cy="1174968"/>
      </dsp:txXfrm>
    </dsp:sp>
    <dsp:sp modelId="{8C6827EC-3D4D-4E1A-94ED-FE0FF1639504}">
      <dsp:nvSpPr>
        <dsp:cNvPr id="0" name=""/>
        <dsp:cNvSpPr/>
      </dsp:nvSpPr>
      <dsp:spPr>
        <a:xfrm>
          <a:off x="2646089" y="1856334"/>
          <a:ext cx="2937420" cy="117496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t>Equal opportunity for parties</a:t>
          </a:r>
          <a:endParaRPr lang="en-US" sz="2200" kern="1200" dirty="0"/>
        </a:p>
      </dsp:txBody>
      <dsp:txXfrm>
        <a:off x="3233573" y="1856334"/>
        <a:ext cx="1762452" cy="1174968"/>
      </dsp:txXfrm>
    </dsp:sp>
    <dsp:sp modelId="{A0500301-2077-48B2-B440-D8D38C8AD0C1}">
      <dsp:nvSpPr>
        <dsp:cNvPr id="0" name=""/>
        <dsp:cNvSpPr/>
      </dsp:nvSpPr>
      <dsp:spPr>
        <a:xfrm>
          <a:off x="5289768" y="1856334"/>
          <a:ext cx="2937420" cy="117496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t>No restrictions on either party</a:t>
          </a:r>
          <a:endParaRPr lang="en-US" sz="2200" kern="1200" dirty="0"/>
        </a:p>
      </dsp:txBody>
      <dsp:txXfrm>
        <a:off x="5877252" y="1856334"/>
        <a:ext cx="1762452" cy="117496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950E3-6B56-447B-97D1-9CEEDF4ABB8D}">
      <dsp:nvSpPr>
        <dsp:cNvPr id="0" name=""/>
        <dsp:cNvSpPr/>
      </dsp:nvSpPr>
      <dsp:spPr>
        <a:xfrm>
          <a:off x="4484" y="0"/>
          <a:ext cx="2690622" cy="2255520"/>
        </a:xfrm>
        <a:prstGeom prst="upArrow">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24CC18-6B75-4FB4-B24B-AE4BCBDFE81F}">
      <dsp:nvSpPr>
        <dsp:cNvPr id="0" name=""/>
        <dsp:cNvSpPr/>
      </dsp:nvSpPr>
      <dsp:spPr>
        <a:xfrm>
          <a:off x="2573773" y="0"/>
          <a:ext cx="5579626" cy="225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2">
                  <a:lumMod val="10000"/>
                </a:schemeClr>
              </a:solidFill>
            </a:rPr>
            <a:t>Both the complainant and the respondent must have the </a:t>
          </a:r>
          <a:r>
            <a:rPr lang="en-US" sz="2000" b="1" kern="1200" dirty="0" smtClean="0">
              <a:solidFill>
                <a:srgbClr val="5E3C63"/>
              </a:solidFill>
            </a:rPr>
            <a:t>same</a:t>
          </a:r>
          <a:r>
            <a:rPr lang="en-US" sz="2000" kern="1200" dirty="0" smtClean="0">
              <a:solidFill>
                <a:schemeClr val="bg2">
                  <a:lumMod val="10000"/>
                </a:schemeClr>
              </a:solidFill>
            </a:rPr>
            <a:t> opportunities to have others present during any part of the grievance process, including an opportunity to be accompanied by an </a:t>
          </a:r>
          <a:r>
            <a:rPr lang="en-US" sz="2000" b="1" kern="1200" dirty="0" smtClean="0">
              <a:solidFill>
                <a:srgbClr val="5E3C63"/>
              </a:solidFill>
            </a:rPr>
            <a:t>advisor</a:t>
          </a:r>
          <a:r>
            <a:rPr lang="en-US" sz="2000" kern="1200" dirty="0" smtClean="0">
              <a:solidFill>
                <a:schemeClr val="bg2">
                  <a:lumMod val="10000"/>
                </a:schemeClr>
              </a:solidFill>
            </a:rPr>
            <a:t> of their choice. This person can be, but is not required to be, an attorney. </a:t>
          </a:r>
          <a:endParaRPr lang="en-US" sz="2000" kern="1200" dirty="0">
            <a:solidFill>
              <a:schemeClr val="bg2">
                <a:lumMod val="10000"/>
              </a:schemeClr>
            </a:solidFill>
          </a:endParaRPr>
        </a:p>
      </dsp:txBody>
      <dsp:txXfrm>
        <a:off x="2573773" y="0"/>
        <a:ext cx="5579626" cy="2255520"/>
      </dsp:txXfrm>
    </dsp:sp>
    <dsp:sp modelId="{DD72B978-6369-4815-A8B5-CDD565C7C933}">
      <dsp:nvSpPr>
        <dsp:cNvPr id="0" name=""/>
        <dsp:cNvSpPr/>
      </dsp:nvSpPr>
      <dsp:spPr>
        <a:xfrm>
          <a:off x="811670" y="2443480"/>
          <a:ext cx="2690622" cy="2255520"/>
        </a:xfrm>
        <a:prstGeom prst="downArrow">
          <a:avLst/>
        </a:prstGeom>
        <a:solidFill>
          <a:schemeClr val="accent2">
            <a:shade val="80000"/>
            <a:hueOff val="-392581"/>
            <a:satOff val="-49723"/>
            <a:lumOff val="356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AC7EFF-AFC6-4666-8E52-6E481B0DE954}">
      <dsp:nvSpPr>
        <dsp:cNvPr id="0" name=""/>
        <dsp:cNvSpPr/>
      </dsp:nvSpPr>
      <dsp:spPr>
        <a:xfrm>
          <a:off x="3583011" y="2443480"/>
          <a:ext cx="4565904" cy="225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2">
                  <a:lumMod val="10000"/>
                </a:schemeClr>
              </a:solidFill>
            </a:rPr>
            <a:t>The District may establish restrictions regarding the extent to which the advisor may participate in the proceedings, </a:t>
          </a:r>
          <a:r>
            <a:rPr lang="en-US" sz="2000" b="1" kern="1200" dirty="0" smtClean="0">
              <a:solidFill>
                <a:srgbClr val="5E3C63"/>
              </a:solidFill>
            </a:rPr>
            <a:t>as long as the restrictions apply equally to both parties</a:t>
          </a:r>
          <a:r>
            <a:rPr lang="en-US" sz="2000" kern="1200" dirty="0" smtClean="0">
              <a:solidFill>
                <a:schemeClr val="bg2">
                  <a:lumMod val="10000"/>
                </a:schemeClr>
              </a:solidFill>
            </a:rPr>
            <a:t>. </a:t>
          </a:r>
          <a:endParaRPr lang="en-US" sz="2000" kern="1200" dirty="0">
            <a:solidFill>
              <a:schemeClr val="bg2">
                <a:lumMod val="10000"/>
              </a:schemeClr>
            </a:solidFill>
          </a:endParaRPr>
        </a:p>
      </dsp:txBody>
      <dsp:txXfrm>
        <a:off x="3583011" y="2443480"/>
        <a:ext cx="4565904" cy="225552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954FD-0C1C-4F05-93E5-BACE34FFD8EB}">
      <dsp:nvSpPr>
        <dsp:cNvPr id="0" name=""/>
        <dsp:cNvSpPr/>
      </dsp:nvSpPr>
      <dsp:spPr>
        <a:xfrm>
          <a:off x="0" y="119797"/>
          <a:ext cx="8153400"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Student Respondents</a:t>
          </a:r>
          <a:endParaRPr lang="en-US" sz="2100" kern="1200" dirty="0"/>
        </a:p>
      </dsp:txBody>
      <dsp:txXfrm>
        <a:off x="24588" y="144385"/>
        <a:ext cx="8104224" cy="454509"/>
      </dsp:txXfrm>
    </dsp:sp>
    <dsp:sp modelId="{18853260-2321-4959-8743-ABD6D6835A9F}">
      <dsp:nvSpPr>
        <dsp:cNvPr id="0" name=""/>
        <dsp:cNvSpPr/>
      </dsp:nvSpPr>
      <dsp:spPr>
        <a:xfrm>
          <a:off x="0" y="623482"/>
          <a:ext cx="8153400"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solidFill>
                <a:schemeClr val="bg2">
                  <a:lumMod val="10000"/>
                </a:schemeClr>
              </a:solidFill>
            </a:rPr>
            <a:t>Student respondents found responsible may be subject to discipline up to and including expulsion. </a:t>
          </a:r>
          <a:endParaRPr lang="en-US" sz="1600" kern="1200" dirty="0">
            <a:solidFill>
              <a:schemeClr val="bg2">
                <a:lumMod val="10000"/>
              </a:schemeClr>
            </a:solidFill>
          </a:endParaRPr>
        </a:p>
      </dsp:txBody>
      <dsp:txXfrm>
        <a:off x="0" y="623482"/>
        <a:ext cx="8153400" cy="499904"/>
      </dsp:txXfrm>
    </dsp:sp>
    <dsp:sp modelId="{9097ED4B-8A28-4369-8EFB-FE697E41E8A1}">
      <dsp:nvSpPr>
        <dsp:cNvPr id="0" name=""/>
        <dsp:cNvSpPr/>
      </dsp:nvSpPr>
      <dsp:spPr>
        <a:xfrm>
          <a:off x="0" y="1123387"/>
          <a:ext cx="8153400"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Employee Respondents </a:t>
          </a:r>
          <a:endParaRPr lang="en-US" sz="2100" kern="1200" dirty="0"/>
        </a:p>
      </dsp:txBody>
      <dsp:txXfrm>
        <a:off x="24588" y="1147975"/>
        <a:ext cx="8104224" cy="454509"/>
      </dsp:txXfrm>
    </dsp:sp>
    <dsp:sp modelId="{86BE4A96-9ABA-49EF-A27A-FDC5DAD9BEAD}">
      <dsp:nvSpPr>
        <dsp:cNvPr id="0" name=""/>
        <dsp:cNvSpPr/>
      </dsp:nvSpPr>
      <dsp:spPr>
        <a:xfrm>
          <a:off x="0" y="1627072"/>
          <a:ext cx="8153400"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solidFill>
                <a:schemeClr val="bg2">
                  <a:lumMod val="10000"/>
                </a:schemeClr>
              </a:solidFill>
            </a:rPr>
            <a:t>Employee respondents found responsible may be subject to discipline up to and including termination of employment. </a:t>
          </a:r>
          <a:endParaRPr lang="en-US" sz="1600" kern="1200" dirty="0">
            <a:solidFill>
              <a:schemeClr val="bg2">
                <a:lumMod val="10000"/>
              </a:schemeClr>
            </a:solidFill>
          </a:endParaRPr>
        </a:p>
      </dsp:txBody>
      <dsp:txXfrm>
        <a:off x="0" y="1627072"/>
        <a:ext cx="8153400" cy="499904"/>
      </dsp:txXfrm>
    </dsp:sp>
    <dsp:sp modelId="{DBC70B1E-B55B-46F0-86D0-1A318FE69FE1}">
      <dsp:nvSpPr>
        <dsp:cNvPr id="0" name=""/>
        <dsp:cNvSpPr/>
      </dsp:nvSpPr>
      <dsp:spPr>
        <a:xfrm>
          <a:off x="0" y="2126977"/>
          <a:ext cx="8153400"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Other Respondents </a:t>
          </a:r>
          <a:endParaRPr lang="en-US" sz="2100" kern="1200" dirty="0"/>
        </a:p>
      </dsp:txBody>
      <dsp:txXfrm>
        <a:off x="24588" y="2151565"/>
        <a:ext cx="8104224" cy="454509"/>
      </dsp:txXfrm>
    </dsp:sp>
    <dsp:sp modelId="{56C06A03-0325-4D9E-976D-B2D3C5657868}">
      <dsp:nvSpPr>
        <dsp:cNvPr id="0" name=""/>
        <dsp:cNvSpPr/>
      </dsp:nvSpPr>
      <dsp:spPr>
        <a:xfrm>
          <a:off x="0" y="2630662"/>
          <a:ext cx="8153400"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solidFill>
                <a:schemeClr val="bg2">
                  <a:lumMod val="10000"/>
                </a:schemeClr>
              </a:solidFill>
            </a:rPr>
            <a:t>Other respondents may be subject to exclusion from the District’s programs, activities and/or property. </a:t>
          </a:r>
          <a:endParaRPr lang="en-US" sz="1600" kern="1200" dirty="0">
            <a:solidFill>
              <a:schemeClr val="bg2">
                <a:lumMod val="10000"/>
              </a:schemeClr>
            </a:solidFill>
          </a:endParaRPr>
        </a:p>
      </dsp:txBody>
      <dsp:txXfrm>
        <a:off x="0" y="2630662"/>
        <a:ext cx="8153400" cy="499904"/>
      </dsp:txXfrm>
    </dsp:sp>
    <dsp:sp modelId="{7F4885DA-6CCC-4B98-981F-43548D1A8EEF}">
      <dsp:nvSpPr>
        <dsp:cNvPr id="0" name=""/>
        <dsp:cNvSpPr/>
      </dsp:nvSpPr>
      <dsp:spPr>
        <a:xfrm>
          <a:off x="0" y="3130567"/>
          <a:ext cx="8153400"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Criminal Referrals</a:t>
          </a:r>
          <a:endParaRPr lang="en-US" sz="2100" kern="1200" dirty="0"/>
        </a:p>
      </dsp:txBody>
      <dsp:txXfrm>
        <a:off x="24588" y="3155155"/>
        <a:ext cx="8104224" cy="454509"/>
      </dsp:txXfrm>
    </dsp:sp>
    <dsp:sp modelId="{D396E605-4580-4168-835B-5ADF3F893836}">
      <dsp:nvSpPr>
        <dsp:cNvPr id="0" name=""/>
        <dsp:cNvSpPr/>
      </dsp:nvSpPr>
      <dsp:spPr>
        <a:xfrm>
          <a:off x="0" y="3634252"/>
          <a:ext cx="81534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solidFill>
                <a:schemeClr val="bg2">
                  <a:lumMod val="10000"/>
                </a:schemeClr>
              </a:solidFill>
            </a:rPr>
            <a:t>In appropriate circumstances, the District may make a criminal referral.</a:t>
          </a:r>
          <a:endParaRPr lang="en-US" sz="1600" kern="1200" dirty="0">
            <a:solidFill>
              <a:schemeClr val="bg2">
                <a:lumMod val="10000"/>
              </a:schemeClr>
            </a:solidFill>
          </a:endParaRPr>
        </a:p>
      </dsp:txBody>
      <dsp:txXfrm>
        <a:off x="0" y="3634252"/>
        <a:ext cx="8153400" cy="347760"/>
      </dsp:txXfrm>
    </dsp:sp>
    <dsp:sp modelId="{7CA19BC7-D3D7-4B6D-834A-2A10FED292A5}">
      <dsp:nvSpPr>
        <dsp:cNvPr id="0" name=""/>
        <dsp:cNvSpPr/>
      </dsp:nvSpPr>
      <dsp:spPr>
        <a:xfrm>
          <a:off x="0" y="3982012"/>
          <a:ext cx="8153400"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 Remedies</a:t>
          </a:r>
          <a:endParaRPr lang="en-US" sz="2100" kern="1200" dirty="0"/>
        </a:p>
      </dsp:txBody>
      <dsp:txXfrm>
        <a:off x="24588" y="4006600"/>
        <a:ext cx="8104224" cy="454509"/>
      </dsp:txXfrm>
    </dsp:sp>
    <dsp:sp modelId="{5758F6B5-BB3D-4421-8B1A-B357427E6499}">
      <dsp:nvSpPr>
        <dsp:cNvPr id="0" name=""/>
        <dsp:cNvSpPr/>
      </dsp:nvSpPr>
      <dsp:spPr>
        <a:xfrm>
          <a:off x="0" y="4485697"/>
          <a:ext cx="8153400"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solidFill>
                <a:schemeClr val="bg2">
                  <a:lumMod val="10000"/>
                </a:schemeClr>
              </a:solidFill>
            </a:rPr>
            <a:t>Remedies must be designed to restore or preserve equal access to the District’s education programs or activities.</a:t>
          </a:r>
          <a:endParaRPr lang="en-US" sz="1600" kern="1200" dirty="0">
            <a:solidFill>
              <a:schemeClr val="bg2">
                <a:lumMod val="10000"/>
              </a:schemeClr>
            </a:solidFill>
          </a:endParaRPr>
        </a:p>
      </dsp:txBody>
      <dsp:txXfrm>
        <a:off x="0" y="4485697"/>
        <a:ext cx="8153400" cy="49990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B338B-8E9C-4722-AB15-DD5933CA2DF3}">
      <dsp:nvSpPr>
        <dsp:cNvPr id="0" name=""/>
        <dsp:cNvSpPr/>
      </dsp:nvSpPr>
      <dsp:spPr>
        <a:xfrm>
          <a:off x="7233" y="0"/>
          <a:ext cx="4323754" cy="156138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n-US" sz="2600" kern="1200" dirty="0" smtClean="0"/>
            <a:t>Provide parties written notice disclosing allegations</a:t>
          </a:r>
          <a:endParaRPr lang="en-US" sz="2600" kern="1200" dirty="0"/>
        </a:p>
      </dsp:txBody>
      <dsp:txXfrm>
        <a:off x="787925" y="0"/>
        <a:ext cx="2762370" cy="1561384"/>
      </dsp:txXfrm>
    </dsp:sp>
    <dsp:sp modelId="{8C6827EC-3D4D-4E1A-94ED-FE0FF1639504}">
      <dsp:nvSpPr>
        <dsp:cNvPr id="0" name=""/>
        <dsp:cNvSpPr/>
      </dsp:nvSpPr>
      <dsp:spPr>
        <a:xfrm>
          <a:off x="3898612" y="0"/>
          <a:ext cx="4323754" cy="156138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n-US" sz="2600" kern="1200" dirty="0" smtClean="0"/>
            <a:t>Note requirements of informal resolution process</a:t>
          </a:r>
          <a:endParaRPr lang="en-US" sz="2600" kern="1200" dirty="0"/>
        </a:p>
      </dsp:txBody>
      <dsp:txXfrm>
        <a:off x="4679304" y="0"/>
        <a:ext cx="2762370" cy="15613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94DF5-24B0-4FB2-9BF5-A4105CA0692E}">
      <dsp:nvSpPr>
        <dsp:cNvPr id="0" name=""/>
        <dsp:cNvSpPr/>
      </dsp:nvSpPr>
      <dsp:spPr>
        <a:xfrm>
          <a:off x="39" y="23594"/>
          <a:ext cx="3774355" cy="90071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ctr" defTabSz="1778000">
            <a:lnSpc>
              <a:spcPct val="90000"/>
            </a:lnSpc>
            <a:spcBef>
              <a:spcPct val="0"/>
            </a:spcBef>
            <a:spcAft>
              <a:spcPct val="35000"/>
            </a:spcAft>
          </a:pPr>
          <a:r>
            <a:rPr lang="en-US" sz="4000" b="1" kern="1200" dirty="0" smtClean="0"/>
            <a:t>OCR</a:t>
          </a:r>
          <a:endParaRPr lang="en-US" sz="4000" b="1" kern="1200" dirty="0"/>
        </a:p>
      </dsp:txBody>
      <dsp:txXfrm>
        <a:off x="39" y="23594"/>
        <a:ext cx="3774355" cy="900715"/>
      </dsp:txXfrm>
    </dsp:sp>
    <dsp:sp modelId="{5CA75180-76D5-4956-AE0D-49847C81DF5D}">
      <dsp:nvSpPr>
        <dsp:cNvPr id="0" name=""/>
        <dsp:cNvSpPr/>
      </dsp:nvSpPr>
      <dsp:spPr>
        <a:xfrm>
          <a:off x="39" y="924310"/>
          <a:ext cx="3774355" cy="35986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solidFill>
                <a:schemeClr val="bg2">
                  <a:lumMod val="10000"/>
                </a:schemeClr>
              </a:solidFill>
            </a:rPr>
            <a:t>Federal DOE agency responsible for ensuring equal access to education and promoting educational excellence through enforcement of civil rights</a:t>
          </a:r>
          <a:endParaRPr lang="en-US" sz="2300" kern="1200" dirty="0">
            <a:solidFill>
              <a:schemeClr val="bg2">
                <a:lumMod val="10000"/>
              </a:schemeClr>
            </a:solidFill>
          </a:endParaRPr>
        </a:p>
        <a:p>
          <a:pPr marL="228600" lvl="1" indent="-228600" algn="l" defTabSz="1022350">
            <a:lnSpc>
              <a:spcPct val="90000"/>
            </a:lnSpc>
            <a:spcBef>
              <a:spcPct val="0"/>
            </a:spcBef>
            <a:spcAft>
              <a:spcPct val="15000"/>
            </a:spcAft>
            <a:buChar char="••"/>
          </a:pPr>
          <a:r>
            <a:rPr lang="en-US" sz="2300" kern="1200" dirty="0" smtClean="0">
              <a:solidFill>
                <a:schemeClr val="bg2">
                  <a:lumMod val="10000"/>
                </a:schemeClr>
              </a:solidFill>
            </a:rPr>
            <a:t>Investigates allegations of discrimination and obtains remedies for complainants to address discrimination</a:t>
          </a:r>
          <a:endParaRPr lang="en-US" sz="2300" kern="1200" dirty="0">
            <a:solidFill>
              <a:schemeClr val="bg2">
                <a:lumMod val="10000"/>
              </a:schemeClr>
            </a:solidFill>
          </a:endParaRPr>
        </a:p>
      </dsp:txBody>
      <dsp:txXfrm>
        <a:off x="39" y="924310"/>
        <a:ext cx="3774355" cy="3598695"/>
      </dsp:txXfrm>
    </dsp:sp>
    <dsp:sp modelId="{A18675B4-63E6-4C61-A006-84384F99BEA1}">
      <dsp:nvSpPr>
        <dsp:cNvPr id="0" name=""/>
        <dsp:cNvSpPr/>
      </dsp:nvSpPr>
      <dsp:spPr>
        <a:xfrm>
          <a:off x="4302804" y="23594"/>
          <a:ext cx="3774355" cy="90071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ctr" defTabSz="1778000">
            <a:lnSpc>
              <a:spcPct val="90000"/>
            </a:lnSpc>
            <a:spcBef>
              <a:spcPct val="0"/>
            </a:spcBef>
            <a:spcAft>
              <a:spcPct val="35000"/>
            </a:spcAft>
          </a:pPr>
          <a:r>
            <a:rPr lang="en-US" sz="4000" b="1" kern="1200" dirty="0" smtClean="0"/>
            <a:t>Courts</a:t>
          </a:r>
          <a:endParaRPr lang="en-US" sz="4000" b="1" kern="1200" dirty="0"/>
        </a:p>
      </dsp:txBody>
      <dsp:txXfrm>
        <a:off x="4302804" y="23594"/>
        <a:ext cx="3774355" cy="900715"/>
      </dsp:txXfrm>
    </dsp:sp>
    <dsp:sp modelId="{821E2E90-F725-4A06-A165-14B507EAB0B7}">
      <dsp:nvSpPr>
        <dsp:cNvPr id="0" name=""/>
        <dsp:cNvSpPr/>
      </dsp:nvSpPr>
      <dsp:spPr>
        <a:xfrm>
          <a:off x="4302804" y="924310"/>
          <a:ext cx="3774355" cy="35986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solidFill>
                <a:schemeClr val="bg2">
                  <a:lumMod val="10000"/>
                </a:schemeClr>
              </a:solidFill>
            </a:rPr>
            <a:t>Federal government (DOJ)</a:t>
          </a:r>
          <a:endParaRPr lang="en-US" sz="2300" kern="1200" dirty="0">
            <a:solidFill>
              <a:schemeClr val="bg2">
                <a:lumMod val="10000"/>
              </a:schemeClr>
            </a:solidFill>
          </a:endParaRPr>
        </a:p>
        <a:p>
          <a:pPr marL="228600" lvl="1" indent="-228600" algn="l" defTabSz="1022350">
            <a:lnSpc>
              <a:spcPct val="90000"/>
            </a:lnSpc>
            <a:spcBef>
              <a:spcPct val="0"/>
            </a:spcBef>
            <a:spcAft>
              <a:spcPct val="15000"/>
            </a:spcAft>
            <a:buChar char="••"/>
          </a:pPr>
          <a:r>
            <a:rPr lang="en-US" sz="2300" kern="1200" dirty="0" smtClean="0">
              <a:solidFill>
                <a:schemeClr val="bg2">
                  <a:lumMod val="10000"/>
                </a:schemeClr>
              </a:solidFill>
            </a:rPr>
            <a:t>Individual legal claims</a:t>
          </a:r>
          <a:endParaRPr lang="en-US" sz="2300" kern="1200" dirty="0">
            <a:solidFill>
              <a:schemeClr val="bg2">
                <a:lumMod val="10000"/>
              </a:schemeClr>
            </a:solidFill>
          </a:endParaRPr>
        </a:p>
        <a:p>
          <a:pPr marL="228600" lvl="1" indent="-228600" algn="l" defTabSz="1022350">
            <a:lnSpc>
              <a:spcPct val="90000"/>
            </a:lnSpc>
            <a:spcBef>
              <a:spcPct val="0"/>
            </a:spcBef>
            <a:spcAft>
              <a:spcPct val="15000"/>
            </a:spcAft>
            <a:buChar char="••"/>
          </a:pPr>
          <a:r>
            <a:rPr lang="en-US" sz="2300" kern="1200" dirty="0" smtClean="0">
              <a:solidFill>
                <a:schemeClr val="bg2">
                  <a:lumMod val="10000"/>
                </a:schemeClr>
              </a:solidFill>
            </a:rPr>
            <a:t>Class claims</a:t>
          </a:r>
          <a:endParaRPr lang="en-US" sz="2300" kern="1200" dirty="0">
            <a:solidFill>
              <a:schemeClr val="bg2">
                <a:lumMod val="10000"/>
              </a:schemeClr>
            </a:solidFill>
          </a:endParaRPr>
        </a:p>
      </dsp:txBody>
      <dsp:txXfrm>
        <a:off x="4302804" y="924310"/>
        <a:ext cx="3774355" cy="359869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B338B-8E9C-4722-AB15-DD5933CA2DF3}">
      <dsp:nvSpPr>
        <dsp:cNvPr id="0" name=""/>
        <dsp:cNvSpPr/>
      </dsp:nvSpPr>
      <dsp:spPr>
        <a:xfrm>
          <a:off x="7233" y="0"/>
          <a:ext cx="4323754" cy="156138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Note any consequences from participating in the informal resolution process</a:t>
          </a:r>
          <a:endParaRPr lang="en-US" sz="2100" kern="1200" dirty="0"/>
        </a:p>
      </dsp:txBody>
      <dsp:txXfrm>
        <a:off x="787925" y="0"/>
        <a:ext cx="2762370" cy="1561384"/>
      </dsp:txXfrm>
    </dsp:sp>
    <dsp:sp modelId="{8C6827EC-3D4D-4E1A-94ED-FE0FF1639504}">
      <dsp:nvSpPr>
        <dsp:cNvPr id="0" name=""/>
        <dsp:cNvSpPr/>
      </dsp:nvSpPr>
      <dsp:spPr>
        <a:xfrm>
          <a:off x="3898612" y="0"/>
          <a:ext cx="4323754" cy="156138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Obtain voluntary, written consent from both parties to engage in informal resolution</a:t>
          </a:r>
          <a:endParaRPr lang="en-US" sz="2100" kern="1200" dirty="0"/>
        </a:p>
      </dsp:txBody>
      <dsp:txXfrm>
        <a:off x="4679304" y="0"/>
        <a:ext cx="2762370" cy="156138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0013E-6709-436E-9ED7-E690DE73A12C}">
      <dsp:nvSpPr>
        <dsp:cNvPr id="0" name=""/>
        <dsp:cNvSpPr/>
      </dsp:nvSpPr>
      <dsp:spPr>
        <a:xfrm>
          <a:off x="-5137814" y="-787031"/>
          <a:ext cx="6118429" cy="6118429"/>
        </a:xfrm>
        <a:prstGeom prst="blockArc">
          <a:avLst>
            <a:gd name="adj1" fmla="val 18900000"/>
            <a:gd name="adj2" fmla="val 2700000"/>
            <a:gd name="adj3" fmla="val 353"/>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6C17C7-6A1F-4FE2-B900-D1131760D0EE}">
      <dsp:nvSpPr>
        <dsp:cNvPr id="0" name=""/>
        <dsp:cNvSpPr/>
      </dsp:nvSpPr>
      <dsp:spPr>
        <a:xfrm>
          <a:off x="513452" y="349370"/>
          <a:ext cx="6710111" cy="69910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915"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latin typeface="Book Antiqua" panose="02040602050305030304" pitchFamily="18" charset="0"/>
            </a:rPr>
            <a:t>On school grounds</a:t>
          </a:r>
          <a:endParaRPr lang="en-US" sz="1600" kern="1200" dirty="0">
            <a:latin typeface="Book Antiqua" panose="02040602050305030304" pitchFamily="18" charset="0"/>
          </a:endParaRPr>
        </a:p>
      </dsp:txBody>
      <dsp:txXfrm>
        <a:off x="513452" y="349370"/>
        <a:ext cx="6710111" cy="699105"/>
      </dsp:txXfrm>
    </dsp:sp>
    <dsp:sp modelId="{E1034E92-4970-41A4-88B0-E40A9A308568}">
      <dsp:nvSpPr>
        <dsp:cNvPr id="0" name=""/>
        <dsp:cNvSpPr/>
      </dsp:nvSpPr>
      <dsp:spPr>
        <a:xfrm>
          <a:off x="76511" y="261982"/>
          <a:ext cx="873881" cy="87388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826E8F-851D-4ED7-AB13-579410AF8FBE}">
      <dsp:nvSpPr>
        <dsp:cNvPr id="0" name=""/>
        <dsp:cNvSpPr/>
      </dsp:nvSpPr>
      <dsp:spPr>
        <a:xfrm>
          <a:off x="914265" y="1398210"/>
          <a:ext cx="6309298" cy="69910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915"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latin typeface="Book Antiqua" panose="02040602050305030304" pitchFamily="18" charset="0"/>
            </a:rPr>
            <a:t>At a school-sponsored or school-related activity, whether on or off school grounds</a:t>
          </a:r>
          <a:endParaRPr lang="en-US" sz="1600" kern="1200" dirty="0">
            <a:latin typeface="Book Antiqua" panose="02040602050305030304" pitchFamily="18" charset="0"/>
          </a:endParaRPr>
        </a:p>
      </dsp:txBody>
      <dsp:txXfrm>
        <a:off x="914265" y="1398210"/>
        <a:ext cx="6309298" cy="699105"/>
      </dsp:txXfrm>
    </dsp:sp>
    <dsp:sp modelId="{9033E07D-A6A5-40B2-BA29-AAE00F24B4F0}">
      <dsp:nvSpPr>
        <dsp:cNvPr id="0" name=""/>
        <dsp:cNvSpPr/>
      </dsp:nvSpPr>
      <dsp:spPr>
        <a:xfrm>
          <a:off x="477324" y="1310822"/>
          <a:ext cx="873881" cy="873881"/>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68847F-9E63-4438-9B14-3B0D988A9DA3}">
      <dsp:nvSpPr>
        <dsp:cNvPr id="0" name=""/>
        <dsp:cNvSpPr/>
      </dsp:nvSpPr>
      <dsp:spPr>
        <a:xfrm>
          <a:off x="914265" y="2447050"/>
          <a:ext cx="6309298" cy="69910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915"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latin typeface="Book Antiqua" panose="02040602050305030304" pitchFamily="18" charset="0"/>
            </a:rPr>
            <a:t>At a school bus stop or on a school bus or other vehicle owned, leased or used by district</a:t>
          </a:r>
          <a:endParaRPr lang="en-US" sz="1600" kern="1200" dirty="0">
            <a:latin typeface="Book Antiqua" panose="02040602050305030304" pitchFamily="18" charset="0"/>
          </a:endParaRPr>
        </a:p>
      </dsp:txBody>
      <dsp:txXfrm>
        <a:off x="914265" y="2447050"/>
        <a:ext cx="6309298" cy="699105"/>
      </dsp:txXfrm>
    </dsp:sp>
    <dsp:sp modelId="{D1A628CB-488E-4BAA-AA1D-28948C8CB3AF}">
      <dsp:nvSpPr>
        <dsp:cNvPr id="0" name=""/>
        <dsp:cNvSpPr/>
      </dsp:nvSpPr>
      <dsp:spPr>
        <a:xfrm>
          <a:off x="477324" y="2359662"/>
          <a:ext cx="873881" cy="873881"/>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91E22C-E278-4D78-88C1-FC74DB5CFE26}">
      <dsp:nvSpPr>
        <dsp:cNvPr id="0" name=""/>
        <dsp:cNvSpPr/>
      </dsp:nvSpPr>
      <dsp:spPr>
        <a:xfrm>
          <a:off x="513452" y="3495890"/>
          <a:ext cx="6710111" cy="69910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915"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latin typeface="Book Antiqua" panose="02040602050305030304" pitchFamily="18" charset="0"/>
            </a:rPr>
            <a:t>Through the use of an electronic device or mobile device owned, leased or used by local or regional Board of Education, AND</a:t>
          </a:r>
          <a:endParaRPr lang="en-US" sz="1600" kern="1200" dirty="0">
            <a:latin typeface="Book Antiqua" panose="02040602050305030304" pitchFamily="18" charset="0"/>
          </a:endParaRPr>
        </a:p>
      </dsp:txBody>
      <dsp:txXfrm>
        <a:off x="513452" y="3495890"/>
        <a:ext cx="6710111" cy="699105"/>
      </dsp:txXfrm>
    </dsp:sp>
    <dsp:sp modelId="{CF6BECDB-37CC-4F27-860B-788C11876425}">
      <dsp:nvSpPr>
        <dsp:cNvPr id="0" name=""/>
        <dsp:cNvSpPr/>
      </dsp:nvSpPr>
      <dsp:spPr>
        <a:xfrm>
          <a:off x="76511" y="3408502"/>
          <a:ext cx="873881" cy="87388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0013E-6709-436E-9ED7-E690DE73A12C}">
      <dsp:nvSpPr>
        <dsp:cNvPr id="0" name=""/>
        <dsp:cNvSpPr/>
      </dsp:nvSpPr>
      <dsp:spPr>
        <a:xfrm>
          <a:off x="-5137814" y="-787031"/>
          <a:ext cx="6118429" cy="6118429"/>
        </a:xfrm>
        <a:prstGeom prst="blockArc">
          <a:avLst>
            <a:gd name="adj1" fmla="val 18900000"/>
            <a:gd name="adj2" fmla="val 2700000"/>
            <a:gd name="adj3" fmla="val 353"/>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6C17C7-6A1F-4FE2-B900-D1131760D0EE}">
      <dsp:nvSpPr>
        <dsp:cNvPr id="0" name=""/>
        <dsp:cNvSpPr/>
      </dsp:nvSpPr>
      <dsp:spPr>
        <a:xfrm>
          <a:off x="513452" y="349370"/>
          <a:ext cx="6710111" cy="69910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915"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latin typeface="Book Antiqua" panose="02040602050305030304" pitchFamily="18" charset="0"/>
            </a:rPr>
            <a:t>Outside of the school setting if</a:t>
          </a:r>
          <a:r>
            <a:rPr lang="en-US" sz="2000" kern="1200" dirty="0" smtClean="0">
              <a:latin typeface="Book Antiqua" panose="02040602050305030304" pitchFamily="18" charset="0"/>
            </a:rPr>
            <a:t> any of such bullying fulfills any of the following 3 characteristics:</a:t>
          </a:r>
          <a:endParaRPr lang="en-US" sz="2000" kern="1200" dirty="0">
            <a:latin typeface="Book Antiqua" panose="02040602050305030304" pitchFamily="18" charset="0"/>
          </a:endParaRPr>
        </a:p>
      </dsp:txBody>
      <dsp:txXfrm>
        <a:off x="513452" y="349370"/>
        <a:ext cx="6710111" cy="699105"/>
      </dsp:txXfrm>
    </dsp:sp>
    <dsp:sp modelId="{E1034E92-4970-41A4-88B0-E40A9A308568}">
      <dsp:nvSpPr>
        <dsp:cNvPr id="0" name=""/>
        <dsp:cNvSpPr/>
      </dsp:nvSpPr>
      <dsp:spPr>
        <a:xfrm>
          <a:off x="76511" y="261982"/>
          <a:ext cx="873881" cy="87388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826E8F-851D-4ED7-AB13-579410AF8FBE}">
      <dsp:nvSpPr>
        <dsp:cNvPr id="0" name=""/>
        <dsp:cNvSpPr/>
      </dsp:nvSpPr>
      <dsp:spPr>
        <a:xfrm>
          <a:off x="914265" y="1398210"/>
          <a:ext cx="6309298" cy="69910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91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Book Antiqua" panose="02040602050305030304" pitchFamily="18" charset="0"/>
            </a:rPr>
            <a:t>Creates a hostile school environment for the victim</a:t>
          </a:r>
          <a:endParaRPr lang="en-US" sz="2000" kern="1200" dirty="0">
            <a:latin typeface="Book Antiqua" panose="02040602050305030304" pitchFamily="18" charset="0"/>
          </a:endParaRPr>
        </a:p>
      </dsp:txBody>
      <dsp:txXfrm>
        <a:off x="914265" y="1398210"/>
        <a:ext cx="6309298" cy="699105"/>
      </dsp:txXfrm>
    </dsp:sp>
    <dsp:sp modelId="{9033E07D-A6A5-40B2-BA29-AAE00F24B4F0}">
      <dsp:nvSpPr>
        <dsp:cNvPr id="0" name=""/>
        <dsp:cNvSpPr/>
      </dsp:nvSpPr>
      <dsp:spPr>
        <a:xfrm>
          <a:off x="477324" y="1310822"/>
          <a:ext cx="873881" cy="873881"/>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68847F-9E63-4438-9B14-3B0D988A9DA3}">
      <dsp:nvSpPr>
        <dsp:cNvPr id="0" name=""/>
        <dsp:cNvSpPr/>
      </dsp:nvSpPr>
      <dsp:spPr>
        <a:xfrm>
          <a:off x="914265" y="2447050"/>
          <a:ext cx="6309298" cy="69910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91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Book Antiqua" panose="02040602050305030304" pitchFamily="18" charset="0"/>
            </a:rPr>
            <a:t>Infringes on the rights of the victim at school OR</a:t>
          </a:r>
          <a:endParaRPr lang="en-US" sz="2000" kern="1200" dirty="0">
            <a:latin typeface="Book Antiqua" panose="02040602050305030304" pitchFamily="18" charset="0"/>
          </a:endParaRPr>
        </a:p>
      </dsp:txBody>
      <dsp:txXfrm>
        <a:off x="914265" y="2447050"/>
        <a:ext cx="6309298" cy="699105"/>
      </dsp:txXfrm>
    </dsp:sp>
    <dsp:sp modelId="{D1A628CB-488E-4BAA-AA1D-28948C8CB3AF}">
      <dsp:nvSpPr>
        <dsp:cNvPr id="0" name=""/>
        <dsp:cNvSpPr/>
      </dsp:nvSpPr>
      <dsp:spPr>
        <a:xfrm>
          <a:off x="477324" y="2359662"/>
          <a:ext cx="873881" cy="873881"/>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A4D2D5-6C2A-4F5D-B560-78AF6237527C}">
      <dsp:nvSpPr>
        <dsp:cNvPr id="0" name=""/>
        <dsp:cNvSpPr/>
      </dsp:nvSpPr>
      <dsp:spPr>
        <a:xfrm>
          <a:off x="513452" y="3495890"/>
          <a:ext cx="6710111" cy="69910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91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Book Antiqua" panose="02040602050305030304" pitchFamily="18" charset="0"/>
            </a:rPr>
            <a:t>Substantially disrupts the education process or the orderly operation of a school</a:t>
          </a:r>
          <a:endParaRPr lang="en-US" sz="2000" kern="1200" dirty="0">
            <a:latin typeface="Book Antiqua" panose="02040602050305030304" pitchFamily="18" charset="0"/>
          </a:endParaRPr>
        </a:p>
      </dsp:txBody>
      <dsp:txXfrm>
        <a:off x="513452" y="3495890"/>
        <a:ext cx="6710111" cy="699105"/>
      </dsp:txXfrm>
    </dsp:sp>
    <dsp:sp modelId="{D9B4E6AA-37A5-4768-95C9-F74C634AEFD4}">
      <dsp:nvSpPr>
        <dsp:cNvPr id="0" name=""/>
        <dsp:cNvSpPr/>
      </dsp:nvSpPr>
      <dsp:spPr>
        <a:xfrm>
          <a:off x="76511" y="3408502"/>
          <a:ext cx="873881" cy="87388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5F8D6-21BD-4723-8F05-2DD0C0795320}">
      <dsp:nvSpPr>
        <dsp:cNvPr id="0" name=""/>
        <dsp:cNvSpPr/>
      </dsp:nvSpPr>
      <dsp:spPr>
        <a:xfrm>
          <a:off x="1082262" y="572674"/>
          <a:ext cx="3931475" cy="3931475"/>
        </a:xfrm>
        <a:prstGeom prst="blockArc">
          <a:avLst>
            <a:gd name="adj1" fmla="val 12600000"/>
            <a:gd name="adj2" fmla="val 16200000"/>
            <a:gd name="adj3" fmla="val 451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175E27-D59D-48E6-875F-1AABA1374ED9}">
      <dsp:nvSpPr>
        <dsp:cNvPr id="0" name=""/>
        <dsp:cNvSpPr/>
      </dsp:nvSpPr>
      <dsp:spPr>
        <a:xfrm>
          <a:off x="1082262" y="572674"/>
          <a:ext cx="3931475" cy="3931475"/>
        </a:xfrm>
        <a:prstGeom prst="blockArc">
          <a:avLst>
            <a:gd name="adj1" fmla="val 9000000"/>
            <a:gd name="adj2" fmla="val 12600000"/>
            <a:gd name="adj3" fmla="val 451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6EB67D-8BCE-4BB8-98F9-2A724DBD9D26}">
      <dsp:nvSpPr>
        <dsp:cNvPr id="0" name=""/>
        <dsp:cNvSpPr/>
      </dsp:nvSpPr>
      <dsp:spPr>
        <a:xfrm>
          <a:off x="1082262" y="572674"/>
          <a:ext cx="3931475" cy="3931475"/>
        </a:xfrm>
        <a:prstGeom prst="blockArc">
          <a:avLst>
            <a:gd name="adj1" fmla="val 5400000"/>
            <a:gd name="adj2" fmla="val 9000000"/>
            <a:gd name="adj3" fmla="val 451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8E8869-3C20-45D1-9800-81F849860FD8}">
      <dsp:nvSpPr>
        <dsp:cNvPr id="0" name=""/>
        <dsp:cNvSpPr/>
      </dsp:nvSpPr>
      <dsp:spPr>
        <a:xfrm>
          <a:off x="1082262" y="572674"/>
          <a:ext cx="3931475" cy="3931475"/>
        </a:xfrm>
        <a:prstGeom prst="blockArc">
          <a:avLst>
            <a:gd name="adj1" fmla="val 1800000"/>
            <a:gd name="adj2" fmla="val 5400000"/>
            <a:gd name="adj3" fmla="val 451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59B529-03DC-4252-81EA-645B19EB9E87}">
      <dsp:nvSpPr>
        <dsp:cNvPr id="0" name=""/>
        <dsp:cNvSpPr/>
      </dsp:nvSpPr>
      <dsp:spPr>
        <a:xfrm>
          <a:off x="1082262" y="572674"/>
          <a:ext cx="3931475" cy="3931475"/>
        </a:xfrm>
        <a:prstGeom prst="blockArc">
          <a:avLst>
            <a:gd name="adj1" fmla="val 19800000"/>
            <a:gd name="adj2" fmla="val 1800000"/>
            <a:gd name="adj3" fmla="val 451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3CC5B2-2912-45E1-B280-05394E0150B6}">
      <dsp:nvSpPr>
        <dsp:cNvPr id="0" name=""/>
        <dsp:cNvSpPr/>
      </dsp:nvSpPr>
      <dsp:spPr>
        <a:xfrm>
          <a:off x="1082262" y="572674"/>
          <a:ext cx="3931475" cy="3931475"/>
        </a:xfrm>
        <a:prstGeom prst="blockArc">
          <a:avLst>
            <a:gd name="adj1" fmla="val 16200000"/>
            <a:gd name="adj2" fmla="val 19800000"/>
            <a:gd name="adj3" fmla="val 451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BF4080-FEB8-401D-84BC-33FB25542925}">
      <dsp:nvSpPr>
        <dsp:cNvPr id="0" name=""/>
        <dsp:cNvSpPr/>
      </dsp:nvSpPr>
      <dsp:spPr>
        <a:xfrm>
          <a:off x="2166937" y="1657349"/>
          <a:ext cx="1762124" cy="17621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Key Personnel</a:t>
          </a:r>
          <a:endParaRPr lang="en-US" sz="2300" kern="1200" dirty="0"/>
        </a:p>
      </dsp:txBody>
      <dsp:txXfrm>
        <a:off x="2424994" y="1915406"/>
        <a:ext cx="1246010" cy="1246010"/>
      </dsp:txXfrm>
    </dsp:sp>
    <dsp:sp modelId="{459A9F7D-D556-4C1E-BD48-2DB837D5721C}">
      <dsp:nvSpPr>
        <dsp:cNvPr id="0" name=""/>
        <dsp:cNvSpPr/>
      </dsp:nvSpPr>
      <dsp:spPr>
        <a:xfrm>
          <a:off x="2431256" y="335"/>
          <a:ext cx="1233487" cy="12334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Title IX Coordinators</a:t>
          </a:r>
          <a:endParaRPr lang="en-US" sz="1200" kern="1200" dirty="0"/>
        </a:p>
      </dsp:txBody>
      <dsp:txXfrm>
        <a:off x="2611896" y="180975"/>
        <a:ext cx="872207" cy="872207"/>
      </dsp:txXfrm>
    </dsp:sp>
    <dsp:sp modelId="{120CD989-40AC-4727-8740-DC43864056D4}">
      <dsp:nvSpPr>
        <dsp:cNvPr id="0" name=""/>
        <dsp:cNvSpPr/>
      </dsp:nvSpPr>
      <dsp:spPr>
        <a:xfrm>
          <a:off x="4095178" y="961002"/>
          <a:ext cx="1233487" cy="12334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Investigators</a:t>
          </a:r>
          <a:endParaRPr lang="en-US" sz="1200" kern="1200" dirty="0"/>
        </a:p>
      </dsp:txBody>
      <dsp:txXfrm>
        <a:off x="4275818" y="1141642"/>
        <a:ext cx="872207" cy="872207"/>
      </dsp:txXfrm>
    </dsp:sp>
    <dsp:sp modelId="{71B48E84-B564-4FB4-8773-BFEF1230B30A}">
      <dsp:nvSpPr>
        <dsp:cNvPr id="0" name=""/>
        <dsp:cNvSpPr/>
      </dsp:nvSpPr>
      <dsp:spPr>
        <a:xfrm>
          <a:off x="4095178" y="2882334"/>
          <a:ext cx="1233487" cy="12334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Decision-makers</a:t>
          </a:r>
          <a:endParaRPr lang="en-US" sz="1200" kern="1200" dirty="0"/>
        </a:p>
      </dsp:txBody>
      <dsp:txXfrm>
        <a:off x="4275818" y="3062974"/>
        <a:ext cx="872207" cy="872207"/>
      </dsp:txXfrm>
    </dsp:sp>
    <dsp:sp modelId="{80F33B8B-BCEF-428A-9A5A-77CC4DDBE547}">
      <dsp:nvSpPr>
        <dsp:cNvPr id="0" name=""/>
        <dsp:cNvSpPr/>
      </dsp:nvSpPr>
      <dsp:spPr>
        <a:xfrm>
          <a:off x="2431256" y="3843000"/>
          <a:ext cx="1233487" cy="12334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Advisors</a:t>
          </a:r>
          <a:endParaRPr lang="en-US" sz="1200" kern="1200" dirty="0"/>
        </a:p>
      </dsp:txBody>
      <dsp:txXfrm>
        <a:off x="2611896" y="4023640"/>
        <a:ext cx="872207" cy="872207"/>
      </dsp:txXfrm>
    </dsp:sp>
    <dsp:sp modelId="{E7C5CC6C-D764-47E0-B674-237053A153E5}">
      <dsp:nvSpPr>
        <dsp:cNvPr id="0" name=""/>
        <dsp:cNvSpPr/>
      </dsp:nvSpPr>
      <dsp:spPr>
        <a:xfrm>
          <a:off x="767333" y="2882334"/>
          <a:ext cx="1233487" cy="12334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Informal Resolution Facilitators</a:t>
          </a:r>
          <a:endParaRPr lang="en-US" sz="1200" kern="1200" dirty="0"/>
        </a:p>
      </dsp:txBody>
      <dsp:txXfrm>
        <a:off x="947973" y="3062974"/>
        <a:ext cx="872207" cy="872207"/>
      </dsp:txXfrm>
    </dsp:sp>
    <dsp:sp modelId="{9BED1A7C-6847-4C6A-8D93-9FEBB806F49E}">
      <dsp:nvSpPr>
        <dsp:cNvPr id="0" name=""/>
        <dsp:cNvSpPr/>
      </dsp:nvSpPr>
      <dsp:spPr>
        <a:xfrm>
          <a:off x="767333" y="961002"/>
          <a:ext cx="1233487" cy="12334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Appeal Decision-Makers</a:t>
          </a:r>
          <a:endParaRPr lang="en-US" sz="1200" kern="1200" dirty="0"/>
        </a:p>
      </dsp:txBody>
      <dsp:txXfrm>
        <a:off x="947973" y="1141642"/>
        <a:ext cx="872207" cy="8722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D205D-4B69-4CCF-86F0-DEA9F7DE061C}">
      <dsp:nvSpPr>
        <dsp:cNvPr id="0" name=""/>
        <dsp:cNvSpPr/>
      </dsp:nvSpPr>
      <dsp:spPr>
        <a:xfrm>
          <a:off x="6315382" y="1100657"/>
          <a:ext cx="2764358" cy="276487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B5A967-3548-404E-9C82-621CC1D437CF}">
      <dsp:nvSpPr>
        <dsp:cNvPr id="0" name=""/>
        <dsp:cNvSpPr/>
      </dsp:nvSpPr>
      <dsp:spPr>
        <a:xfrm>
          <a:off x="6407168" y="1192836"/>
          <a:ext cx="2580788" cy="2580513"/>
        </a:xfrm>
        <a:prstGeom prst="ellipse">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altLang="en-US" sz="2100" b="1" kern="1200" dirty="0" smtClean="0">
              <a:solidFill>
                <a:srgbClr val="000066"/>
              </a:solidFill>
            </a:rPr>
            <a:t>Sexual assault, dating violence, domestic violence, stalking</a:t>
          </a:r>
          <a:endParaRPr lang="en-US" sz="2100" b="1" kern="1200" dirty="0">
            <a:solidFill>
              <a:srgbClr val="000066"/>
            </a:solidFill>
          </a:endParaRPr>
        </a:p>
      </dsp:txBody>
      <dsp:txXfrm>
        <a:off x="6776109" y="1561550"/>
        <a:ext cx="1842905" cy="1843085"/>
      </dsp:txXfrm>
    </dsp:sp>
    <dsp:sp modelId="{26EAAAEF-2AA4-4EAB-B28A-DD707BDB2043}">
      <dsp:nvSpPr>
        <dsp:cNvPr id="0" name=""/>
        <dsp:cNvSpPr/>
      </dsp:nvSpPr>
      <dsp:spPr>
        <a:xfrm rot="2700000">
          <a:off x="3461667" y="1104000"/>
          <a:ext cx="2757700" cy="2757700"/>
        </a:xfrm>
        <a:prstGeom prst="teardrop">
          <a:avLst>
            <a:gd name="adj" fmla="val 10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237833-65E2-4F8D-94FA-5D766F953920}">
      <dsp:nvSpPr>
        <dsp:cNvPr id="0" name=""/>
        <dsp:cNvSpPr/>
      </dsp:nvSpPr>
      <dsp:spPr>
        <a:xfrm>
          <a:off x="3550124" y="1192836"/>
          <a:ext cx="2580788" cy="2580513"/>
        </a:xfrm>
        <a:prstGeom prst="ellipse">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altLang="en-US" sz="1800" b="1" kern="1200" dirty="0" smtClean="0">
              <a:solidFill>
                <a:srgbClr val="000066"/>
              </a:solidFill>
            </a:rPr>
            <a:t>Unwelcome conduct so severe, pervasive and offensive that </a:t>
          </a:r>
          <a:r>
            <a:rPr lang="en-US" altLang="en-US" sz="2000" b="1" kern="1200" dirty="0" smtClean="0">
              <a:solidFill>
                <a:srgbClr val="000066"/>
              </a:solidFill>
            </a:rPr>
            <a:t/>
          </a:r>
          <a:br>
            <a:rPr lang="en-US" altLang="en-US" sz="2000" b="1" kern="1200" dirty="0" smtClean="0">
              <a:solidFill>
                <a:srgbClr val="000066"/>
              </a:solidFill>
            </a:rPr>
          </a:br>
          <a:r>
            <a:rPr lang="en-US" altLang="en-US" sz="1400" b="1" kern="1200" dirty="0" smtClean="0">
              <a:solidFill>
                <a:srgbClr val="000066"/>
              </a:solidFill>
            </a:rPr>
            <a:t>it effectively denies a person equal access to the District’s education programs or activities</a:t>
          </a:r>
          <a:endParaRPr lang="en-US" sz="1400" b="1" kern="1200" dirty="0">
            <a:solidFill>
              <a:srgbClr val="000066"/>
            </a:solidFill>
          </a:endParaRPr>
        </a:p>
      </dsp:txBody>
      <dsp:txXfrm>
        <a:off x="3919065" y="1561550"/>
        <a:ext cx="1842905" cy="1843085"/>
      </dsp:txXfrm>
    </dsp:sp>
    <dsp:sp modelId="{36DB6F25-F528-47BD-9002-4D7056E8AFD9}">
      <dsp:nvSpPr>
        <dsp:cNvPr id="0" name=""/>
        <dsp:cNvSpPr/>
      </dsp:nvSpPr>
      <dsp:spPr>
        <a:xfrm rot="2700000">
          <a:off x="604623" y="1104000"/>
          <a:ext cx="2757700" cy="2757700"/>
        </a:xfrm>
        <a:prstGeom prst="teardrop">
          <a:avLst>
            <a:gd name="adj" fmla="val 10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5A0F30-60D4-4C39-A842-99853710EE2D}">
      <dsp:nvSpPr>
        <dsp:cNvPr id="0" name=""/>
        <dsp:cNvSpPr/>
      </dsp:nvSpPr>
      <dsp:spPr>
        <a:xfrm>
          <a:off x="693080" y="1192836"/>
          <a:ext cx="2580788" cy="2580513"/>
        </a:xfrm>
        <a:prstGeom prst="ellipse">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altLang="en-US" sz="2400" b="1" kern="1200" dirty="0" smtClean="0">
              <a:solidFill>
                <a:srgbClr val="000066"/>
              </a:solidFill>
            </a:rPr>
            <a:t>Quid Pro Quo</a:t>
          </a:r>
        </a:p>
        <a:p>
          <a:pPr lvl="0" algn="ctr" defTabSz="1066800">
            <a:lnSpc>
              <a:spcPct val="90000"/>
            </a:lnSpc>
            <a:spcBef>
              <a:spcPct val="0"/>
            </a:spcBef>
            <a:spcAft>
              <a:spcPct val="35000"/>
            </a:spcAft>
          </a:pPr>
          <a:r>
            <a:rPr lang="en-US" sz="2400" b="1" kern="1200" dirty="0" smtClean="0">
              <a:solidFill>
                <a:srgbClr val="000066"/>
              </a:solidFill>
            </a:rPr>
            <a:t>“This for That”</a:t>
          </a:r>
          <a:endParaRPr lang="en-US" sz="2400" b="1" kern="1200" dirty="0">
            <a:solidFill>
              <a:srgbClr val="000066"/>
            </a:solidFill>
          </a:endParaRPr>
        </a:p>
      </dsp:txBody>
      <dsp:txXfrm>
        <a:off x="1062021" y="1561550"/>
        <a:ext cx="1842905" cy="18430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60BA3-43F0-4A39-84F1-C765290294B7}">
      <dsp:nvSpPr>
        <dsp:cNvPr id="0" name=""/>
        <dsp:cNvSpPr/>
      </dsp:nvSpPr>
      <dsp:spPr>
        <a:xfrm>
          <a:off x="0" y="0"/>
          <a:ext cx="8382000" cy="162120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E1E7A3-D40E-4F89-AA72-84A401705BA0}">
      <dsp:nvSpPr>
        <dsp:cNvPr id="0" name=""/>
        <dsp:cNvSpPr/>
      </dsp:nvSpPr>
      <dsp:spPr>
        <a:xfrm>
          <a:off x="251459" y="216160"/>
          <a:ext cx="2462212" cy="1188881"/>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t="-19000" b="-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82CD38-4586-4BFE-A4A7-E4662205F628}">
      <dsp:nvSpPr>
        <dsp:cNvPr id="0" name=""/>
        <dsp:cNvSpPr/>
      </dsp:nvSpPr>
      <dsp:spPr>
        <a:xfrm rot="10800000">
          <a:off x="251459" y="1621202"/>
          <a:ext cx="2462212" cy="198146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School buildings/</a:t>
          </a:r>
          <a:br>
            <a:rPr lang="en-US" sz="1800" kern="1200" dirty="0" smtClean="0"/>
          </a:br>
          <a:r>
            <a:rPr lang="en-US" sz="1800" kern="1200" dirty="0" smtClean="0"/>
            <a:t>on campus</a:t>
          </a:r>
          <a:endParaRPr lang="en-US" sz="1800" kern="1200" dirty="0"/>
        </a:p>
      </dsp:txBody>
      <dsp:txXfrm rot="10800000">
        <a:off x="312396" y="1621202"/>
        <a:ext cx="2340338" cy="1920532"/>
      </dsp:txXfrm>
    </dsp:sp>
    <dsp:sp modelId="{1F7B1A56-E24E-4D2B-AAE8-0CF08974A5BE}">
      <dsp:nvSpPr>
        <dsp:cNvPr id="0" name=""/>
        <dsp:cNvSpPr/>
      </dsp:nvSpPr>
      <dsp:spPr>
        <a:xfrm>
          <a:off x="2959893" y="216160"/>
          <a:ext cx="2462212" cy="1188881"/>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t="-19000" b="-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CBAB07-F953-499A-8C13-A4EFD4C91F50}">
      <dsp:nvSpPr>
        <dsp:cNvPr id="0" name=""/>
        <dsp:cNvSpPr/>
      </dsp:nvSpPr>
      <dsp:spPr>
        <a:xfrm rot="10800000">
          <a:off x="2959893" y="1621202"/>
          <a:ext cx="2462212" cy="198146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At school, on school bus, on field trips, at school-sponsored activities (including athletics), academic conferences, etc.</a:t>
          </a:r>
          <a:endParaRPr lang="en-US" sz="1800" kern="1200" dirty="0"/>
        </a:p>
      </dsp:txBody>
      <dsp:txXfrm rot="10800000">
        <a:off x="3020830" y="1621202"/>
        <a:ext cx="2340338" cy="1920532"/>
      </dsp:txXfrm>
    </dsp:sp>
    <dsp:sp modelId="{A9D15437-29AB-4D9D-91D0-A7E15B9F8DDC}">
      <dsp:nvSpPr>
        <dsp:cNvPr id="0" name=""/>
        <dsp:cNvSpPr/>
      </dsp:nvSpPr>
      <dsp:spPr>
        <a:xfrm>
          <a:off x="5668327" y="216160"/>
          <a:ext cx="2462212" cy="1188881"/>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t="-19000" b="-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4B1A80-B666-45C8-BB7B-3ACF8D5C6411}">
      <dsp:nvSpPr>
        <dsp:cNvPr id="0" name=""/>
        <dsp:cNvSpPr/>
      </dsp:nvSpPr>
      <dsp:spPr>
        <a:xfrm rot="10800000">
          <a:off x="5668327" y="1621202"/>
          <a:ext cx="2462212" cy="198146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Distance learning</a:t>
          </a:r>
          <a:endParaRPr lang="en-US" sz="1800" kern="1200" dirty="0"/>
        </a:p>
      </dsp:txBody>
      <dsp:txXfrm rot="10800000">
        <a:off x="5729264" y="1621202"/>
        <a:ext cx="2340338" cy="19205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914F3-5178-4B24-B984-577F23C46FF3}">
      <dsp:nvSpPr>
        <dsp:cNvPr id="0" name=""/>
        <dsp:cNvSpPr/>
      </dsp:nvSpPr>
      <dsp:spPr>
        <a:xfrm>
          <a:off x="1052169" y="2648317"/>
          <a:ext cx="2040331" cy="20404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Reporting</a:t>
          </a:r>
          <a:endParaRPr lang="en-US" sz="2700" kern="1200" dirty="0"/>
        </a:p>
      </dsp:txBody>
      <dsp:txXfrm>
        <a:off x="1350969" y="2947131"/>
        <a:ext cx="1442731" cy="1442804"/>
      </dsp:txXfrm>
    </dsp:sp>
    <dsp:sp modelId="{46D71907-2077-40F3-AE01-4C018107F341}">
      <dsp:nvSpPr>
        <dsp:cNvPr id="0" name=""/>
        <dsp:cNvSpPr/>
      </dsp:nvSpPr>
      <dsp:spPr>
        <a:xfrm>
          <a:off x="0" y="1513838"/>
          <a:ext cx="4112971" cy="4287522"/>
        </a:xfrm>
        <a:prstGeom prst="blockArc">
          <a:avLst>
            <a:gd name="adj1" fmla="val 17527788"/>
            <a:gd name="adj2" fmla="val 4119114"/>
            <a:gd name="adj3" fmla="val 57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2AACA1-1266-4FB7-A0D7-B3FFCC250202}">
      <dsp:nvSpPr>
        <dsp:cNvPr id="0" name=""/>
        <dsp:cNvSpPr/>
      </dsp:nvSpPr>
      <dsp:spPr>
        <a:xfrm>
          <a:off x="3028492" y="1875276"/>
          <a:ext cx="1093012" cy="1093318"/>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5CBC79-F5B5-4D12-A789-EA8AB0E2C366}">
      <dsp:nvSpPr>
        <dsp:cNvPr id="0" name=""/>
        <dsp:cNvSpPr/>
      </dsp:nvSpPr>
      <dsp:spPr>
        <a:xfrm>
          <a:off x="4204411" y="1892855"/>
          <a:ext cx="1463040" cy="105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1200150">
            <a:lnSpc>
              <a:spcPct val="90000"/>
            </a:lnSpc>
            <a:spcBef>
              <a:spcPct val="0"/>
            </a:spcBef>
            <a:spcAft>
              <a:spcPct val="10000"/>
            </a:spcAft>
          </a:pPr>
          <a:r>
            <a:rPr lang="en-US" sz="2700" kern="1200" dirty="0" smtClean="0"/>
            <a:t> </a:t>
          </a:r>
          <a:endParaRPr lang="en-US" sz="2700" kern="1200" dirty="0"/>
        </a:p>
      </dsp:txBody>
      <dsp:txXfrm>
        <a:off x="4204411" y="1892855"/>
        <a:ext cx="1463040" cy="1058160"/>
      </dsp:txXfrm>
    </dsp:sp>
    <dsp:sp modelId="{C2FEBD49-30E1-4825-ADA4-0320DA4DD28D}">
      <dsp:nvSpPr>
        <dsp:cNvPr id="0" name=""/>
        <dsp:cNvSpPr/>
      </dsp:nvSpPr>
      <dsp:spPr>
        <a:xfrm>
          <a:off x="3450945" y="3119087"/>
          <a:ext cx="1093012" cy="1093318"/>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DACB88-910D-4991-A3AB-9C1B5AF8CA79}">
      <dsp:nvSpPr>
        <dsp:cNvPr id="0" name=""/>
        <dsp:cNvSpPr/>
      </dsp:nvSpPr>
      <dsp:spPr>
        <a:xfrm>
          <a:off x="4632960" y="3134522"/>
          <a:ext cx="1463040" cy="105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1200150">
            <a:lnSpc>
              <a:spcPct val="90000"/>
            </a:lnSpc>
            <a:spcBef>
              <a:spcPct val="0"/>
            </a:spcBef>
            <a:spcAft>
              <a:spcPct val="10000"/>
            </a:spcAft>
          </a:pPr>
          <a:r>
            <a:rPr lang="en-US" sz="2700" kern="1200" dirty="0" smtClean="0"/>
            <a:t> </a:t>
          </a:r>
          <a:endParaRPr lang="en-US" sz="2700" kern="1200" dirty="0"/>
        </a:p>
      </dsp:txBody>
      <dsp:txXfrm>
        <a:off x="4632960" y="3134522"/>
        <a:ext cx="1463040" cy="1058160"/>
      </dsp:txXfrm>
    </dsp:sp>
    <dsp:sp modelId="{89A8858A-D14F-4F19-8BF9-40308D337311}">
      <dsp:nvSpPr>
        <dsp:cNvPr id="0" name=""/>
        <dsp:cNvSpPr/>
      </dsp:nvSpPr>
      <dsp:spPr>
        <a:xfrm>
          <a:off x="3028492" y="4380476"/>
          <a:ext cx="1093012" cy="1093318"/>
        </a:xfrm>
        <a:prstGeom prst="ellipse">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96E3BE-D58D-4724-8EB2-C15967EBAA1C}">
      <dsp:nvSpPr>
        <dsp:cNvPr id="0" name=""/>
        <dsp:cNvSpPr/>
      </dsp:nvSpPr>
      <dsp:spPr>
        <a:xfrm>
          <a:off x="4204411" y="4402771"/>
          <a:ext cx="1463040" cy="105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1200150">
            <a:lnSpc>
              <a:spcPct val="90000"/>
            </a:lnSpc>
            <a:spcBef>
              <a:spcPct val="0"/>
            </a:spcBef>
            <a:spcAft>
              <a:spcPct val="10000"/>
            </a:spcAft>
          </a:pPr>
          <a:r>
            <a:rPr lang="en-US" sz="2700" kern="1200" dirty="0" smtClean="0"/>
            <a:t> </a:t>
          </a:r>
          <a:endParaRPr lang="en-US" sz="2700" kern="1200" dirty="0"/>
        </a:p>
      </dsp:txBody>
      <dsp:txXfrm>
        <a:off x="4204411" y="4402771"/>
        <a:ext cx="1463040" cy="10581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1AEA4-A5A4-407A-A4C7-BBD87F4071DC}">
      <dsp:nvSpPr>
        <dsp:cNvPr id="0" name=""/>
        <dsp:cNvSpPr/>
      </dsp:nvSpPr>
      <dsp:spPr>
        <a:xfrm>
          <a:off x="0" y="59119"/>
          <a:ext cx="8153400" cy="79150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Focus on Due Process</a:t>
          </a:r>
          <a:endParaRPr lang="en-US" sz="3300" kern="1200" dirty="0"/>
        </a:p>
      </dsp:txBody>
      <dsp:txXfrm>
        <a:off x="38638" y="97757"/>
        <a:ext cx="8076124" cy="714229"/>
      </dsp:txXfrm>
    </dsp:sp>
    <dsp:sp modelId="{AA4C5D70-0083-4AB2-89EA-0AEB3190EE89}">
      <dsp:nvSpPr>
        <dsp:cNvPr id="0" name=""/>
        <dsp:cNvSpPr/>
      </dsp:nvSpPr>
      <dsp:spPr>
        <a:xfrm>
          <a:off x="0" y="850624"/>
          <a:ext cx="8153400" cy="170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smtClean="0">
              <a:solidFill>
                <a:schemeClr val="tx2"/>
              </a:solidFill>
            </a:rPr>
            <a:t>Treat complainant and respondent equitably</a:t>
          </a:r>
          <a:endParaRPr lang="en-US" sz="2600" kern="1200" dirty="0">
            <a:solidFill>
              <a:schemeClr val="tx2"/>
            </a:solidFill>
          </a:endParaRPr>
        </a:p>
        <a:p>
          <a:pPr marL="228600" lvl="1" indent="-228600" algn="l" defTabSz="1155700">
            <a:lnSpc>
              <a:spcPct val="90000"/>
            </a:lnSpc>
            <a:spcBef>
              <a:spcPct val="0"/>
            </a:spcBef>
            <a:spcAft>
              <a:spcPct val="20000"/>
            </a:spcAft>
            <a:buChar char="••"/>
          </a:pPr>
          <a:r>
            <a:rPr lang="en-US" sz="2600" kern="1200" dirty="0" smtClean="0">
              <a:solidFill>
                <a:schemeClr val="tx2"/>
              </a:solidFill>
            </a:rPr>
            <a:t>Fairness to complainant and respondent</a:t>
          </a:r>
          <a:endParaRPr lang="en-US" sz="2600" kern="1200" dirty="0">
            <a:solidFill>
              <a:schemeClr val="tx2"/>
            </a:solidFill>
          </a:endParaRPr>
        </a:p>
        <a:p>
          <a:pPr marL="228600" lvl="1" indent="-228600" algn="l" defTabSz="1155700">
            <a:lnSpc>
              <a:spcPct val="90000"/>
            </a:lnSpc>
            <a:spcBef>
              <a:spcPct val="0"/>
            </a:spcBef>
            <a:spcAft>
              <a:spcPct val="20000"/>
            </a:spcAft>
            <a:buChar char="••"/>
          </a:pPr>
          <a:r>
            <a:rPr lang="en-US" sz="2600" kern="1200" dirty="0" smtClean="0">
              <a:solidFill>
                <a:schemeClr val="tx2"/>
              </a:solidFill>
            </a:rPr>
            <a:t>Formal grievance process must be followed before discipline can be imposed</a:t>
          </a:r>
          <a:endParaRPr lang="en-US" sz="2600" kern="1200" dirty="0">
            <a:solidFill>
              <a:schemeClr val="tx2"/>
            </a:solidFill>
          </a:endParaRPr>
        </a:p>
      </dsp:txBody>
      <dsp:txXfrm>
        <a:off x="0" y="850624"/>
        <a:ext cx="8153400" cy="1707750"/>
      </dsp:txXfrm>
    </dsp:sp>
    <dsp:sp modelId="{539B8BC8-496B-4144-B035-8AD461AE0C61}">
      <dsp:nvSpPr>
        <dsp:cNvPr id="0" name=""/>
        <dsp:cNvSpPr/>
      </dsp:nvSpPr>
      <dsp:spPr>
        <a:xfrm>
          <a:off x="0" y="2558375"/>
          <a:ext cx="8153400" cy="791505"/>
        </a:xfrm>
        <a:prstGeom prst="roundRect">
          <a:avLst/>
        </a:prstGeom>
        <a:solidFill>
          <a:schemeClr val="accent2">
            <a:hueOff val="-5320199"/>
            <a:satOff val="-33950"/>
            <a:lumOff val="184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No Bias – Must be Neutral</a:t>
          </a:r>
          <a:endParaRPr lang="en-US" sz="3300" kern="1200" dirty="0"/>
        </a:p>
      </dsp:txBody>
      <dsp:txXfrm>
        <a:off x="38638" y="2597013"/>
        <a:ext cx="8076124" cy="714229"/>
      </dsp:txXfrm>
    </dsp:sp>
    <dsp:sp modelId="{D8722472-2403-4AF2-A9AD-5497732A2158}">
      <dsp:nvSpPr>
        <dsp:cNvPr id="0" name=""/>
        <dsp:cNvSpPr/>
      </dsp:nvSpPr>
      <dsp:spPr>
        <a:xfrm>
          <a:off x="0" y="3349880"/>
          <a:ext cx="8153400"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smtClean="0">
              <a:solidFill>
                <a:schemeClr val="tx2"/>
              </a:solidFill>
            </a:rPr>
            <a:t>Between men/women</a:t>
          </a:r>
          <a:endParaRPr lang="en-US" sz="2600" kern="1200" dirty="0">
            <a:solidFill>
              <a:schemeClr val="tx2"/>
            </a:solidFill>
          </a:endParaRPr>
        </a:p>
        <a:p>
          <a:pPr marL="228600" lvl="1" indent="-228600" algn="l" defTabSz="1155700">
            <a:lnSpc>
              <a:spcPct val="90000"/>
            </a:lnSpc>
            <a:spcBef>
              <a:spcPct val="0"/>
            </a:spcBef>
            <a:spcAft>
              <a:spcPct val="20000"/>
            </a:spcAft>
            <a:buChar char="••"/>
          </a:pPr>
          <a:r>
            <a:rPr lang="en-US" sz="2600" kern="1200" dirty="0" smtClean="0">
              <a:solidFill>
                <a:schemeClr val="tx2"/>
              </a:solidFill>
            </a:rPr>
            <a:t>Between complainants/respondents</a:t>
          </a:r>
          <a:endParaRPr lang="en-US" sz="2600" kern="1200" dirty="0">
            <a:solidFill>
              <a:schemeClr val="tx2"/>
            </a:solidFill>
          </a:endParaRPr>
        </a:p>
        <a:p>
          <a:pPr marL="228600" lvl="1" indent="-228600" algn="l" defTabSz="1155700">
            <a:lnSpc>
              <a:spcPct val="90000"/>
            </a:lnSpc>
            <a:spcBef>
              <a:spcPct val="0"/>
            </a:spcBef>
            <a:spcAft>
              <a:spcPct val="20000"/>
            </a:spcAft>
            <a:buChar char="••"/>
          </a:pPr>
          <a:r>
            <a:rPr lang="en-US" sz="2600" kern="1200" dirty="0" smtClean="0">
              <a:solidFill>
                <a:schemeClr val="tx2"/>
              </a:solidFill>
            </a:rPr>
            <a:t>Not based on stereotypes</a:t>
          </a:r>
          <a:endParaRPr lang="en-US" sz="2600" kern="1200" dirty="0">
            <a:solidFill>
              <a:schemeClr val="tx2"/>
            </a:solidFill>
          </a:endParaRPr>
        </a:p>
      </dsp:txBody>
      <dsp:txXfrm>
        <a:off x="0" y="3349880"/>
        <a:ext cx="8153400" cy="13662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5F6E4-DC61-4952-96BB-A9A694B80901}">
      <dsp:nvSpPr>
        <dsp:cNvPr id="0" name=""/>
        <dsp:cNvSpPr/>
      </dsp:nvSpPr>
      <dsp:spPr>
        <a:xfrm>
          <a:off x="2210601" y="0"/>
          <a:ext cx="6095993" cy="161389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tx2"/>
              </a:solidFill>
            </a:rPr>
            <a:t>The District must designate and authorize at least one employee to coordinate its efforts to comply with its responsibilities under Title IX.  This is the “Title IX Coordinator.” </a:t>
          </a:r>
          <a:endParaRPr lang="en-US" sz="1600" kern="1200" dirty="0">
            <a:solidFill>
              <a:schemeClr val="tx2"/>
            </a:solidFill>
          </a:endParaRPr>
        </a:p>
        <a:p>
          <a:pPr marL="171450" lvl="1" indent="-171450" algn="l" defTabSz="711200">
            <a:lnSpc>
              <a:spcPct val="90000"/>
            </a:lnSpc>
            <a:spcBef>
              <a:spcPct val="0"/>
            </a:spcBef>
            <a:spcAft>
              <a:spcPct val="15000"/>
            </a:spcAft>
            <a:buChar char="••"/>
          </a:pPr>
          <a:r>
            <a:rPr lang="en-US" sz="1600" kern="1200" dirty="0" smtClean="0">
              <a:solidFill>
                <a:schemeClr val="tx2"/>
              </a:solidFill>
            </a:rPr>
            <a:t>This specific title must be used to identify this individual.</a:t>
          </a:r>
          <a:endParaRPr lang="en-US" sz="1600" kern="1200" dirty="0">
            <a:solidFill>
              <a:schemeClr val="tx2"/>
            </a:solidFill>
          </a:endParaRPr>
        </a:p>
      </dsp:txBody>
      <dsp:txXfrm>
        <a:off x="2210601" y="201737"/>
        <a:ext cx="5490782" cy="1210421"/>
      </dsp:txXfrm>
    </dsp:sp>
    <dsp:sp modelId="{F5D3228C-D452-48B9-8187-2769ADA43207}">
      <dsp:nvSpPr>
        <dsp:cNvPr id="0" name=""/>
        <dsp:cNvSpPr/>
      </dsp:nvSpPr>
      <dsp:spPr>
        <a:xfrm>
          <a:off x="75404" y="0"/>
          <a:ext cx="2135197" cy="16138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Title</a:t>
          </a:r>
          <a:endParaRPr lang="en-US" sz="2800" kern="1200" dirty="0"/>
        </a:p>
      </dsp:txBody>
      <dsp:txXfrm>
        <a:off x="154188" y="78784"/>
        <a:ext cx="1977629" cy="1456327"/>
      </dsp:txXfrm>
    </dsp:sp>
    <dsp:sp modelId="{CF2B15BB-FF83-4386-B06A-EA6D6AD36989}">
      <dsp:nvSpPr>
        <dsp:cNvPr id="0" name=""/>
        <dsp:cNvSpPr/>
      </dsp:nvSpPr>
      <dsp:spPr>
        <a:xfrm>
          <a:off x="2210601" y="1775284"/>
          <a:ext cx="6095993" cy="161389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2"/>
              </a:solidFill>
            </a:rPr>
            <a:t>Must be trained on Title IX policies and procedures.</a:t>
          </a:r>
          <a:endParaRPr lang="en-US" sz="1800" kern="1200" dirty="0">
            <a:solidFill>
              <a:schemeClr val="tx2"/>
            </a:solidFill>
          </a:endParaRPr>
        </a:p>
        <a:p>
          <a:pPr marL="171450" lvl="1" indent="-171450" algn="l" defTabSz="800100">
            <a:lnSpc>
              <a:spcPct val="90000"/>
            </a:lnSpc>
            <a:spcBef>
              <a:spcPct val="0"/>
            </a:spcBef>
            <a:spcAft>
              <a:spcPct val="15000"/>
            </a:spcAft>
            <a:buChar char="••"/>
          </a:pPr>
          <a:r>
            <a:rPr lang="en-US" sz="1800" kern="1200" dirty="0" smtClean="0">
              <a:solidFill>
                <a:schemeClr val="tx2"/>
              </a:solidFill>
            </a:rPr>
            <a:t>All training materials must be posted on the District’s website.</a:t>
          </a:r>
          <a:endParaRPr lang="en-US" sz="1800" kern="1200" dirty="0">
            <a:solidFill>
              <a:schemeClr val="tx2"/>
            </a:solidFill>
          </a:endParaRPr>
        </a:p>
      </dsp:txBody>
      <dsp:txXfrm>
        <a:off x="2210601" y="1977021"/>
        <a:ext cx="5490782" cy="1210421"/>
      </dsp:txXfrm>
    </dsp:sp>
    <dsp:sp modelId="{53D7984F-A86E-410E-B13A-03FB345C6B3C}">
      <dsp:nvSpPr>
        <dsp:cNvPr id="0" name=""/>
        <dsp:cNvSpPr/>
      </dsp:nvSpPr>
      <dsp:spPr>
        <a:xfrm>
          <a:off x="75404" y="1775284"/>
          <a:ext cx="2135197" cy="16138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Training</a:t>
          </a:r>
          <a:endParaRPr lang="en-US" sz="2800" kern="1200" dirty="0"/>
        </a:p>
      </dsp:txBody>
      <dsp:txXfrm>
        <a:off x="154188" y="1854068"/>
        <a:ext cx="1977629" cy="1456327"/>
      </dsp:txXfrm>
    </dsp:sp>
    <dsp:sp modelId="{2B61B7BE-1BD2-49A6-965E-9803A54001D9}">
      <dsp:nvSpPr>
        <dsp:cNvPr id="0" name=""/>
        <dsp:cNvSpPr/>
      </dsp:nvSpPr>
      <dsp:spPr>
        <a:xfrm>
          <a:off x="2210601" y="3550569"/>
          <a:ext cx="6095993" cy="161389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2"/>
              </a:solidFill>
            </a:rPr>
            <a:t>Monitor the District’s compliance with Title IX.</a:t>
          </a:r>
          <a:endParaRPr lang="en-US" sz="1800" kern="1200" dirty="0">
            <a:solidFill>
              <a:schemeClr val="tx2"/>
            </a:solidFill>
          </a:endParaRPr>
        </a:p>
        <a:p>
          <a:pPr marL="171450" lvl="1" indent="-171450" algn="l" defTabSz="800100">
            <a:lnSpc>
              <a:spcPct val="90000"/>
            </a:lnSpc>
            <a:spcBef>
              <a:spcPct val="0"/>
            </a:spcBef>
            <a:spcAft>
              <a:spcPct val="15000"/>
            </a:spcAft>
            <a:buChar char="••"/>
          </a:pPr>
          <a:r>
            <a:rPr lang="en-US" sz="1800" kern="1200" dirty="0" smtClean="0">
              <a:solidFill>
                <a:schemeClr val="tx2"/>
              </a:solidFill>
            </a:rPr>
            <a:t>Ensure appropriate education and training is provided.</a:t>
          </a:r>
          <a:endParaRPr lang="en-US" sz="1800" kern="1200" dirty="0">
            <a:solidFill>
              <a:schemeClr val="tx2"/>
            </a:solidFill>
          </a:endParaRPr>
        </a:p>
        <a:p>
          <a:pPr marL="171450" lvl="1" indent="-171450" algn="l" defTabSz="800100">
            <a:lnSpc>
              <a:spcPct val="90000"/>
            </a:lnSpc>
            <a:spcBef>
              <a:spcPct val="0"/>
            </a:spcBef>
            <a:spcAft>
              <a:spcPct val="15000"/>
            </a:spcAft>
            <a:buChar char="••"/>
          </a:pPr>
          <a:r>
            <a:rPr lang="en-US" sz="1800" kern="1200" dirty="0" smtClean="0">
              <a:solidFill>
                <a:schemeClr val="tx2"/>
              </a:solidFill>
            </a:rPr>
            <a:t>Coordinate the response to all reports of sex discrimination and sexual harassment.</a:t>
          </a:r>
          <a:endParaRPr lang="en-US" sz="1800" kern="1200" dirty="0">
            <a:solidFill>
              <a:schemeClr val="tx2"/>
            </a:solidFill>
          </a:endParaRPr>
        </a:p>
      </dsp:txBody>
      <dsp:txXfrm>
        <a:off x="2210601" y="3752306"/>
        <a:ext cx="5490782" cy="1210421"/>
      </dsp:txXfrm>
    </dsp:sp>
    <dsp:sp modelId="{6C4CB6F0-8BC1-449F-ABE3-9F7987D7114E}">
      <dsp:nvSpPr>
        <dsp:cNvPr id="0" name=""/>
        <dsp:cNvSpPr/>
      </dsp:nvSpPr>
      <dsp:spPr>
        <a:xfrm>
          <a:off x="75404" y="3550569"/>
          <a:ext cx="2135197" cy="16138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Obligations</a:t>
          </a:r>
          <a:endParaRPr lang="en-US" sz="2800" kern="1200" dirty="0"/>
        </a:p>
      </dsp:txBody>
      <dsp:txXfrm>
        <a:off x="154188" y="3629353"/>
        <a:ext cx="1977629" cy="14563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AEA6E-1BE6-4D73-A114-2631103B0E5D}">
      <dsp:nvSpPr>
        <dsp:cNvPr id="0" name=""/>
        <dsp:cNvSpPr/>
      </dsp:nvSpPr>
      <dsp:spPr>
        <a:xfrm>
          <a:off x="354177" y="0"/>
          <a:ext cx="3587271" cy="358727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AF62A4-C9BC-42E2-90D8-DB76F222CB6E}">
      <dsp:nvSpPr>
        <dsp:cNvPr id="0" name=""/>
        <dsp:cNvSpPr/>
      </dsp:nvSpPr>
      <dsp:spPr>
        <a:xfrm>
          <a:off x="2239330" y="359077"/>
          <a:ext cx="4345894" cy="51006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solidFill>
                <a:schemeClr val="bg2">
                  <a:lumMod val="10000"/>
                </a:schemeClr>
              </a:solidFill>
            </a:rPr>
            <a:t>Non-disciplinary</a:t>
          </a:r>
          <a:endParaRPr lang="en-US" sz="1800" kern="1200" dirty="0"/>
        </a:p>
      </dsp:txBody>
      <dsp:txXfrm>
        <a:off x="2264229" y="383976"/>
        <a:ext cx="4296096" cy="460267"/>
      </dsp:txXfrm>
    </dsp:sp>
    <dsp:sp modelId="{ECFBA4F7-F42A-4B7E-88FC-3EB8A7C5A302}">
      <dsp:nvSpPr>
        <dsp:cNvPr id="0" name=""/>
        <dsp:cNvSpPr/>
      </dsp:nvSpPr>
      <dsp:spPr>
        <a:xfrm>
          <a:off x="2210055" y="932900"/>
          <a:ext cx="4404444" cy="51006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2">
                  <a:lumMod val="10000"/>
                </a:schemeClr>
              </a:solidFill>
            </a:rPr>
            <a:t>Non-Punitive</a:t>
          </a:r>
          <a:endParaRPr lang="en-US" sz="1800" kern="1200" dirty="0">
            <a:solidFill>
              <a:schemeClr val="bg2">
                <a:lumMod val="10000"/>
              </a:schemeClr>
            </a:solidFill>
          </a:endParaRPr>
        </a:p>
      </dsp:txBody>
      <dsp:txXfrm>
        <a:off x="2234954" y="957799"/>
        <a:ext cx="4354646" cy="460267"/>
      </dsp:txXfrm>
    </dsp:sp>
    <dsp:sp modelId="{5AA49DA3-EFE1-41D6-9A6B-EFE920CAD35C}">
      <dsp:nvSpPr>
        <dsp:cNvPr id="0" name=""/>
        <dsp:cNvSpPr/>
      </dsp:nvSpPr>
      <dsp:spPr>
        <a:xfrm>
          <a:off x="2200133" y="1506723"/>
          <a:ext cx="4424287" cy="51006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2">
                  <a:lumMod val="10000"/>
                </a:schemeClr>
              </a:solidFill>
            </a:rPr>
            <a:t>Individualized </a:t>
          </a:r>
          <a:br>
            <a:rPr lang="en-US" sz="1800" kern="1200" dirty="0" smtClean="0">
              <a:solidFill>
                <a:schemeClr val="bg2">
                  <a:lumMod val="10000"/>
                </a:schemeClr>
              </a:solidFill>
            </a:rPr>
          </a:br>
          <a:r>
            <a:rPr lang="en-US" sz="1800" kern="1200" dirty="0" smtClean="0">
              <a:solidFill>
                <a:schemeClr val="bg2">
                  <a:lumMod val="10000"/>
                </a:schemeClr>
              </a:solidFill>
            </a:rPr>
            <a:t>(as appropriate and reasonably available)</a:t>
          </a:r>
          <a:endParaRPr lang="en-US" sz="1800" kern="1200" dirty="0">
            <a:solidFill>
              <a:schemeClr val="bg2">
                <a:lumMod val="10000"/>
              </a:schemeClr>
            </a:solidFill>
          </a:endParaRPr>
        </a:p>
      </dsp:txBody>
      <dsp:txXfrm>
        <a:off x="2225032" y="1531622"/>
        <a:ext cx="4374489" cy="460267"/>
      </dsp:txXfrm>
    </dsp:sp>
    <dsp:sp modelId="{6193609F-F9E8-4C0D-A0A4-B1CA17F8658B}">
      <dsp:nvSpPr>
        <dsp:cNvPr id="0" name=""/>
        <dsp:cNvSpPr/>
      </dsp:nvSpPr>
      <dsp:spPr>
        <a:xfrm>
          <a:off x="2239330" y="2080547"/>
          <a:ext cx="4345894" cy="51006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2">
                  <a:lumMod val="10000"/>
                </a:schemeClr>
              </a:solidFill>
            </a:rPr>
            <a:t>Without fee </a:t>
          </a:r>
          <a:br>
            <a:rPr lang="en-US" sz="1800" kern="1200" dirty="0" smtClean="0">
              <a:solidFill>
                <a:schemeClr val="bg2">
                  <a:lumMod val="10000"/>
                </a:schemeClr>
              </a:solidFill>
            </a:rPr>
          </a:br>
          <a:r>
            <a:rPr lang="en-US" sz="1800" kern="1200" dirty="0" smtClean="0">
              <a:solidFill>
                <a:schemeClr val="bg2">
                  <a:lumMod val="10000"/>
                </a:schemeClr>
              </a:solidFill>
            </a:rPr>
            <a:t>(to complainant or respondent)</a:t>
          </a:r>
          <a:endParaRPr lang="en-US" sz="1800" kern="1200" dirty="0">
            <a:solidFill>
              <a:schemeClr val="bg2">
                <a:lumMod val="10000"/>
              </a:schemeClr>
            </a:solidFill>
          </a:endParaRPr>
        </a:p>
      </dsp:txBody>
      <dsp:txXfrm>
        <a:off x="2264229" y="2105446"/>
        <a:ext cx="4296096" cy="460267"/>
      </dsp:txXfrm>
    </dsp:sp>
    <dsp:sp modelId="{492F1367-F7EE-498E-971E-94DB2A949645}">
      <dsp:nvSpPr>
        <dsp:cNvPr id="0" name=""/>
        <dsp:cNvSpPr/>
      </dsp:nvSpPr>
      <dsp:spPr>
        <a:xfrm>
          <a:off x="2239330" y="2654370"/>
          <a:ext cx="4345894" cy="51006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2">
                  <a:lumMod val="10000"/>
                </a:schemeClr>
              </a:solidFill>
            </a:rPr>
            <a:t>Before or after filing of formal complaint or where no formal complaint is filed</a:t>
          </a:r>
          <a:endParaRPr lang="en-US" sz="1800" kern="1200" dirty="0">
            <a:solidFill>
              <a:schemeClr val="bg2">
                <a:lumMod val="10000"/>
              </a:schemeClr>
            </a:solidFill>
          </a:endParaRPr>
        </a:p>
      </dsp:txBody>
      <dsp:txXfrm>
        <a:off x="2264229" y="2679269"/>
        <a:ext cx="4296096" cy="46026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59A262A-0EFB-D04E-A893-6170C0A849C0}" type="datetimeFigureOut">
              <a:rPr lang="en-US" smtClean="0"/>
              <a:t>1/10/2022</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A7E13C9D-A328-694A-A64B-02353BF45597}" type="slidenum">
              <a:rPr lang="en-US" smtClean="0"/>
              <a:t>‹#›</a:t>
            </a:fld>
            <a:endParaRPr lang="en-US"/>
          </a:p>
        </p:txBody>
      </p:sp>
    </p:spTree>
    <p:extLst>
      <p:ext uri="{BB962C8B-B14F-4D97-AF65-F5344CB8AC3E}">
        <p14:creationId xmlns:p14="http://schemas.microsoft.com/office/powerpoint/2010/main" val="30969440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wrap="square" lIns="93324" tIns="46662" rIns="93324" bIns="46662" numCol="1" anchor="t" anchorCtr="0" compatLnSpc="1">
            <a:prstTxWarp prst="textNoShape">
              <a:avLst/>
            </a:prstTxWarp>
          </a:bodyPr>
          <a:lstStyle>
            <a:lvl1pPr algn="r">
              <a:defRPr sz="1200">
                <a:cs typeface="Arial" charset="0"/>
              </a:defRPr>
            </a:lvl1pPr>
          </a:lstStyle>
          <a:p>
            <a:pPr>
              <a:defRPr/>
            </a:pPr>
            <a:fld id="{1529CD80-CF41-AB49-975B-64CEEA1C9F25}" type="datetimeFigureOut">
              <a:rPr lang="en-US"/>
              <a:pPr>
                <a:defRPr/>
              </a:pPr>
              <a:t>1/10/2022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wrap="square" lIns="93324" tIns="46662" rIns="93324" bIns="46662" numCol="1" anchor="b" anchorCtr="0" compatLnSpc="1">
            <a:prstTxWarp prst="textNoShape">
              <a:avLst/>
            </a:prstTxWarp>
          </a:bodyPr>
          <a:lstStyle>
            <a:lvl1pPr algn="r">
              <a:defRPr sz="1200">
                <a:cs typeface="Arial" charset="0"/>
              </a:defRPr>
            </a:lvl1pPr>
          </a:lstStyle>
          <a:p>
            <a:pPr>
              <a:defRPr/>
            </a:pPr>
            <a:fld id="{7E4CB141-7D59-2D49-9977-02CFA048FF08}" type="slidenum">
              <a:rPr lang="en-US"/>
              <a:pPr>
                <a:defRPr/>
              </a:pPr>
              <a:t>‹#›</a:t>
            </a:fld>
            <a:endParaRPr lang="en-US"/>
          </a:p>
        </p:txBody>
      </p:sp>
    </p:spTree>
    <p:extLst>
      <p:ext uri="{BB962C8B-B14F-4D97-AF65-F5344CB8AC3E}">
        <p14:creationId xmlns:p14="http://schemas.microsoft.com/office/powerpoint/2010/main" val="13838626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1</a:t>
            </a:fld>
            <a:endParaRPr lang="en-US"/>
          </a:p>
        </p:txBody>
      </p:sp>
    </p:spTree>
    <p:extLst>
      <p:ext uri="{BB962C8B-B14F-4D97-AF65-F5344CB8AC3E}">
        <p14:creationId xmlns:p14="http://schemas.microsoft.com/office/powerpoint/2010/main" val="2494711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
        <p:nvSpPr>
          <p:cNvPr id="5" name="Date Placeholder 4"/>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719995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
        <p:nvSpPr>
          <p:cNvPr id="5" name="Date Placeholder 4"/>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1406820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13</a:t>
            </a:fld>
            <a:endParaRPr lang="en-US"/>
          </a:p>
        </p:txBody>
      </p:sp>
    </p:spTree>
    <p:extLst>
      <p:ext uri="{BB962C8B-B14F-4D97-AF65-F5344CB8AC3E}">
        <p14:creationId xmlns:p14="http://schemas.microsoft.com/office/powerpoint/2010/main" val="3114956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
        <p:nvSpPr>
          <p:cNvPr id="5" name="Date Placeholder 4"/>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2538923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
        <p:nvSpPr>
          <p:cNvPr id="5" name="Date Placeholder 4"/>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1640986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3382341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1001854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1660552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
        <p:nvSpPr>
          <p:cNvPr id="5" name="Date Placeholder 4"/>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1935407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1443374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3950395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753721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3811759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23</a:t>
            </a:fld>
            <a:endParaRPr lang="en-US"/>
          </a:p>
        </p:txBody>
      </p:sp>
    </p:spTree>
    <p:extLst>
      <p:ext uri="{BB962C8B-B14F-4D97-AF65-F5344CB8AC3E}">
        <p14:creationId xmlns:p14="http://schemas.microsoft.com/office/powerpoint/2010/main" val="3595755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1804532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1517737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2141971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28</a:t>
            </a:fld>
            <a:endParaRPr lang="en-US"/>
          </a:p>
        </p:txBody>
      </p:sp>
    </p:spTree>
    <p:extLst>
      <p:ext uri="{BB962C8B-B14F-4D97-AF65-F5344CB8AC3E}">
        <p14:creationId xmlns:p14="http://schemas.microsoft.com/office/powerpoint/2010/main" val="720145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29</a:t>
            </a:fld>
            <a:endParaRPr lang="en-US"/>
          </a:p>
        </p:txBody>
      </p:sp>
    </p:spTree>
    <p:extLst>
      <p:ext uri="{BB962C8B-B14F-4D97-AF65-F5344CB8AC3E}">
        <p14:creationId xmlns:p14="http://schemas.microsoft.com/office/powerpoint/2010/main" val="334112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2605774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783238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2141377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32</a:t>
            </a:fld>
            <a:endParaRPr lang="en-US"/>
          </a:p>
        </p:txBody>
      </p:sp>
    </p:spTree>
    <p:extLst>
      <p:ext uri="{BB962C8B-B14F-4D97-AF65-F5344CB8AC3E}">
        <p14:creationId xmlns:p14="http://schemas.microsoft.com/office/powerpoint/2010/main" val="2758916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33</a:t>
            </a:fld>
            <a:endParaRPr lang="en-US"/>
          </a:p>
        </p:txBody>
      </p:sp>
    </p:spTree>
    <p:extLst>
      <p:ext uri="{BB962C8B-B14F-4D97-AF65-F5344CB8AC3E}">
        <p14:creationId xmlns:p14="http://schemas.microsoft.com/office/powerpoint/2010/main" val="1842151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
        <p:nvSpPr>
          <p:cNvPr id="5" name="Date Placeholder 4"/>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24069078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35</a:t>
            </a:fld>
            <a:endParaRPr lang="en-US"/>
          </a:p>
        </p:txBody>
      </p:sp>
    </p:spTree>
    <p:extLst>
      <p:ext uri="{BB962C8B-B14F-4D97-AF65-F5344CB8AC3E}">
        <p14:creationId xmlns:p14="http://schemas.microsoft.com/office/powerpoint/2010/main" val="10763705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36</a:t>
            </a:fld>
            <a:endParaRPr lang="en-US"/>
          </a:p>
        </p:txBody>
      </p:sp>
    </p:spTree>
    <p:extLst>
      <p:ext uri="{BB962C8B-B14F-4D97-AF65-F5344CB8AC3E}">
        <p14:creationId xmlns:p14="http://schemas.microsoft.com/office/powerpoint/2010/main" val="22887308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37</a:t>
            </a:fld>
            <a:endParaRPr lang="en-US"/>
          </a:p>
        </p:txBody>
      </p:sp>
    </p:spTree>
    <p:extLst>
      <p:ext uri="{BB962C8B-B14F-4D97-AF65-F5344CB8AC3E}">
        <p14:creationId xmlns:p14="http://schemas.microsoft.com/office/powerpoint/2010/main" val="40048829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38</a:t>
            </a:fld>
            <a:endParaRPr lang="en-US"/>
          </a:p>
        </p:txBody>
      </p:sp>
    </p:spTree>
    <p:extLst>
      <p:ext uri="{BB962C8B-B14F-4D97-AF65-F5344CB8AC3E}">
        <p14:creationId xmlns:p14="http://schemas.microsoft.com/office/powerpoint/2010/main" val="3218597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
        <p:nvSpPr>
          <p:cNvPr id="5" name="Date Placeholder 4"/>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2231676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
        <p:nvSpPr>
          <p:cNvPr id="5" name="Date Placeholder 4"/>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11187928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41</a:t>
            </a:fld>
            <a:endParaRPr lang="en-US"/>
          </a:p>
        </p:txBody>
      </p:sp>
    </p:spTree>
    <p:extLst>
      <p:ext uri="{BB962C8B-B14F-4D97-AF65-F5344CB8AC3E}">
        <p14:creationId xmlns:p14="http://schemas.microsoft.com/office/powerpoint/2010/main" val="1186554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1279030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42</a:t>
            </a:fld>
            <a:endParaRPr lang="en-US"/>
          </a:p>
        </p:txBody>
      </p:sp>
    </p:spTree>
    <p:extLst>
      <p:ext uri="{BB962C8B-B14F-4D97-AF65-F5344CB8AC3E}">
        <p14:creationId xmlns:p14="http://schemas.microsoft.com/office/powerpoint/2010/main" val="25988157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43</a:t>
            </a:fld>
            <a:endParaRPr lang="en-US"/>
          </a:p>
        </p:txBody>
      </p:sp>
    </p:spTree>
    <p:extLst>
      <p:ext uri="{BB962C8B-B14F-4D97-AF65-F5344CB8AC3E}">
        <p14:creationId xmlns:p14="http://schemas.microsoft.com/office/powerpoint/2010/main" val="125587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44</a:t>
            </a:fld>
            <a:endParaRPr lang="en-US"/>
          </a:p>
        </p:txBody>
      </p:sp>
    </p:spTree>
    <p:extLst>
      <p:ext uri="{BB962C8B-B14F-4D97-AF65-F5344CB8AC3E}">
        <p14:creationId xmlns:p14="http://schemas.microsoft.com/office/powerpoint/2010/main" val="18359401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45</a:t>
            </a:fld>
            <a:endParaRPr lang="en-US"/>
          </a:p>
        </p:txBody>
      </p:sp>
    </p:spTree>
    <p:extLst>
      <p:ext uri="{BB962C8B-B14F-4D97-AF65-F5344CB8AC3E}">
        <p14:creationId xmlns:p14="http://schemas.microsoft.com/office/powerpoint/2010/main" val="38719887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46</a:t>
            </a:fld>
            <a:endParaRPr lang="en-US"/>
          </a:p>
        </p:txBody>
      </p:sp>
    </p:spTree>
    <p:extLst>
      <p:ext uri="{BB962C8B-B14F-4D97-AF65-F5344CB8AC3E}">
        <p14:creationId xmlns:p14="http://schemas.microsoft.com/office/powerpoint/2010/main" val="13681849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47</a:t>
            </a:fld>
            <a:endParaRPr lang="en-US"/>
          </a:p>
        </p:txBody>
      </p:sp>
    </p:spTree>
    <p:extLst>
      <p:ext uri="{BB962C8B-B14F-4D97-AF65-F5344CB8AC3E}">
        <p14:creationId xmlns:p14="http://schemas.microsoft.com/office/powerpoint/2010/main" val="25568091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48</a:t>
            </a:fld>
            <a:endParaRPr lang="en-US"/>
          </a:p>
        </p:txBody>
      </p:sp>
    </p:spTree>
    <p:extLst>
      <p:ext uri="{BB962C8B-B14F-4D97-AF65-F5344CB8AC3E}">
        <p14:creationId xmlns:p14="http://schemas.microsoft.com/office/powerpoint/2010/main" val="2965895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49</a:t>
            </a:fld>
            <a:endParaRPr lang="en-US"/>
          </a:p>
        </p:txBody>
      </p:sp>
    </p:spTree>
    <p:extLst>
      <p:ext uri="{BB962C8B-B14F-4D97-AF65-F5344CB8AC3E}">
        <p14:creationId xmlns:p14="http://schemas.microsoft.com/office/powerpoint/2010/main" val="39089843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50</a:t>
            </a:fld>
            <a:endParaRPr lang="en-US"/>
          </a:p>
        </p:txBody>
      </p:sp>
    </p:spTree>
    <p:extLst>
      <p:ext uri="{BB962C8B-B14F-4D97-AF65-F5344CB8AC3E}">
        <p14:creationId xmlns:p14="http://schemas.microsoft.com/office/powerpoint/2010/main" val="39278302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3328927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31083267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55</a:t>
            </a:fld>
            <a:endParaRPr lang="en-US"/>
          </a:p>
        </p:txBody>
      </p:sp>
    </p:spTree>
    <p:extLst>
      <p:ext uri="{BB962C8B-B14F-4D97-AF65-F5344CB8AC3E}">
        <p14:creationId xmlns:p14="http://schemas.microsoft.com/office/powerpoint/2010/main" val="40322635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59</a:t>
            </a:fld>
            <a:endParaRPr lang="en-US"/>
          </a:p>
        </p:txBody>
      </p:sp>
    </p:spTree>
    <p:extLst>
      <p:ext uri="{BB962C8B-B14F-4D97-AF65-F5344CB8AC3E}">
        <p14:creationId xmlns:p14="http://schemas.microsoft.com/office/powerpoint/2010/main" val="24189370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61</a:t>
            </a:fld>
            <a:endParaRPr lang="en-US"/>
          </a:p>
        </p:txBody>
      </p:sp>
    </p:spTree>
    <p:extLst>
      <p:ext uri="{BB962C8B-B14F-4D97-AF65-F5344CB8AC3E}">
        <p14:creationId xmlns:p14="http://schemas.microsoft.com/office/powerpoint/2010/main" val="16766349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62</a:t>
            </a:fld>
            <a:endParaRPr lang="en-US"/>
          </a:p>
        </p:txBody>
      </p:sp>
    </p:spTree>
    <p:extLst>
      <p:ext uri="{BB962C8B-B14F-4D97-AF65-F5344CB8AC3E}">
        <p14:creationId xmlns:p14="http://schemas.microsoft.com/office/powerpoint/2010/main" val="42612735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63</a:t>
            </a:fld>
            <a:endParaRPr lang="en-US"/>
          </a:p>
        </p:txBody>
      </p:sp>
    </p:spTree>
    <p:extLst>
      <p:ext uri="{BB962C8B-B14F-4D97-AF65-F5344CB8AC3E}">
        <p14:creationId xmlns:p14="http://schemas.microsoft.com/office/powerpoint/2010/main" val="24921569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64</a:t>
            </a:fld>
            <a:endParaRPr lang="en-US"/>
          </a:p>
        </p:txBody>
      </p:sp>
    </p:spTree>
    <p:extLst>
      <p:ext uri="{BB962C8B-B14F-4D97-AF65-F5344CB8AC3E}">
        <p14:creationId xmlns:p14="http://schemas.microsoft.com/office/powerpoint/2010/main" val="20392431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65</a:t>
            </a:fld>
            <a:endParaRPr lang="en-US"/>
          </a:p>
        </p:txBody>
      </p:sp>
    </p:spTree>
    <p:extLst>
      <p:ext uri="{BB962C8B-B14F-4D97-AF65-F5344CB8AC3E}">
        <p14:creationId xmlns:p14="http://schemas.microsoft.com/office/powerpoint/2010/main" val="15783582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66</a:t>
            </a:fld>
            <a:endParaRPr lang="en-US"/>
          </a:p>
        </p:txBody>
      </p:sp>
    </p:spTree>
    <p:extLst>
      <p:ext uri="{BB962C8B-B14F-4D97-AF65-F5344CB8AC3E}">
        <p14:creationId xmlns:p14="http://schemas.microsoft.com/office/powerpoint/2010/main" val="25814877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67</a:t>
            </a:fld>
            <a:endParaRPr lang="en-US"/>
          </a:p>
        </p:txBody>
      </p:sp>
    </p:spTree>
    <p:extLst>
      <p:ext uri="{BB962C8B-B14F-4D97-AF65-F5344CB8AC3E}">
        <p14:creationId xmlns:p14="http://schemas.microsoft.com/office/powerpoint/2010/main" val="4922210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68</a:t>
            </a:fld>
            <a:endParaRPr lang="en-US"/>
          </a:p>
        </p:txBody>
      </p:sp>
    </p:spTree>
    <p:extLst>
      <p:ext uri="{BB962C8B-B14F-4D97-AF65-F5344CB8AC3E}">
        <p14:creationId xmlns:p14="http://schemas.microsoft.com/office/powerpoint/2010/main" val="3054764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7</a:t>
            </a:fld>
            <a:endParaRPr lang="en-US"/>
          </a:p>
        </p:txBody>
      </p:sp>
    </p:spTree>
    <p:extLst>
      <p:ext uri="{BB962C8B-B14F-4D97-AF65-F5344CB8AC3E}">
        <p14:creationId xmlns:p14="http://schemas.microsoft.com/office/powerpoint/2010/main" val="39474933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69</a:t>
            </a:fld>
            <a:endParaRPr lang="en-US"/>
          </a:p>
        </p:txBody>
      </p:sp>
    </p:spTree>
    <p:extLst>
      <p:ext uri="{BB962C8B-B14F-4D97-AF65-F5344CB8AC3E}">
        <p14:creationId xmlns:p14="http://schemas.microsoft.com/office/powerpoint/2010/main" val="37066623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70</a:t>
            </a:fld>
            <a:endParaRPr lang="en-US"/>
          </a:p>
        </p:txBody>
      </p:sp>
    </p:spTree>
    <p:extLst>
      <p:ext uri="{BB962C8B-B14F-4D97-AF65-F5344CB8AC3E}">
        <p14:creationId xmlns:p14="http://schemas.microsoft.com/office/powerpoint/2010/main" val="40203445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71</a:t>
            </a:fld>
            <a:endParaRPr lang="en-US"/>
          </a:p>
        </p:txBody>
      </p:sp>
    </p:spTree>
    <p:extLst>
      <p:ext uri="{BB962C8B-B14F-4D97-AF65-F5344CB8AC3E}">
        <p14:creationId xmlns:p14="http://schemas.microsoft.com/office/powerpoint/2010/main" val="13471171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endParaRPr lang="en-US" dirty="0">
              <a:latin typeface="Calibri" charset="0"/>
            </a:endParaRPr>
          </a:p>
        </p:txBody>
      </p:sp>
      <p:sp>
        <p:nvSpPr>
          <p:cNvPr id="1126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58255" indent="-291636" eaLnBrk="0" hangingPunct="0">
              <a:defRPr sz="2400">
                <a:solidFill>
                  <a:schemeClr val="tx1"/>
                </a:solidFill>
                <a:latin typeface="Calibri" charset="0"/>
                <a:ea typeface="ＭＳ Ｐゴシック" charset="0"/>
              </a:defRPr>
            </a:lvl2pPr>
            <a:lvl3pPr marL="1166546" indent="-233309" eaLnBrk="0" hangingPunct="0">
              <a:defRPr sz="2400">
                <a:solidFill>
                  <a:schemeClr val="tx1"/>
                </a:solidFill>
                <a:latin typeface="Calibri" charset="0"/>
                <a:ea typeface="ＭＳ Ｐゴシック" charset="0"/>
              </a:defRPr>
            </a:lvl3pPr>
            <a:lvl4pPr marL="1633164" indent="-233309" eaLnBrk="0" hangingPunct="0">
              <a:defRPr sz="2400">
                <a:solidFill>
                  <a:schemeClr val="tx1"/>
                </a:solidFill>
                <a:latin typeface="Calibri" charset="0"/>
                <a:ea typeface="ＭＳ Ｐゴシック" charset="0"/>
              </a:defRPr>
            </a:lvl4pPr>
            <a:lvl5pPr marL="2099782" indent="-233309" eaLnBrk="0" hangingPunct="0">
              <a:defRPr sz="2400">
                <a:solidFill>
                  <a:schemeClr val="tx1"/>
                </a:solidFill>
                <a:latin typeface="Calibri" charset="0"/>
                <a:ea typeface="ＭＳ Ｐゴシック" charset="0"/>
              </a:defRPr>
            </a:lvl5pPr>
            <a:lvl6pPr marL="2566401" indent="-233309" eaLnBrk="0" fontAlgn="base" hangingPunct="0">
              <a:spcBef>
                <a:spcPct val="0"/>
              </a:spcBef>
              <a:spcAft>
                <a:spcPct val="0"/>
              </a:spcAft>
              <a:defRPr sz="2400">
                <a:solidFill>
                  <a:schemeClr val="tx1"/>
                </a:solidFill>
                <a:latin typeface="Calibri" charset="0"/>
                <a:ea typeface="ＭＳ Ｐゴシック" charset="0"/>
              </a:defRPr>
            </a:lvl6pPr>
            <a:lvl7pPr marL="3033019" indent="-233309" eaLnBrk="0" fontAlgn="base" hangingPunct="0">
              <a:spcBef>
                <a:spcPct val="0"/>
              </a:spcBef>
              <a:spcAft>
                <a:spcPct val="0"/>
              </a:spcAft>
              <a:defRPr sz="2400">
                <a:solidFill>
                  <a:schemeClr val="tx1"/>
                </a:solidFill>
                <a:latin typeface="Calibri" charset="0"/>
                <a:ea typeface="ＭＳ Ｐゴシック" charset="0"/>
              </a:defRPr>
            </a:lvl7pPr>
            <a:lvl8pPr marL="3499637" indent="-233309" eaLnBrk="0" fontAlgn="base" hangingPunct="0">
              <a:spcBef>
                <a:spcPct val="0"/>
              </a:spcBef>
              <a:spcAft>
                <a:spcPct val="0"/>
              </a:spcAft>
              <a:defRPr sz="2400">
                <a:solidFill>
                  <a:schemeClr val="tx1"/>
                </a:solidFill>
                <a:latin typeface="Calibri" charset="0"/>
                <a:ea typeface="ＭＳ Ｐゴシック" charset="0"/>
              </a:defRPr>
            </a:lvl8pPr>
            <a:lvl9pPr marL="3966256" indent="-233309"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14D5F8D-BF4D-6145-9807-FCEB6C76A607}" type="slidenum">
              <a:rPr lang="en-US" sz="1200">
                <a:cs typeface="Arial" charset="0"/>
              </a:rPr>
              <a:pPr eaLnBrk="1" hangingPunct="1"/>
              <a:t>73</a:t>
            </a:fld>
            <a:endParaRPr lang="en-US" sz="1200">
              <a:cs typeface="Arial" charset="0"/>
            </a:endParaRPr>
          </a:p>
        </p:txBody>
      </p:sp>
    </p:spTree>
    <p:extLst>
      <p:ext uri="{BB962C8B-B14F-4D97-AF65-F5344CB8AC3E}">
        <p14:creationId xmlns:p14="http://schemas.microsoft.com/office/powerpoint/2010/main" val="3134896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endParaRPr lang="en-US" dirty="0">
              <a:latin typeface="Calibri" charset="0"/>
            </a:endParaRPr>
          </a:p>
        </p:txBody>
      </p:sp>
      <p:sp>
        <p:nvSpPr>
          <p:cNvPr id="1126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58255" indent="-291636" eaLnBrk="0" hangingPunct="0">
              <a:defRPr sz="2400">
                <a:solidFill>
                  <a:schemeClr val="tx1"/>
                </a:solidFill>
                <a:latin typeface="Calibri" charset="0"/>
                <a:ea typeface="ＭＳ Ｐゴシック" charset="0"/>
              </a:defRPr>
            </a:lvl2pPr>
            <a:lvl3pPr marL="1166546" indent="-233309" eaLnBrk="0" hangingPunct="0">
              <a:defRPr sz="2400">
                <a:solidFill>
                  <a:schemeClr val="tx1"/>
                </a:solidFill>
                <a:latin typeface="Calibri" charset="0"/>
                <a:ea typeface="ＭＳ Ｐゴシック" charset="0"/>
              </a:defRPr>
            </a:lvl3pPr>
            <a:lvl4pPr marL="1633164" indent="-233309" eaLnBrk="0" hangingPunct="0">
              <a:defRPr sz="2400">
                <a:solidFill>
                  <a:schemeClr val="tx1"/>
                </a:solidFill>
                <a:latin typeface="Calibri" charset="0"/>
                <a:ea typeface="ＭＳ Ｐゴシック" charset="0"/>
              </a:defRPr>
            </a:lvl4pPr>
            <a:lvl5pPr marL="2099782" indent="-233309" eaLnBrk="0" hangingPunct="0">
              <a:defRPr sz="2400">
                <a:solidFill>
                  <a:schemeClr val="tx1"/>
                </a:solidFill>
                <a:latin typeface="Calibri" charset="0"/>
                <a:ea typeface="ＭＳ Ｐゴシック" charset="0"/>
              </a:defRPr>
            </a:lvl5pPr>
            <a:lvl6pPr marL="2566401" indent="-233309" eaLnBrk="0" fontAlgn="base" hangingPunct="0">
              <a:spcBef>
                <a:spcPct val="0"/>
              </a:spcBef>
              <a:spcAft>
                <a:spcPct val="0"/>
              </a:spcAft>
              <a:defRPr sz="2400">
                <a:solidFill>
                  <a:schemeClr val="tx1"/>
                </a:solidFill>
                <a:latin typeface="Calibri" charset="0"/>
                <a:ea typeface="ＭＳ Ｐゴシック" charset="0"/>
              </a:defRPr>
            </a:lvl6pPr>
            <a:lvl7pPr marL="3033019" indent="-233309" eaLnBrk="0" fontAlgn="base" hangingPunct="0">
              <a:spcBef>
                <a:spcPct val="0"/>
              </a:spcBef>
              <a:spcAft>
                <a:spcPct val="0"/>
              </a:spcAft>
              <a:defRPr sz="2400">
                <a:solidFill>
                  <a:schemeClr val="tx1"/>
                </a:solidFill>
                <a:latin typeface="Calibri" charset="0"/>
                <a:ea typeface="ＭＳ Ｐゴシック" charset="0"/>
              </a:defRPr>
            </a:lvl7pPr>
            <a:lvl8pPr marL="3499637" indent="-233309" eaLnBrk="0" fontAlgn="base" hangingPunct="0">
              <a:spcBef>
                <a:spcPct val="0"/>
              </a:spcBef>
              <a:spcAft>
                <a:spcPct val="0"/>
              </a:spcAft>
              <a:defRPr sz="2400">
                <a:solidFill>
                  <a:schemeClr val="tx1"/>
                </a:solidFill>
                <a:latin typeface="Calibri" charset="0"/>
                <a:ea typeface="ＭＳ Ｐゴシック" charset="0"/>
              </a:defRPr>
            </a:lvl8pPr>
            <a:lvl9pPr marL="3966256" indent="-233309"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14D5F8D-BF4D-6145-9807-FCEB6C76A607}" type="slidenum">
              <a:rPr lang="en-US" sz="1200">
                <a:cs typeface="Arial" charset="0"/>
              </a:rPr>
              <a:pPr eaLnBrk="1" hangingPunct="1"/>
              <a:t>74</a:t>
            </a:fld>
            <a:endParaRPr lang="en-US" sz="1200">
              <a:cs typeface="Arial" charset="0"/>
            </a:endParaRPr>
          </a:p>
        </p:txBody>
      </p:sp>
    </p:spTree>
    <p:extLst>
      <p:ext uri="{BB962C8B-B14F-4D97-AF65-F5344CB8AC3E}">
        <p14:creationId xmlns:p14="http://schemas.microsoft.com/office/powerpoint/2010/main" val="32350589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endParaRPr lang="en-US" dirty="0">
              <a:latin typeface="Calibri" charset="0"/>
            </a:endParaRPr>
          </a:p>
        </p:txBody>
      </p:sp>
      <p:sp>
        <p:nvSpPr>
          <p:cNvPr id="1126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58255" indent="-291636" eaLnBrk="0" hangingPunct="0">
              <a:defRPr sz="2400">
                <a:solidFill>
                  <a:schemeClr val="tx1"/>
                </a:solidFill>
                <a:latin typeface="Calibri" charset="0"/>
                <a:ea typeface="ＭＳ Ｐゴシック" charset="0"/>
              </a:defRPr>
            </a:lvl2pPr>
            <a:lvl3pPr marL="1166546" indent="-233309" eaLnBrk="0" hangingPunct="0">
              <a:defRPr sz="2400">
                <a:solidFill>
                  <a:schemeClr val="tx1"/>
                </a:solidFill>
                <a:latin typeface="Calibri" charset="0"/>
                <a:ea typeface="ＭＳ Ｐゴシック" charset="0"/>
              </a:defRPr>
            </a:lvl3pPr>
            <a:lvl4pPr marL="1633164" indent="-233309" eaLnBrk="0" hangingPunct="0">
              <a:defRPr sz="2400">
                <a:solidFill>
                  <a:schemeClr val="tx1"/>
                </a:solidFill>
                <a:latin typeface="Calibri" charset="0"/>
                <a:ea typeface="ＭＳ Ｐゴシック" charset="0"/>
              </a:defRPr>
            </a:lvl4pPr>
            <a:lvl5pPr marL="2099782" indent="-233309" eaLnBrk="0" hangingPunct="0">
              <a:defRPr sz="2400">
                <a:solidFill>
                  <a:schemeClr val="tx1"/>
                </a:solidFill>
                <a:latin typeface="Calibri" charset="0"/>
                <a:ea typeface="ＭＳ Ｐゴシック" charset="0"/>
              </a:defRPr>
            </a:lvl5pPr>
            <a:lvl6pPr marL="2566401" indent="-233309" eaLnBrk="0" fontAlgn="base" hangingPunct="0">
              <a:spcBef>
                <a:spcPct val="0"/>
              </a:spcBef>
              <a:spcAft>
                <a:spcPct val="0"/>
              </a:spcAft>
              <a:defRPr sz="2400">
                <a:solidFill>
                  <a:schemeClr val="tx1"/>
                </a:solidFill>
                <a:latin typeface="Calibri" charset="0"/>
                <a:ea typeface="ＭＳ Ｐゴシック" charset="0"/>
              </a:defRPr>
            </a:lvl6pPr>
            <a:lvl7pPr marL="3033019" indent="-233309" eaLnBrk="0" fontAlgn="base" hangingPunct="0">
              <a:spcBef>
                <a:spcPct val="0"/>
              </a:spcBef>
              <a:spcAft>
                <a:spcPct val="0"/>
              </a:spcAft>
              <a:defRPr sz="2400">
                <a:solidFill>
                  <a:schemeClr val="tx1"/>
                </a:solidFill>
                <a:latin typeface="Calibri" charset="0"/>
                <a:ea typeface="ＭＳ Ｐゴシック" charset="0"/>
              </a:defRPr>
            </a:lvl7pPr>
            <a:lvl8pPr marL="3499637" indent="-233309" eaLnBrk="0" fontAlgn="base" hangingPunct="0">
              <a:spcBef>
                <a:spcPct val="0"/>
              </a:spcBef>
              <a:spcAft>
                <a:spcPct val="0"/>
              </a:spcAft>
              <a:defRPr sz="2400">
                <a:solidFill>
                  <a:schemeClr val="tx1"/>
                </a:solidFill>
                <a:latin typeface="Calibri" charset="0"/>
                <a:ea typeface="ＭＳ Ｐゴシック" charset="0"/>
              </a:defRPr>
            </a:lvl8pPr>
            <a:lvl9pPr marL="3966256" indent="-233309"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14D5F8D-BF4D-6145-9807-FCEB6C76A607}" type="slidenum">
              <a:rPr lang="en-US" sz="1200">
                <a:cs typeface="Arial" charset="0"/>
              </a:rPr>
              <a:pPr eaLnBrk="1" hangingPunct="1"/>
              <a:t>75</a:t>
            </a:fld>
            <a:endParaRPr lang="en-US" sz="1200">
              <a:cs typeface="Arial" charset="0"/>
            </a:endParaRPr>
          </a:p>
        </p:txBody>
      </p:sp>
    </p:spTree>
    <p:extLst>
      <p:ext uri="{BB962C8B-B14F-4D97-AF65-F5344CB8AC3E}">
        <p14:creationId xmlns:p14="http://schemas.microsoft.com/office/powerpoint/2010/main" val="12383144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1126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58255" indent="-291636" eaLnBrk="0" hangingPunct="0">
              <a:defRPr sz="2400">
                <a:solidFill>
                  <a:schemeClr val="tx1"/>
                </a:solidFill>
                <a:latin typeface="Calibri" charset="0"/>
                <a:ea typeface="ＭＳ Ｐゴシック" charset="0"/>
              </a:defRPr>
            </a:lvl2pPr>
            <a:lvl3pPr marL="1166546" indent="-233309" eaLnBrk="0" hangingPunct="0">
              <a:defRPr sz="2400">
                <a:solidFill>
                  <a:schemeClr val="tx1"/>
                </a:solidFill>
                <a:latin typeface="Calibri" charset="0"/>
                <a:ea typeface="ＭＳ Ｐゴシック" charset="0"/>
              </a:defRPr>
            </a:lvl3pPr>
            <a:lvl4pPr marL="1633164" indent="-233309" eaLnBrk="0" hangingPunct="0">
              <a:defRPr sz="2400">
                <a:solidFill>
                  <a:schemeClr val="tx1"/>
                </a:solidFill>
                <a:latin typeface="Calibri" charset="0"/>
                <a:ea typeface="ＭＳ Ｐゴシック" charset="0"/>
              </a:defRPr>
            </a:lvl4pPr>
            <a:lvl5pPr marL="2099782" indent="-233309" eaLnBrk="0" hangingPunct="0">
              <a:defRPr sz="2400">
                <a:solidFill>
                  <a:schemeClr val="tx1"/>
                </a:solidFill>
                <a:latin typeface="Calibri" charset="0"/>
                <a:ea typeface="ＭＳ Ｐゴシック" charset="0"/>
              </a:defRPr>
            </a:lvl5pPr>
            <a:lvl6pPr marL="2566401" indent="-233309" eaLnBrk="0" fontAlgn="base" hangingPunct="0">
              <a:spcBef>
                <a:spcPct val="0"/>
              </a:spcBef>
              <a:spcAft>
                <a:spcPct val="0"/>
              </a:spcAft>
              <a:defRPr sz="2400">
                <a:solidFill>
                  <a:schemeClr val="tx1"/>
                </a:solidFill>
                <a:latin typeface="Calibri" charset="0"/>
                <a:ea typeface="ＭＳ Ｐゴシック" charset="0"/>
              </a:defRPr>
            </a:lvl6pPr>
            <a:lvl7pPr marL="3033019" indent="-233309" eaLnBrk="0" fontAlgn="base" hangingPunct="0">
              <a:spcBef>
                <a:spcPct val="0"/>
              </a:spcBef>
              <a:spcAft>
                <a:spcPct val="0"/>
              </a:spcAft>
              <a:defRPr sz="2400">
                <a:solidFill>
                  <a:schemeClr val="tx1"/>
                </a:solidFill>
                <a:latin typeface="Calibri" charset="0"/>
                <a:ea typeface="ＭＳ Ｐゴシック" charset="0"/>
              </a:defRPr>
            </a:lvl7pPr>
            <a:lvl8pPr marL="3499637" indent="-233309" eaLnBrk="0" fontAlgn="base" hangingPunct="0">
              <a:spcBef>
                <a:spcPct val="0"/>
              </a:spcBef>
              <a:spcAft>
                <a:spcPct val="0"/>
              </a:spcAft>
              <a:defRPr sz="2400">
                <a:solidFill>
                  <a:schemeClr val="tx1"/>
                </a:solidFill>
                <a:latin typeface="Calibri" charset="0"/>
                <a:ea typeface="ＭＳ Ｐゴシック" charset="0"/>
              </a:defRPr>
            </a:lvl8pPr>
            <a:lvl9pPr marL="3966256" indent="-233309"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14D5F8D-BF4D-6145-9807-FCEB6C76A607}" type="slidenum">
              <a:rPr lang="en-US" sz="1200">
                <a:cs typeface="Arial" charset="0"/>
              </a:rPr>
              <a:pPr eaLnBrk="1" hangingPunct="1"/>
              <a:t>76</a:t>
            </a:fld>
            <a:endParaRPr lang="en-US" sz="1200">
              <a:cs typeface="Arial" charset="0"/>
            </a:endParaRPr>
          </a:p>
        </p:txBody>
      </p:sp>
    </p:spTree>
    <p:extLst>
      <p:ext uri="{BB962C8B-B14F-4D97-AF65-F5344CB8AC3E}">
        <p14:creationId xmlns:p14="http://schemas.microsoft.com/office/powerpoint/2010/main" val="39482565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endParaRPr lang="en-US" dirty="0">
              <a:latin typeface="Calibri" charset="0"/>
            </a:endParaRPr>
          </a:p>
        </p:txBody>
      </p:sp>
      <p:sp>
        <p:nvSpPr>
          <p:cNvPr id="1126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58255" indent="-291636" eaLnBrk="0" hangingPunct="0">
              <a:defRPr sz="2400">
                <a:solidFill>
                  <a:schemeClr val="tx1"/>
                </a:solidFill>
                <a:latin typeface="Calibri" charset="0"/>
                <a:ea typeface="ＭＳ Ｐゴシック" charset="0"/>
              </a:defRPr>
            </a:lvl2pPr>
            <a:lvl3pPr marL="1166546" indent="-233309" eaLnBrk="0" hangingPunct="0">
              <a:defRPr sz="2400">
                <a:solidFill>
                  <a:schemeClr val="tx1"/>
                </a:solidFill>
                <a:latin typeface="Calibri" charset="0"/>
                <a:ea typeface="ＭＳ Ｐゴシック" charset="0"/>
              </a:defRPr>
            </a:lvl3pPr>
            <a:lvl4pPr marL="1633164" indent="-233309" eaLnBrk="0" hangingPunct="0">
              <a:defRPr sz="2400">
                <a:solidFill>
                  <a:schemeClr val="tx1"/>
                </a:solidFill>
                <a:latin typeface="Calibri" charset="0"/>
                <a:ea typeface="ＭＳ Ｐゴシック" charset="0"/>
              </a:defRPr>
            </a:lvl4pPr>
            <a:lvl5pPr marL="2099782" indent="-233309" eaLnBrk="0" hangingPunct="0">
              <a:defRPr sz="2400">
                <a:solidFill>
                  <a:schemeClr val="tx1"/>
                </a:solidFill>
                <a:latin typeface="Calibri" charset="0"/>
                <a:ea typeface="ＭＳ Ｐゴシック" charset="0"/>
              </a:defRPr>
            </a:lvl5pPr>
            <a:lvl6pPr marL="2566401" indent="-233309" eaLnBrk="0" fontAlgn="base" hangingPunct="0">
              <a:spcBef>
                <a:spcPct val="0"/>
              </a:spcBef>
              <a:spcAft>
                <a:spcPct val="0"/>
              </a:spcAft>
              <a:defRPr sz="2400">
                <a:solidFill>
                  <a:schemeClr val="tx1"/>
                </a:solidFill>
                <a:latin typeface="Calibri" charset="0"/>
                <a:ea typeface="ＭＳ Ｐゴシック" charset="0"/>
              </a:defRPr>
            </a:lvl6pPr>
            <a:lvl7pPr marL="3033019" indent="-233309" eaLnBrk="0" fontAlgn="base" hangingPunct="0">
              <a:spcBef>
                <a:spcPct val="0"/>
              </a:spcBef>
              <a:spcAft>
                <a:spcPct val="0"/>
              </a:spcAft>
              <a:defRPr sz="2400">
                <a:solidFill>
                  <a:schemeClr val="tx1"/>
                </a:solidFill>
                <a:latin typeface="Calibri" charset="0"/>
                <a:ea typeface="ＭＳ Ｐゴシック" charset="0"/>
              </a:defRPr>
            </a:lvl7pPr>
            <a:lvl8pPr marL="3499637" indent="-233309" eaLnBrk="0" fontAlgn="base" hangingPunct="0">
              <a:spcBef>
                <a:spcPct val="0"/>
              </a:spcBef>
              <a:spcAft>
                <a:spcPct val="0"/>
              </a:spcAft>
              <a:defRPr sz="2400">
                <a:solidFill>
                  <a:schemeClr val="tx1"/>
                </a:solidFill>
                <a:latin typeface="Calibri" charset="0"/>
                <a:ea typeface="ＭＳ Ｐゴシック" charset="0"/>
              </a:defRPr>
            </a:lvl8pPr>
            <a:lvl9pPr marL="3966256" indent="-233309"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14D5F8D-BF4D-6145-9807-FCEB6C76A607}" type="slidenum">
              <a:rPr lang="en-US" sz="1200">
                <a:cs typeface="Arial" charset="0"/>
              </a:rPr>
              <a:pPr eaLnBrk="1" hangingPunct="1"/>
              <a:t>77</a:t>
            </a:fld>
            <a:endParaRPr lang="en-US" sz="1200">
              <a:cs typeface="Arial" charset="0"/>
            </a:endParaRPr>
          </a:p>
        </p:txBody>
      </p:sp>
    </p:spTree>
    <p:extLst>
      <p:ext uri="{BB962C8B-B14F-4D97-AF65-F5344CB8AC3E}">
        <p14:creationId xmlns:p14="http://schemas.microsoft.com/office/powerpoint/2010/main" val="24131322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78</a:t>
            </a:fld>
            <a:endParaRPr lang="en-US"/>
          </a:p>
        </p:txBody>
      </p:sp>
    </p:spTree>
    <p:extLst>
      <p:ext uri="{BB962C8B-B14F-4D97-AF65-F5344CB8AC3E}">
        <p14:creationId xmlns:p14="http://schemas.microsoft.com/office/powerpoint/2010/main" val="42932239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B280F-5396-104D-9FF4-4554383418DC}" type="slidenum">
              <a:rPr lang="en-US" smtClean="0"/>
              <a:t>79</a:t>
            </a:fld>
            <a:endParaRPr lang="en-US" dirty="0"/>
          </a:p>
        </p:txBody>
      </p:sp>
    </p:spTree>
    <p:extLst>
      <p:ext uri="{BB962C8B-B14F-4D97-AF65-F5344CB8AC3E}">
        <p14:creationId xmlns:p14="http://schemas.microsoft.com/office/powerpoint/2010/main" val="1165391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8</a:t>
            </a:fld>
            <a:endParaRPr lang="en-US"/>
          </a:p>
        </p:txBody>
      </p:sp>
    </p:spTree>
    <p:extLst>
      <p:ext uri="{BB962C8B-B14F-4D97-AF65-F5344CB8AC3E}">
        <p14:creationId xmlns:p14="http://schemas.microsoft.com/office/powerpoint/2010/main" val="40640176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Challenge – don’t know if meets</a:t>
            </a:r>
            <a:r>
              <a:rPr lang="en-US" baseline="0" dirty="0" smtClean="0"/>
              <a:t> the standard without investigating!</a:t>
            </a:r>
            <a:endParaRPr lang="en-US" dirty="0"/>
          </a:p>
        </p:txBody>
      </p:sp>
      <p:sp>
        <p:nvSpPr>
          <p:cNvPr id="4" name="Slide Number Placeholder 3"/>
          <p:cNvSpPr>
            <a:spLocks noGrp="1"/>
          </p:cNvSpPr>
          <p:nvPr>
            <p:ph type="sldNum" sz="quarter" idx="10"/>
          </p:nvPr>
        </p:nvSpPr>
        <p:spPr/>
        <p:txBody>
          <a:bodyPr/>
          <a:lstStyle/>
          <a:p>
            <a:fld id="{8CCB280F-5396-104D-9FF4-4554383418DC}" type="slidenum">
              <a:rPr lang="en-US" smtClean="0"/>
              <a:t>86</a:t>
            </a:fld>
            <a:endParaRPr lang="en-US" dirty="0"/>
          </a:p>
        </p:txBody>
      </p:sp>
    </p:spTree>
    <p:extLst>
      <p:ext uri="{BB962C8B-B14F-4D97-AF65-F5344CB8AC3E}">
        <p14:creationId xmlns:p14="http://schemas.microsoft.com/office/powerpoint/2010/main" val="35623083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89</a:t>
            </a:fld>
            <a:endParaRPr lang="en-US"/>
          </a:p>
        </p:txBody>
      </p:sp>
    </p:spTree>
    <p:extLst>
      <p:ext uri="{BB962C8B-B14F-4D97-AF65-F5344CB8AC3E}">
        <p14:creationId xmlns:p14="http://schemas.microsoft.com/office/powerpoint/2010/main" val="1483830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1047081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
        <p:nvSpPr>
          <p:cNvPr id="5" name="Date Placeholder 4"/>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702481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ctschoollaw.com/"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owerPointSchoolLawCover1.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2070100"/>
            <a:ext cx="9144000"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sglogoblue.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28600" y="762000"/>
            <a:ext cx="27781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4495800" y="5029200"/>
            <a:ext cx="4495800" cy="1143000"/>
          </a:xfrm>
        </p:spPr>
        <p:txBody>
          <a:bodyPr/>
          <a:lstStyle>
            <a:lvl1pPr marL="0" indent="0" algn="l">
              <a:buNone/>
              <a:defRPr>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4495800" y="2206626"/>
            <a:ext cx="4495800" cy="2365374"/>
          </a:xfrm>
        </p:spPr>
        <p:txBody>
          <a:bodyPr/>
          <a:lstStyle>
            <a:lvl1pPr algn="l">
              <a:defRPr>
                <a:solidFill>
                  <a:schemeClr val="tx2"/>
                </a:solidFill>
              </a:defRPr>
            </a:lvl1pPr>
          </a:lstStyle>
          <a:p>
            <a:r>
              <a:rPr lang="en-US" dirty="0"/>
              <a:t>Click to edit Master title style</a:t>
            </a:r>
          </a:p>
        </p:txBody>
      </p:sp>
      <p:sp>
        <p:nvSpPr>
          <p:cNvPr id="6" name="Slide Number Placeholder 5"/>
          <p:cNvSpPr>
            <a:spLocks noGrp="1"/>
          </p:cNvSpPr>
          <p:nvPr>
            <p:ph type="sldNum" sz="quarter" idx="10"/>
          </p:nvPr>
        </p:nvSpPr>
        <p:spPr/>
        <p:txBody>
          <a:bodyPr/>
          <a:lstStyle>
            <a:lvl1pPr>
              <a:defRPr/>
            </a:lvl1pPr>
          </a:lstStyle>
          <a:p>
            <a:pPr>
              <a:defRPr/>
            </a:pPr>
            <a:fld id="{866A30C4-7416-5C4A-8EEA-42CCB7A12653}" type="slidenum">
              <a:rPr lang="en-US"/>
              <a:pPr>
                <a:defRPr/>
              </a:pPr>
              <a:t>‹#›</a:t>
            </a:fld>
            <a:endParaRPr lang="en-US"/>
          </a:p>
        </p:txBody>
      </p:sp>
      <p:sp>
        <p:nvSpPr>
          <p:cNvPr id="7" name="Date Placeholder 3"/>
          <p:cNvSpPr>
            <a:spLocks noGrp="1"/>
          </p:cNvSpPr>
          <p:nvPr>
            <p:ph type="dt" sz="half" idx="2"/>
          </p:nvPr>
        </p:nvSpPr>
        <p:spPr>
          <a:xfrm>
            <a:off x="762000" y="6356350"/>
            <a:ext cx="30480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B7C1C1"/>
                </a:solidFill>
                <a:cs typeface="Arial" charset="0"/>
              </a:defRPr>
            </a:lvl1pPr>
          </a:lstStyle>
          <a:p>
            <a:pPr>
              <a:defRPr/>
            </a:pPr>
            <a:r>
              <a:rPr lang="en-US" dirty="0"/>
              <a:t>© Shipman &amp; Goodwin LLP 2017</a:t>
            </a:r>
          </a:p>
        </p:txBody>
      </p:sp>
    </p:spTree>
    <p:extLst>
      <p:ext uri="{BB962C8B-B14F-4D97-AF65-F5344CB8AC3E}">
        <p14:creationId xmlns:p14="http://schemas.microsoft.com/office/powerpoint/2010/main" val="2061021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457200" y="6356350"/>
            <a:ext cx="30480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2C3E50"/>
                </a:solidFill>
                <a:cs typeface="Arial" charset="0"/>
              </a:defRPr>
            </a:lvl1pPr>
          </a:lstStyle>
          <a:p>
            <a:pPr>
              <a:defRPr/>
            </a:pPr>
            <a:r>
              <a:rPr lang="en-US"/>
              <a:t>© Shipman &amp; Goodwin LLP 2017</a:t>
            </a:r>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ea typeface="+mn-ea"/>
                <a:cs typeface="+mn-cs"/>
              </a:defRPr>
            </a:lvl1pPr>
          </a:lstStyle>
          <a:p>
            <a:pPr>
              <a:defRPr/>
            </a:pPr>
            <a:r>
              <a:rPr lang="en-US" dirty="0" err="1"/>
              <a:t>www.shipmangoodwin.com</a:t>
            </a:r>
            <a:endParaRPr lang="en-US" dirty="0"/>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pPr>
                <a:defRPr/>
              </a:pPr>
              <a:t>‹#›</a:t>
            </a:fld>
            <a:endParaRPr lang="en-US" dirty="0"/>
          </a:p>
        </p:txBody>
      </p:sp>
    </p:spTree>
    <p:extLst>
      <p:ext uri="{BB962C8B-B14F-4D97-AF65-F5344CB8AC3E}">
        <p14:creationId xmlns:p14="http://schemas.microsoft.com/office/powerpoint/2010/main" val="435168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457200" y="6356350"/>
            <a:ext cx="30480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2C3E50"/>
                </a:solidFill>
                <a:cs typeface="Arial" charset="0"/>
              </a:defRPr>
            </a:lvl1pPr>
          </a:lstStyle>
          <a:p>
            <a:pPr>
              <a:defRPr/>
            </a:pPr>
            <a:r>
              <a:rPr lang="en-US"/>
              <a:t>© Shipman &amp; Goodwin LLP 2017</a:t>
            </a:r>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ea typeface="+mn-ea"/>
                <a:cs typeface="+mn-cs"/>
              </a:defRPr>
            </a:lvl1pPr>
          </a:lstStyle>
          <a:p>
            <a:pPr>
              <a:defRPr/>
            </a:pPr>
            <a:r>
              <a:rPr lang="en-US" dirty="0" err="1"/>
              <a:t>www.shipmangoodwin.com</a:t>
            </a:r>
            <a:endParaRPr lang="en-US" dirty="0"/>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pPr>
                <a:defRPr/>
              </a:pPr>
              <a:t>‹#›</a:t>
            </a:fld>
            <a:endParaRPr lang="en-US" dirty="0"/>
          </a:p>
        </p:txBody>
      </p:sp>
    </p:spTree>
    <p:extLst>
      <p:ext uri="{BB962C8B-B14F-4D97-AF65-F5344CB8AC3E}">
        <p14:creationId xmlns:p14="http://schemas.microsoft.com/office/powerpoint/2010/main" val="3109724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 Shipman &amp; Goodwin LLP 2017</a:t>
            </a:r>
            <a:endParaRPr lang="en-US" dirty="0"/>
          </a:p>
        </p:txBody>
      </p:sp>
      <p:sp>
        <p:nvSpPr>
          <p:cNvPr id="5" name="Footer Placeholder 4"/>
          <p:cNvSpPr>
            <a:spLocks noGrp="1"/>
          </p:cNvSpPr>
          <p:nvPr>
            <p:ph type="ftr" sz="quarter" idx="11"/>
          </p:nvPr>
        </p:nvSpPr>
        <p:spPr/>
        <p:txBody>
          <a:bodyPr/>
          <a:lstStyle/>
          <a:p>
            <a:pPr>
              <a:defRPr/>
            </a:pPr>
            <a:r>
              <a:rPr lang="en-US"/>
              <a:t>www.shipmangoodwin.com</a:t>
            </a:r>
            <a:endParaRPr lang="en-US" dirty="0"/>
          </a:p>
        </p:txBody>
      </p:sp>
      <p:sp>
        <p:nvSpPr>
          <p:cNvPr id="6" name="Slide Number Placeholder 5"/>
          <p:cNvSpPr>
            <a:spLocks noGrp="1"/>
          </p:cNvSpPr>
          <p:nvPr>
            <p:ph type="sldNum" sz="quarter" idx="12"/>
          </p:nvPr>
        </p:nvSpPr>
        <p:spPr/>
        <p:txBody>
          <a:bodyPr/>
          <a:lstStyle/>
          <a:p>
            <a:pPr>
              <a:defRPr/>
            </a:pPr>
            <a:fld id="{F8121CD5-BA62-CA43-AE30-6F0A8964AC12}" type="slidenum">
              <a:rPr lang="en-US" smtClean="0"/>
              <a:pPr>
                <a:defRPr/>
              </a:pPr>
              <a:t>‹#›</a:t>
            </a:fld>
            <a:endParaRPr lang="en-US" dirty="0"/>
          </a:p>
        </p:txBody>
      </p:sp>
    </p:spTree>
    <p:extLst>
      <p:ext uri="{BB962C8B-B14F-4D97-AF65-F5344CB8AC3E}">
        <p14:creationId xmlns:p14="http://schemas.microsoft.com/office/powerpoint/2010/main" val="2571004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A6D1C3-533C-4E4D-9739-926C6824BD67}"/>
              </a:ext>
            </a:extLst>
          </p:cNvPr>
          <p:cNvSpPr/>
          <p:nvPr userDrawn="1"/>
        </p:nvSpPr>
        <p:spPr>
          <a:xfrm>
            <a:off x="6818651" y="6100998"/>
            <a:ext cx="1736986" cy="568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4AFAC04E-078F-1E4E-9902-CA92C564F051}"/>
              </a:ext>
            </a:extLst>
          </p:cNvPr>
          <p:cNvSpPr>
            <a:spLocks noGrp="1"/>
          </p:cNvSpPr>
          <p:nvPr>
            <p:ph type="subTitle" idx="1" hasCustomPrompt="1"/>
          </p:nvPr>
        </p:nvSpPr>
        <p:spPr>
          <a:xfrm>
            <a:off x="331278" y="5108848"/>
            <a:ext cx="8386519" cy="1655762"/>
          </a:xfrm>
        </p:spPr>
        <p:txBody>
          <a:bodyPr>
            <a:normAutofit/>
          </a:bodyPr>
          <a:lstStyle>
            <a:lvl1pPr marL="0" indent="0" algn="l">
              <a:buNone/>
              <a:defRPr sz="1500" b="0" i="0">
                <a:solidFill>
                  <a:schemeClr val="bg1"/>
                </a:solidFill>
                <a:latin typeface="Book Antiqua" panose="020406020503050303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Presented by:  </a:t>
            </a:r>
            <a:r>
              <a:rPr lang="en-US" dirty="0" err="1"/>
              <a:t>xxxxxxxxxx</a:t>
            </a:r>
            <a:endParaRPr lang="en-US" dirty="0"/>
          </a:p>
        </p:txBody>
      </p:sp>
      <p:sp>
        <p:nvSpPr>
          <p:cNvPr id="2" name="Title 1">
            <a:extLst>
              <a:ext uri="{FF2B5EF4-FFF2-40B4-BE49-F238E27FC236}">
                <a16:creationId xmlns:a16="http://schemas.microsoft.com/office/drawing/2014/main" id="{7A6477DA-B081-294D-A0B2-E94C053D4D8A}"/>
              </a:ext>
            </a:extLst>
          </p:cNvPr>
          <p:cNvSpPr>
            <a:spLocks noGrp="1"/>
          </p:cNvSpPr>
          <p:nvPr>
            <p:ph type="ctrTitle" hasCustomPrompt="1"/>
          </p:nvPr>
        </p:nvSpPr>
        <p:spPr>
          <a:xfrm>
            <a:off x="331277" y="2693691"/>
            <a:ext cx="8386520" cy="2387600"/>
          </a:xfrm>
        </p:spPr>
        <p:txBody>
          <a:bodyPr anchor="b">
            <a:normAutofit/>
          </a:bodyPr>
          <a:lstStyle>
            <a:lvl1pPr algn="l">
              <a:defRPr sz="2700" b="1" i="0">
                <a:solidFill>
                  <a:schemeClr val="bg1"/>
                </a:solidFill>
                <a:latin typeface="Book Antiqua" panose="02040602050305030304" pitchFamily="18" charset="0"/>
              </a:defRPr>
            </a:lvl1pPr>
          </a:lstStyle>
          <a:p>
            <a:r>
              <a:rPr lang="en-US" dirty="0"/>
              <a:t>Part 1: Title Here</a:t>
            </a:r>
          </a:p>
        </p:txBody>
      </p:sp>
      <p:sp>
        <p:nvSpPr>
          <p:cNvPr id="6" name="Slide Number Placeholder 5">
            <a:extLst>
              <a:ext uri="{FF2B5EF4-FFF2-40B4-BE49-F238E27FC236}">
                <a16:creationId xmlns:a16="http://schemas.microsoft.com/office/drawing/2014/main" id="{8122E645-26EF-9446-A9F4-B8A42D9BCEA9}"/>
              </a:ext>
            </a:extLst>
          </p:cNvPr>
          <p:cNvSpPr>
            <a:spLocks noGrp="1"/>
          </p:cNvSpPr>
          <p:nvPr>
            <p:ph type="sldNum" sz="quarter" idx="12"/>
          </p:nvPr>
        </p:nvSpPr>
        <p:spPr>
          <a:xfrm>
            <a:off x="331277" y="6225545"/>
            <a:ext cx="2057400" cy="365125"/>
          </a:xfrm>
          <a:prstGeom prst="rect">
            <a:avLst/>
          </a:prstGeom>
        </p:spPr>
        <p:txBody>
          <a:bodyPr/>
          <a:lstStyle>
            <a:lvl1pPr algn="l">
              <a:defRPr>
                <a:solidFill>
                  <a:schemeClr val="tx1"/>
                </a:solidFill>
              </a:defRPr>
            </a:lvl1pPr>
          </a:lstStyle>
          <a:p>
            <a:fld id="{E6C0C164-648A-654B-87AA-0915A2DD7517}" type="slidenum">
              <a:rPr lang="en-US" smtClean="0"/>
              <a:pPr/>
              <a:t>‹#›</a:t>
            </a:fld>
            <a:endParaRPr lang="en-US" dirty="0"/>
          </a:p>
        </p:txBody>
      </p:sp>
      <p:pic>
        <p:nvPicPr>
          <p:cNvPr id="7" name="Picture 6">
            <a:extLst>
              <a:ext uri="{FF2B5EF4-FFF2-40B4-BE49-F238E27FC236}">
                <a16:creationId xmlns:a16="http://schemas.microsoft.com/office/drawing/2014/main" id="{4F9DF4E5-B8DC-884E-8210-ED92AADCFE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0051" y="476250"/>
            <a:ext cx="2783186" cy="802360"/>
          </a:xfrm>
          <a:prstGeom prst="rect">
            <a:avLst/>
          </a:prstGeom>
        </p:spPr>
      </p:pic>
      <p:sp>
        <p:nvSpPr>
          <p:cNvPr id="8" name="TextBox 7">
            <a:extLst>
              <a:ext uri="{FF2B5EF4-FFF2-40B4-BE49-F238E27FC236}">
                <a16:creationId xmlns:a16="http://schemas.microsoft.com/office/drawing/2014/main" id="{C7DE3051-845B-0848-9770-E5BE9649C25A}"/>
              </a:ext>
            </a:extLst>
          </p:cNvPr>
          <p:cNvSpPr txBox="1"/>
          <p:nvPr userDrawn="1"/>
        </p:nvSpPr>
        <p:spPr>
          <a:xfrm>
            <a:off x="4572000" y="6408107"/>
            <a:ext cx="3475494" cy="219291"/>
          </a:xfrm>
          <a:prstGeom prst="rect">
            <a:avLst/>
          </a:prstGeom>
          <a:noFill/>
        </p:spPr>
        <p:txBody>
          <a:bodyPr wrap="square" rtlCol="0">
            <a:spAutoFit/>
          </a:bodyPr>
          <a:lstStyle/>
          <a:p>
            <a:pPr algn="ctr"/>
            <a:r>
              <a:rPr lang="en-US" sz="825" dirty="0">
                <a:solidFill>
                  <a:schemeClr val="bg1"/>
                </a:solidFill>
              </a:rPr>
              <a:t>Connecticut  |  New York  |  Washington, DC  |  www.shipmangoodwin.com</a:t>
            </a:r>
          </a:p>
        </p:txBody>
      </p:sp>
      <p:sp>
        <p:nvSpPr>
          <p:cNvPr id="12" name="TextBox 11">
            <a:extLst>
              <a:ext uri="{FF2B5EF4-FFF2-40B4-BE49-F238E27FC236}">
                <a16:creationId xmlns:a16="http://schemas.microsoft.com/office/drawing/2014/main" id="{8536EAF3-6282-1940-B493-CAE5F5BED465}"/>
              </a:ext>
            </a:extLst>
          </p:cNvPr>
          <p:cNvSpPr txBox="1"/>
          <p:nvPr userDrawn="1"/>
        </p:nvSpPr>
        <p:spPr>
          <a:xfrm>
            <a:off x="331277" y="6431032"/>
            <a:ext cx="3682746"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en-US" sz="825" dirty="0">
                <a:solidFill>
                  <a:schemeClr val="bg1"/>
                </a:solidFill>
              </a:rPr>
              <a:t>© Shipman &amp; Goodwin LLP 2021. All rights reserved.</a:t>
            </a:r>
          </a:p>
          <a:p>
            <a:endParaRPr lang="en-US" sz="825" dirty="0"/>
          </a:p>
        </p:txBody>
      </p:sp>
    </p:spTree>
    <p:extLst>
      <p:ext uri="{BB962C8B-B14F-4D97-AF65-F5344CB8AC3E}">
        <p14:creationId xmlns:p14="http://schemas.microsoft.com/office/powerpoint/2010/main" val="2204324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6224-2BCC-6146-8488-E4B3F8263028}"/>
              </a:ext>
            </a:extLst>
          </p:cNvPr>
          <p:cNvSpPr>
            <a:spLocks noGrp="1"/>
          </p:cNvSpPr>
          <p:nvPr>
            <p:ph type="title"/>
          </p:nvPr>
        </p:nvSpPr>
        <p:spPr>
          <a:xfrm>
            <a:off x="331278" y="179145"/>
            <a:ext cx="8515543" cy="140778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4FD2F56-A1E1-384E-8F21-9D21F3844919}"/>
              </a:ext>
            </a:extLst>
          </p:cNvPr>
          <p:cNvSpPr>
            <a:spLocks noGrp="1"/>
          </p:cNvSpPr>
          <p:nvPr>
            <p:ph idx="1"/>
          </p:nvPr>
        </p:nvSpPr>
        <p:spPr>
          <a:xfrm>
            <a:off x="331278" y="1717738"/>
            <a:ext cx="8515543" cy="4459225"/>
          </a:xfrm>
        </p:spPr>
        <p:txBody>
          <a:bodyPr>
            <a:normAutofit/>
          </a:bodyPr>
          <a:lstStyle>
            <a:lvl1pPr>
              <a:lnSpc>
                <a:spcPct val="100000"/>
              </a:lnSpc>
              <a:spcBef>
                <a:spcPts val="450"/>
              </a:spcBef>
              <a:spcAft>
                <a:spcPts val="450"/>
              </a:spcAft>
              <a:defRPr sz="2100"/>
            </a:lvl1pPr>
            <a:lvl2pPr>
              <a:lnSpc>
                <a:spcPct val="100000"/>
              </a:lnSpc>
              <a:spcBef>
                <a:spcPts val="450"/>
              </a:spcBef>
              <a:spcAft>
                <a:spcPts val="450"/>
              </a:spcAft>
              <a:defRPr sz="1800"/>
            </a:lvl2pPr>
            <a:lvl3pPr>
              <a:lnSpc>
                <a:spcPct val="100000"/>
              </a:lnSpc>
              <a:spcBef>
                <a:spcPts val="450"/>
              </a:spcBef>
              <a:spcAft>
                <a:spcPts val="450"/>
              </a:spcAft>
              <a:defRPr sz="1650"/>
            </a:lvl3pPr>
            <a:lvl4pPr>
              <a:lnSpc>
                <a:spcPct val="100000"/>
              </a:lnSpc>
              <a:spcBef>
                <a:spcPts val="450"/>
              </a:spcBef>
              <a:spcAft>
                <a:spcPts val="450"/>
              </a:spcAft>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4" name="Date Placeholder 3">
            <a:extLst>
              <a:ext uri="{FF2B5EF4-FFF2-40B4-BE49-F238E27FC236}">
                <a16:creationId xmlns:a16="http://schemas.microsoft.com/office/drawing/2014/main" id="{7600C6F2-F144-084B-8F9D-421839BC46F1}"/>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9425688E-4750-9747-A8A0-02118A50F92C}"/>
              </a:ext>
            </a:extLst>
          </p:cNvPr>
          <p:cNvSpPr>
            <a:spLocks noGrp="1"/>
          </p:cNvSpPr>
          <p:nvPr>
            <p:ph type="ftr" sz="quarter" idx="11"/>
          </p:nvPr>
        </p:nvSpPr>
        <p:spPr>
          <a:xfrm>
            <a:off x="2880263" y="6225545"/>
            <a:ext cx="3086100" cy="365125"/>
          </a:xfrm>
          <a:prstGeom prst="rect">
            <a:avLst/>
          </a:prstGeom>
        </p:spPr>
        <p:txBody>
          <a:bodyPr/>
          <a:lstStyle/>
          <a:p>
            <a:r>
              <a:rPr lang="en-US" altLang="en-US" dirty="0">
                <a:solidFill>
                  <a:schemeClr val="tx1"/>
                </a:solidFill>
              </a:rPr>
              <a:t>© Shipman &amp; Goodwin LLP 2021. All rights reserved.</a:t>
            </a:r>
          </a:p>
        </p:txBody>
      </p:sp>
      <p:sp>
        <p:nvSpPr>
          <p:cNvPr id="6" name="Slide Number Placeholder 5">
            <a:extLst>
              <a:ext uri="{FF2B5EF4-FFF2-40B4-BE49-F238E27FC236}">
                <a16:creationId xmlns:a16="http://schemas.microsoft.com/office/drawing/2014/main" id="{0DFB3A46-1AB9-A749-9E2A-F71005CC7CA6}"/>
              </a:ext>
            </a:extLst>
          </p:cNvPr>
          <p:cNvSpPr>
            <a:spLocks noGrp="1"/>
          </p:cNvSpPr>
          <p:nvPr>
            <p:ph type="sldNum" sz="quarter" idx="12"/>
          </p:nvPr>
        </p:nvSpPr>
        <p:spPr>
          <a:xfrm>
            <a:off x="326898" y="6225545"/>
            <a:ext cx="2057400" cy="365125"/>
          </a:xfrm>
          <a:prstGeom prst="rect">
            <a:avLst/>
          </a:prstGeom>
        </p:spPr>
        <p:txBody>
          <a:bodyPr/>
          <a:lstStyle/>
          <a:p>
            <a:fld id="{E6C0C164-648A-654B-87AA-0915A2DD7517}" type="slidenum">
              <a:rPr lang="en-US" smtClean="0"/>
              <a:t>‹#›</a:t>
            </a:fld>
            <a:endParaRPr lang="en-US" dirty="0"/>
          </a:p>
        </p:txBody>
      </p:sp>
    </p:spTree>
    <p:extLst>
      <p:ext uri="{BB962C8B-B14F-4D97-AF65-F5344CB8AC3E}">
        <p14:creationId xmlns:p14="http://schemas.microsoft.com/office/powerpoint/2010/main" val="2511313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6897A-4417-EF4D-821B-3069E5A7E7E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E7C0EF5-700D-064B-94D8-54226778A5C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4B34CFF-0126-C842-B092-B3B1DD6A70B0}"/>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7E6B454D-CC75-254C-AA37-BA34FFCA383E}"/>
              </a:ext>
            </a:extLst>
          </p:cNvPr>
          <p:cNvSpPr>
            <a:spLocks noGrp="1"/>
          </p:cNvSpPr>
          <p:nvPr>
            <p:ph type="ftr" sz="quarter" idx="11"/>
          </p:nvPr>
        </p:nvSpPr>
        <p:spPr>
          <a:xfrm>
            <a:off x="3028950" y="6225545"/>
            <a:ext cx="3086100" cy="365125"/>
          </a:xfrm>
          <a:prstGeom prst="rect">
            <a:avLst/>
          </a:prstGeom>
        </p:spPr>
        <p:txBody>
          <a:bodyPr/>
          <a:lstStyle/>
          <a:p>
            <a:r>
              <a:rPr lang="en-US" dirty="0"/>
              <a:t>© Shipman &amp; Goodwin LLP 2021. All rights reserved.</a:t>
            </a:r>
          </a:p>
        </p:txBody>
      </p:sp>
      <p:sp>
        <p:nvSpPr>
          <p:cNvPr id="6" name="Slide Number Placeholder 5">
            <a:extLst>
              <a:ext uri="{FF2B5EF4-FFF2-40B4-BE49-F238E27FC236}">
                <a16:creationId xmlns:a16="http://schemas.microsoft.com/office/drawing/2014/main" id="{AC89028A-0AB0-DD4D-88DD-DC1215D5F695}"/>
              </a:ext>
            </a:extLst>
          </p:cNvPr>
          <p:cNvSpPr>
            <a:spLocks noGrp="1"/>
          </p:cNvSpPr>
          <p:nvPr>
            <p:ph type="sldNum" sz="quarter" idx="12"/>
          </p:nvPr>
        </p:nvSpPr>
        <p:spPr>
          <a:xfrm>
            <a:off x="628650" y="6356351"/>
            <a:ext cx="2057400" cy="365125"/>
          </a:xfrm>
          <a:prstGeom prst="rect">
            <a:avLst/>
          </a:prstGeom>
        </p:spPr>
        <p:txBody>
          <a:bodyPr/>
          <a:lstStyle/>
          <a:p>
            <a:fld id="{E6C0C164-648A-654B-87AA-0915A2DD7517}" type="slidenum">
              <a:rPr lang="en-US" smtClean="0"/>
              <a:t>‹#›</a:t>
            </a:fld>
            <a:endParaRPr lang="en-US" dirty="0"/>
          </a:p>
        </p:txBody>
      </p:sp>
    </p:spTree>
    <p:extLst>
      <p:ext uri="{BB962C8B-B14F-4D97-AF65-F5344CB8AC3E}">
        <p14:creationId xmlns:p14="http://schemas.microsoft.com/office/powerpoint/2010/main" val="2650525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F8D2D-033F-5E4A-A40D-24B2A1DF69F9}"/>
              </a:ext>
            </a:extLst>
          </p:cNvPr>
          <p:cNvSpPr>
            <a:spLocks noGrp="1"/>
          </p:cNvSpPr>
          <p:nvPr>
            <p:ph type="title"/>
          </p:nvPr>
        </p:nvSpPr>
        <p:spPr>
          <a:xfrm>
            <a:off x="219076" y="1118946"/>
            <a:ext cx="8728710" cy="1325563"/>
          </a:xfrm>
        </p:spPr>
        <p:txBody>
          <a:bodyPr>
            <a:normAutofit/>
          </a:bodyPr>
          <a:lstStyle>
            <a:lvl1pPr algn="ctr">
              <a:defRPr sz="2700"/>
            </a:lvl1pPr>
          </a:lstStyle>
          <a:p>
            <a:r>
              <a:rPr lang="en-US" dirty="0"/>
              <a:t>Click to edit Master title style</a:t>
            </a:r>
          </a:p>
        </p:txBody>
      </p:sp>
      <p:sp>
        <p:nvSpPr>
          <p:cNvPr id="5" name="Date Placeholder 4">
            <a:extLst>
              <a:ext uri="{FF2B5EF4-FFF2-40B4-BE49-F238E27FC236}">
                <a16:creationId xmlns:a16="http://schemas.microsoft.com/office/drawing/2014/main" id="{B229843D-7172-2849-8600-E792E8C0583E}"/>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82E99132-75F5-C44C-8420-42911D49DAED}"/>
              </a:ext>
            </a:extLst>
          </p:cNvPr>
          <p:cNvSpPr>
            <a:spLocks noGrp="1"/>
          </p:cNvSpPr>
          <p:nvPr>
            <p:ph type="ftr" sz="quarter" idx="11"/>
          </p:nvPr>
        </p:nvSpPr>
        <p:spPr>
          <a:xfrm>
            <a:off x="3028950" y="6225545"/>
            <a:ext cx="3086100" cy="365125"/>
          </a:xfrm>
          <a:prstGeom prst="rect">
            <a:avLst/>
          </a:prstGeom>
        </p:spPr>
        <p:txBody>
          <a:bodyPr/>
          <a:lstStyle>
            <a:lvl1pPr>
              <a:defRPr>
                <a:solidFill>
                  <a:schemeClr val="bg1"/>
                </a:solidFill>
              </a:defRPr>
            </a:lvl1pPr>
          </a:lstStyle>
          <a:p>
            <a:r>
              <a:rPr lang="en-US" dirty="0"/>
              <a:t>© Shipman &amp; Goodwin LLP 2021. All rights reserved.</a:t>
            </a:r>
          </a:p>
        </p:txBody>
      </p:sp>
      <p:sp>
        <p:nvSpPr>
          <p:cNvPr id="7" name="Slide Number Placeholder 6">
            <a:extLst>
              <a:ext uri="{FF2B5EF4-FFF2-40B4-BE49-F238E27FC236}">
                <a16:creationId xmlns:a16="http://schemas.microsoft.com/office/drawing/2014/main" id="{2C894D0C-50F9-4442-A656-C049782BDA87}"/>
              </a:ext>
            </a:extLst>
          </p:cNvPr>
          <p:cNvSpPr>
            <a:spLocks noGrp="1"/>
          </p:cNvSpPr>
          <p:nvPr>
            <p:ph type="sldNum" sz="quarter" idx="12"/>
          </p:nvPr>
        </p:nvSpPr>
        <p:spPr>
          <a:xfrm>
            <a:off x="628650" y="6356351"/>
            <a:ext cx="2057400" cy="365125"/>
          </a:xfrm>
          <a:prstGeom prst="rect">
            <a:avLst/>
          </a:prstGeom>
        </p:spPr>
        <p:txBody>
          <a:bodyPr/>
          <a:lstStyle>
            <a:lvl1pPr>
              <a:defRPr>
                <a:solidFill>
                  <a:schemeClr val="bg1"/>
                </a:solidFill>
              </a:defRPr>
            </a:lvl1pPr>
          </a:lstStyle>
          <a:p>
            <a:fld id="{E6C0C164-648A-654B-87AA-0915A2DD7517}" type="slidenum">
              <a:rPr lang="en-US" smtClean="0"/>
              <a:pPr/>
              <a:t>‹#›</a:t>
            </a:fld>
            <a:endParaRPr lang="en-US" dirty="0"/>
          </a:p>
        </p:txBody>
      </p:sp>
      <p:pic>
        <p:nvPicPr>
          <p:cNvPr id="9" name="Picture 8">
            <a:extLst>
              <a:ext uri="{FF2B5EF4-FFF2-40B4-BE49-F238E27FC236}">
                <a16:creationId xmlns:a16="http://schemas.microsoft.com/office/drawing/2014/main" id="{79E15A34-4E06-7646-B6CF-446E68BEA2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41817" y="241125"/>
            <a:ext cx="883227" cy="1111600"/>
          </a:xfrm>
          <a:prstGeom prst="rect">
            <a:avLst/>
          </a:prstGeom>
        </p:spPr>
      </p:pic>
      <p:sp>
        <p:nvSpPr>
          <p:cNvPr id="11" name="Content Placeholder 2">
            <a:extLst>
              <a:ext uri="{FF2B5EF4-FFF2-40B4-BE49-F238E27FC236}">
                <a16:creationId xmlns:a16="http://schemas.microsoft.com/office/drawing/2014/main" id="{E12B87EE-421B-7047-BFEC-0BBA12EAAEB3}"/>
              </a:ext>
            </a:extLst>
          </p:cNvPr>
          <p:cNvSpPr>
            <a:spLocks noGrp="1"/>
          </p:cNvSpPr>
          <p:nvPr>
            <p:ph idx="1"/>
          </p:nvPr>
        </p:nvSpPr>
        <p:spPr>
          <a:xfrm>
            <a:off x="331278" y="2616200"/>
            <a:ext cx="8515543" cy="2857500"/>
          </a:xfrm>
        </p:spPr>
        <p:txBody>
          <a:bodyPr>
            <a:normAutofit/>
          </a:bodyPr>
          <a:lstStyle>
            <a:lvl1pPr>
              <a:lnSpc>
                <a:spcPct val="100000"/>
              </a:lnSpc>
              <a:spcBef>
                <a:spcPts val="450"/>
              </a:spcBef>
              <a:spcAft>
                <a:spcPts val="450"/>
              </a:spcAft>
              <a:defRPr sz="2100"/>
            </a:lvl1pPr>
            <a:lvl2pPr>
              <a:lnSpc>
                <a:spcPct val="100000"/>
              </a:lnSpc>
              <a:spcBef>
                <a:spcPts val="450"/>
              </a:spcBef>
              <a:spcAft>
                <a:spcPts val="450"/>
              </a:spcAft>
              <a:defRPr sz="1800"/>
            </a:lvl2pPr>
            <a:lvl3pPr>
              <a:lnSpc>
                <a:spcPct val="100000"/>
              </a:lnSpc>
              <a:spcBef>
                <a:spcPts val="450"/>
              </a:spcBef>
              <a:spcAft>
                <a:spcPts val="450"/>
              </a:spcAft>
              <a:defRPr sz="1650"/>
            </a:lvl3pPr>
            <a:lvl4pPr>
              <a:lnSpc>
                <a:spcPct val="100000"/>
              </a:lnSpc>
              <a:spcBef>
                <a:spcPts val="450"/>
              </a:spcBef>
              <a:spcAft>
                <a:spcPts val="450"/>
              </a:spcAft>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Tree>
    <p:extLst>
      <p:ext uri="{BB962C8B-B14F-4D97-AF65-F5344CB8AC3E}">
        <p14:creationId xmlns:p14="http://schemas.microsoft.com/office/powerpoint/2010/main" val="836654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621B1-30B3-094B-A980-6813210ED55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559053-5C27-F443-B88F-A4CF76BF7F0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29427AC-1781-A946-94F9-3EBB79B9AF59}"/>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D66642-26A6-BE4F-809D-2B76F8C35CA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C2F45194-162E-404D-9D9E-0D259E17AE57}"/>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5639F4-0BD9-BB49-9B56-1CDCA8C036C1}"/>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id="{A544E73C-1D1F-9F45-99CE-8B3C93518BE1}"/>
              </a:ext>
            </a:extLst>
          </p:cNvPr>
          <p:cNvSpPr>
            <a:spLocks noGrp="1"/>
          </p:cNvSpPr>
          <p:nvPr>
            <p:ph type="ftr" sz="quarter" idx="11"/>
          </p:nvPr>
        </p:nvSpPr>
        <p:spPr>
          <a:xfrm>
            <a:off x="3028950" y="6225545"/>
            <a:ext cx="3086100" cy="365125"/>
          </a:xfrm>
          <a:prstGeom prst="rect">
            <a:avLst/>
          </a:prstGeom>
        </p:spPr>
        <p:txBody>
          <a:bodyPr/>
          <a:lstStyle/>
          <a:p>
            <a:r>
              <a:rPr lang="en-US" dirty="0"/>
              <a:t>© Shipman &amp; Goodwin LLP 2021. All rights reserved.</a:t>
            </a:r>
          </a:p>
        </p:txBody>
      </p:sp>
      <p:sp>
        <p:nvSpPr>
          <p:cNvPr id="9" name="Slide Number Placeholder 8">
            <a:extLst>
              <a:ext uri="{FF2B5EF4-FFF2-40B4-BE49-F238E27FC236}">
                <a16:creationId xmlns:a16="http://schemas.microsoft.com/office/drawing/2014/main" id="{B4A65234-F890-3A4B-94BF-C1E99A73A62F}"/>
              </a:ext>
            </a:extLst>
          </p:cNvPr>
          <p:cNvSpPr>
            <a:spLocks noGrp="1"/>
          </p:cNvSpPr>
          <p:nvPr>
            <p:ph type="sldNum" sz="quarter" idx="12"/>
          </p:nvPr>
        </p:nvSpPr>
        <p:spPr>
          <a:xfrm>
            <a:off x="628650" y="6356351"/>
            <a:ext cx="2057400" cy="365125"/>
          </a:xfrm>
          <a:prstGeom prst="rect">
            <a:avLst/>
          </a:prstGeom>
        </p:spPr>
        <p:txBody>
          <a:bodyPr/>
          <a:lstStyle/>
          <a:p>
            <a:fld id="{E6C0C164-648A-654B-87AA-0915A2DD7517}" type="slidenum">
              <a:rPr lang="en-US" smtClean="0"/>
              <a:t>‹#›</a:t>
            </a:fld>
            <a:endParaRPr lang="en-US" dirty="0"/>
          </a:p>
        </p:txBody>
      </p:sp>
    </p:spTree>
    <p:extLst>
      <p:ext uri="{BB962C8B-B14F-4D97-AF65-F5344CB8AC3E}">
        <p14:creationId xmlns:p14="http://schemas.microsoft.com/office/powerpoint/2010/main" val="1302116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ABB72B8-3DAD-D049-BBB6-25F0CC6D5C3B}"/>
              </a:ext>
            </a:extLst>
          </p:cNvPr>
          <p:cNvSpPr>
            <a:spLocks noGrp="1"/>
          </p:cNvSpPr>
          <p:nvPr>
            <p:ph type="ftr" sz="quarter" idx="11"/>
          </p:nvPr>
        </p:nvSpPr>
        <p:spPr>
          <a:xfrm>
            <a:off x="3028950" y="6225545"/>
            <a:ext cx="3086100" cy="365125"/>
          </a:xfrm>
          <a:prstGeom prst="rect">
            <a:avLst/>
          </a:prstGeom>
        </p:spPr>
        <p:txBody>
          <a:bodyPr/>
          <a:lstStyle/>
          <a:p>
            <a:r>
              <a:rPr lang="en-US" dirty="0"/>
              <a:t>© Shipman &amp; Goodwin LLP 2021. All rights reserved.</a:t>
            </a:r>
          </a:p>
        </p:txBody>
      </p:sp>
      <p:sp>
        <p:nvSpPr>
          <p:cNvPr id="6" name="TextBox 9">
            <a:extLst>
              <a:ext uri="{FF2B5EF4-FFF2-40B4-BE49-F238E27FC236}">
                <a16:creationId xmlns:a16="http://schemas.microsoft.com/office/drawing/2014/main" id="{709E7DCA-AD33-0043-BF01-A5655264B0E5}"/>
              </a:ext>
            </a:extLst>
          </p:cNvPr>
          <p:cNvSpPr txBox="1">
            <a:spLocks noChangeArrowheads="1"/>
          </p:cNvSpPr>
          <p:nvPr userDrawn="1"/>
        </p:nvSpPr>
        <p:spPr bwMode="auto">
          <a:xfrm>
            <a:off x="331277" y="4118043"/>
            <a:ext cx="8466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000" b="1" i="1" dirty="0">
                <a:solidFill>
                  <a:srgbClr val="006BA4"/>
                </a:solidFill>
                <a:latin typeface="Book Antiqua" panose="02040602050305030304" pitchFamily="18" charset="0"/>
                <a:cs typeface="Arial" panose="020B0604020202020204" pitchFamily="34" charset="0"/>
              </a:rPr>
              <a:t>Thank you for joining us!</a:t>
            </a:r>
            <a:endParaRPr lang="en-US" altLang="en-US" sz="3300" b="1" i="1" dirty="0">
              <a:solidFill>
                <a:srgbClr val="006BA4"/>
              </a:solidFill>
              <a:latin typeface="Book Antiqua" panose="02040602050305030304" pitchFamily="18" charset="0"/>
              <a:cs typeface="Arial" panose="020B0604020202020204" pitchFamily="34" charset="0"/>
            </a:endParaRPr>
          </a:p>
        </p:txBody>
      </p:sp>
      <p:sp>
        <p:nvSpPr>
          <p:cNvPr id="8" name="TextBox 11">
            <a:extLst>
              <a:ext uri="{FF2B5EF4-FFF2-40B4-BE49-F238E27FC236}">
                <a16:creationId xmlns:a16="http://schemas.microsoft.com/office/drawing/2014/main" id="{3EECE142-873B-2740-B531-352B6AC901FA}"/>
              </a:ext>
            </a:extLst>
          </p:cNvPr>
          <p:cNvSpPr txBox="1">
            <a:spLocks noChangeArrowheads="1"/>
          </p:cNvSpPr>
          <p:nvPr userDrawn="1"/>
        </p:nvSpPr>
        <p:spPr bwMode="auto">
          <a:xfrm>
            <a:off x="400050" y="5556642"/>
            <a:ext cx="826544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25" dirty="0"/>
              <a:t>These materials have been prepared by Shipman &amp; Goodwin LLP for informational purposes only.  They are not intended as advertising and should not be considered legal advice. This information is not intended to create, and receipt of it does not create, a lawyer-client relationship. Viewers should not act upon this information without seeking professional counsel.</a:t>
            </a:r>
          </a:p>
        </p:txBody>
      </p:sp>
      <p:sp>
        <p:nvSpPr>
          <p:cNvPr id="5" name="TextBox 9">
            <a:extLst>
              <a:ext uri="{FF2B5EF4-FFF2-40B4-BE49-F238E27FC236}">
                <a16:creationId xmlns:a16="http://schemas.microsoft.com/office/drawing/2014/main" id="{BF88DD93-D2DC-FC46-8E3F-D0FD5A2B379E}"/>
              </a:ext>
            </a:extLst>
          </p:cNvPr>
          <p:cNvSpPr txBox="1">
            <a:spLocks noChangeArrowheads="1"/>
          </p:cNvSpPr>
          <p:nvPr userDrawn="1"/>
        </p:nvSpPr>
        <p:spPr bwMode="auto">
          <a:xfrm>
            <a:off x="338963" y="701743"/>
            <a:ext cx="846607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300" b="1" i="0" dirty="0">
                <a:solidFill>
                  <a:srgbClr val="006BA4"/>
                </a:solidFill>
                <a:latin typeface="Book Antiqua" panose="02040602050305030304" pitchFamily="18" charset="0"/>
                <a:cs typeface="Arial" panose="020B0604020202020204" pitchFamily="34" charset="0"/>
              </a:rPr>
              <a:t>Questions?</a:t>
            </a:r>
          </a:p>
        </p:txBody>
      </p:sp>
    </p:spTree>
    <p:extLst>
      <p:ext uri="{BB962C8B-B14F-4D97-AF65-F5344CB8AC3E}">
        <p14:creationId xmlns:p14="http://schemas.microsoft.com/office/powerpoint/2010/main" val="2567910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B7A2B2-0646-6849-9A0E-2003A8588FAA}"/>
              </a:ext>
            </a:extLst>
          </p:cNvPr>
          <p:cNvSpPr/>
          <p:nvPr userDrawn="1"/>
        </p:nvSpPr>
        <p:spPr>
          <a:xfrm>
            <a:off x="0" y="0"/>
            <a:ext cx="9144000" cy="1752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EB7967A0-1273-2341-8C2C-42DC03D7681D}"/>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843EF9CE-53D2-9947-A53F-14E1DD45314D}"/>
              </a:ext>
            </a:extLst>
          </p:cNvPr>
          <p:cNvSpPr>
            <a:spLocks noGrp="1"/>
          </p:cNvSpPr>
          <p:nvPr>
            <p:ph type="ftr" sz="quarter" idx="11"/>
          </p:nvPr>
        </p:nvSpPr>
        <p:spPr>
          <a:xfrm>
            <a:off x="3028950" y="6225545"/>
            <a:ext cx="3086100" cy="365125"/>
          </a:xfrm>
          <a:prstGeom prst="rect">
            <a:avLst/>
          </a:prstGeom>
        </p:spPr>
        <p:txBody>
          <a:bodyPr/>
          <a:lstStyle/>
          <a:p>
            <a:r>
              <a:rPr lang="en-US" dirty="0"/>
              <a:t>© Shipman &amp; Goodwin LLP 2021. All rights reserved.</a:t>
            </a:r>
          </a:p>
        </p:txBody>
      </p:sp>
      <p:sp>
        <p:nvSpPr>
          <p:cNvPr id="4" name="Slide Number Placeholder 3">
            <a:extLst>
              <a:ext uri="{FF2B5EF4-FFF2-40B4-BE49-F238E27FC236}">
                <a16:creationId xmlns:a16="http://schemas.microsoft.com/office/drawing/2014/main" id="{94224F44-0A5B-8B49-9A2B-394489A21628}"/>
              </a:ext>
            </a:extLst>
          </p:cNvPr>
          <p:cNvSpPr>
            <a:spLocks noGrp="1"/>
          </p:cNvSpPr>
          <p:nvPr>
            <p:ph type="sldNum" sz="quarter" idx="12"/>
          </p:nvPr>
        </p:nvSpPr>
        <p:spPr>
          <a:xfrm>
            <a:off x="628650" y="6356351"/>
            <a:ext cx="2057400" cy="365125"/>
          </a:xfrm>
          <a:prstGeom prst="rect">
            <a:avLst/>
          </a:prstGeom>
        </p:spPr>
        <p:txBody>
          <a:bodyPr/>
          <a:lstStyle/>
          <a:p>
            <a:fld id="{E6C0C164-648A-654B-87AA-0915A2DD7517}" type="slidenum">
              <a:rPr lang="en-US" smtClean="0"/>
              <a:t>‹#›</a:t>
            </a:fld>
            <a:endParaRPr lang="en-US" dirty="0"/>
          </a:p>
        </p:txBody>
      </p:sp>
      <p:pic>
        <p:nvPicPr>
          <p:cNvPr id="8" name="Picture 7">
            <a:extLst>
              <a:ext uri="{FF2B5EF4-FFF2-40B4-BE49-F238E27FC236}">
                <a16:creationId xmlns:a16="http://schemas.microsoft.com/office/drawing/2014/main" id="{6AADEB4D-D0A6-2049-8BCF-2EBFCC8B4E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440" y="0"/>
            <a:ext cx="1411268" cy="1879600"/>
          </a:xfrm>
          <a:prstGeom prst="rect">
            <a:avLst/>
          </a:prstGeom>
        </p:spPr>
      </p:pic>
    </p:spTree>
    <p:extLst>
      <p:ext uri="{BB962C8B-B14F-4D97-AF65-F5344CB8AC3E}">
        <p14:creationId xmlns:p14="http://schemas.microsoft.com/office/powerpoint/2010/main" val="2569198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 Shipman &amp; Goodwin LLP 2017</a:t>
            </a:r>
          </a:p>
        </p:txBody>
      </p:sp>
      <p:sp>
        <p:nvSpPr>
          <p:cNvPr id="5" name="Footer Placeholder 4"/>
          <p:cNvSpPr>
            <a:spLocks noGrp="1"/>
          </p:cNvSpPr>
          <p:nvPr>
            <p:ph type="ftr" sz="quarter" idx="11"/>
          </p:nvPr>
        </p:nvSpPr>
        <p:spPr/>
        <p:txBody>
          <a:bodyPr/>
          <a:lstStyle>
            <a:lvl1pPr>
              <a:defRPr/>
            </a:lvl1pPr>
          </a:lstStyle>
          <a:p>
            <a:pPr>
              <a:defRPr/>
            </a:pPr>
            <a:r>
              <a:rPr lang="en-US"/>
              <a:t>www.shipmangoodwin.com</a:t>
            </a:r>
          </a:p>
        </p:txBody>
      </p:sp>
      <p:sp>
        <p:nvSpPr>
          <p:cNvPr id="6" name="Slide Number Placeholder 5"/>
          <p:cNvSpPr>
            <a:spLocks noGrp="1"/>
          </p:cNvSpPr>
          <p:nvPr>
            <p:ph type="sldNum" sz="quarter" idx="12"/>
          </p:nvPr>
        </p:nvSpPr>
        <p:spPr/>
        <p:txBody>
          <a:bodyPr/>
          <a:lstStyle>
            <a:lvl1pPr>
              <a:defRPr/>
            </a:lvl1pPr>
          </a:lstStyle>
          <a:p>
            <a:pPr>
              <a:defRPr/>
            </a:pPr>
            <a:fld id="{CF74E2D6-2C6C-C849-BAC6-BF7B8C48F5CD}" type="slidenum">
              <a:rPr lang="en-US"/>
              <a:pPr>
                <a:defRPr/>
              </a:pPr>
              <a:t>‹#›</a:t>
            </a:fld>
            <a:endParaRPr lang="en-US"/>
          </a:p>
        </p:txBody>
      </p:sp>
    </p:spTree>
    <p:extLst>
      <p:ext uri="{BB962C8B-B14F-4D97-AF65-F5344CB8AC3E}">
        <p14:creationId xmlns:p14="http://schemas.microsoft.com/office/powerpoint/2010/main" val="97712199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94EBC-0C1D-5145-A48B-018E7813451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B859C4D-DBF2-2748-A379-F9E1BD0C5FA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3C6BC6-3638-744A-A4D3-6D13C5B2370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EE24B07-FC24-5442-B404-FBE8A607B54D}"/>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E570C42A-1592-C245-8C11-1F98468768B5}"/>
              </a:ext>
            </a:extLst>
          </p:cNvPr>
          <p:cNvSpPr>
            <a:spLocks noGrp="1"/>
          </p:cNvSpPr>
          <p:nvPr>
            <p:ph type="ftr" sz="quarter" idx="11"/>
          </p:nvPr>
        </p:nvSpPr>
        <p:spPr>
          <a:xfrm>
            <a:off x="3028950" y="6225545"/>
            <a:ext cx="3086100" cy="365125"/>
          </a:xfrm>
          <a:prstGeom prst="rect">
            <a:avLst/>
          </a:prstGeom>
        </p:spPr>
        <p:txBody>
          <a:bodyPr/>
          <a:lstStyle/>
          <a:p>
            <a:r>
              <a:rPr lang="en-US" dirty="0"/>
              <a:t>© Shipman &amp; Goodwin LLP 2021. All rights reserved.</a:t>
            </a:r>
          </a:p>
        </p:txBody>
      </p:sp>
      <p:sp>
        <p:nvSpPr>
          <p:cNvPr id="7" name="Slide Number Placeholder 6">
            <a:extLst>
              <a:ext uri="{FF2B5EF4-FFF2-40B4-BE49-F238E27FC236}">
                <a16:creationId xmlns:a16="http://schemas.microsoft.com/office/drawing/2014/main" id="{331AB259-5A6A-0A4B-91C7-ECDD8B200E79}"/>
              </a:ext>
            </a:extLst>
          </p:cNvPr>
          <p:cNvSpPr>
            <a:spLocks noGrp="1"/>
          </p:cNvSpPr>
          <p:nvPr>
            <p:ph type="sldNum" sz="quarter" idx="12"/>
          </p:nvPr>
        </p:nvSpPr>
        <p:spPr>
          <a:xfrm>
            <a:off x="628650" y="6356351"/>
            <a:ext cx="2057400" cy="365125"/>
          </a:xfrm>
          <a:prstGeom prst="rect">
            <a:avLst/>
          </a:prstGeom>
        </p:spPr>
        <p:txBody>
          <a:bodyPr/>
          <a:lstStyle/>
          <a:p>
            <a:fld id="{E6C0C164-648A-654B-87AA-0915A2DD7517}" type="slidenum">
              <a:rPr lang="en-US" smtClean="0"/>
              <a:t>‹#›</a:t>
            </a:fld>
            <a:endParaRPr lang="en-US" dirty="0"/>
          </a:p>
        </p:txBody>
      </p:sp>
    </p:spTree>
    <p:extLst>
      <p:ext uri="{BB962C8B-B14F-4D97-AF65-F5344CB8AC3E}">
        <p14:creationId xmlns:p14="http://schemas.microsoft.com/office/powerpoint/2010/main" val="2814171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E432A-8818-AE4C-8E39-B857AD76E38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7B8FB51-E6B6-2B44-91D2-CC6F3AE1360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216F2426-CC03-0D49-8F03-80B30B86174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2913F02-082B-1F4B-8225-3E937E2E69A5}"/>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2706CDDF-294E-9243-A52E-2A3C977132A6}"/>
              </a:ext>
            </a:extLst>
          </p:cNvPr>
          <p:cNvSpPr>
            <a:spLocks noGrp="1"/>
          </p:cNvSpPr>
          <p:nvPr>
            <p:ph type="ftr" sz="quarter" idx="11"/>
          </p:nvPr>
        </p:nvSpPr>
        <p:spPr>
          <a:xfrm>
            <a:off x="3028950" y="6225545"/>
            <a:ext cx="3086100" cy="365125"/>
          </a:xfrm>
          <a:prstGeom prst="rect">
            <a:avLst/>
          </a:prstGeom>
        </p:spPr>
        <p:txBody>
          <a:bodyPr/>
          <a:lstStyle/>
          <a:p>
            <a:r>
              <a:rPr lang="en-US" dirty="0"/>
              <a:t>© Shipman &amp; Goodwin LLP 2021. All rights reserved.</a:t>
            </a:r>
          </a:p>
        </p:txBody>
      </p:sp>
      <p:sp>
        <p:nvSpPr>
          <p:cNvPr id="7" name="Slide Number Placeholder 6">
            <a:extLst>
              <a:ext uri="{FF2B5EF4-FFF2-40B4-BE49-F238E27FC236}">
                <a16:creationId xmlns:a16="http://schemas.microsoft.com/office/drawing/2014/main" id="{2297E59A-061B-E542-9AAA-B9B72AFBC88D}"/>
              </a:ext>
            </a:extLst>
          </p:cNvPr>
          <p:cNvSpPr>
            <a:spLocks noGrp="1"/>
          </p:cNvSpPr>
          <p:nvPr>
            <p:ph type="sldNum" sz="quarter" idx="12"/>
          </p:nvPr>
        </p:nvSpPr>
        <p:spPr>
          <a:xfrm>
            <a:off x="628650" y="6356351"/>
            <a:ext cx="2057400" cy="365125"/>
          </a:xfrm>
          <a:prstGeom prst="rect">
            <a:avLst/>
          </a:prstGeom>
        </p:spPr>
        <p:txBody>
          <a:bodyPr/>
          <a:lstStyle/>
          <a:p>
            <a:fld id="{E6C0C164-648A-654B-87AA-0915A2DD7517}" type="slidenum">
              <a:rPr lang="en-US" smtClean="0"/>
              <a:t>‹#›</a:t>
            </a:fld>
            <a:endParaRPr lang="en-US" dirty="0"/>
          </a:p>
        </p:txBody>
      </p:sp>
    </p:spTree>
    <p:extLst>
      <p:ext uri="{BB962C8B-B14F-4D97-AF65-F5344CB8AC3E}">
        <p14:creationId xmlns:p14="http://schemas.microsoft.com/office/powerpoint/2010/main" val="1540345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147D8-0375-9A46-A164-DCE28A94BA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BDFCD5-EF8F-344F-8F4D-671F6753D9C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FB8F79-05D5-8144-A71E-6B57763AB59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24A75E8A-73E3-3446-AB72-02365F025EB5}"/>
              </a:ext>
            </a:extLst>
          </p:cNvPr>
          <p:cNvSpPr>
            <a:spLocks noGrp="1"/>
          </p:cNvSpPr>
          <p:nvPr>
            <p:ph type="ftr" sz="quarter" idx="11"/>
          </p:nvPr>
        </p:nvSpPr>
        <p:spPr>
          <a:xfrm>
            <a:off x="3028950" y="6225545"/>
            <a:ext cx="3086100" cy="365125"/>
          </a:xfrm>
          <a:prstGeom prst="rect">
            <a:avLst/>
          </a:prstGeom>
        </p:spPr>
        <p:txBody>
          <a:bodyPr/>
          <a:lstStyle/>
          <a:p>
            <a:r>
              <a:rPr lang="en-US" dirty="0"/>
              <a:t>© Shipman &amp; Goodwin LLP 2020. All rights reserved.</a:t>
            </a:r>
          </a:p>
        </p:txBody>
      </p:sp>
      <p:sp>
        <p:nvSpPr>
          <p:cNvPr id="6" name="Slide Number Placeholder 5">
            <a:extLst>
              <a:ext uri="{FF2B5EF4-FFF2-40B4-BE49-F238E27FC236}">
                <a16:creationId xmlns:a16="http://schemas.microsoft.com/office/drawing/2014/main" id="{7C446E45-D4A3-6C46-BE2A-1115DF997959}"/>
              </a:ext>
            </a:extLst>
          </p:cNvPr>
          <p:cNvSpPr>
            <a:spLocks noGrp="1"/>
          </p:cNvSpPr>
          <p:nvPr>
            <p:ph type="sldNum" sz="quarter" idx="12"/>
          </p:nvPr>
        </p:nvSpPr>
        <p:spPr>
          <a:xfrm>
            <a:off x="628650" y="6356351"/>
            <a:ext cx="2057400" cy="365125"/>
          </a:xfrm>
          <a:prstGeom prst="rect">
            <a:avLst/>
          </a:prstGeom>
        </p:spPr>
        <p:txBody>
          <a:bodyPr/>
          <a:lstStyle/>
          <a:p>
            <a:fld id="{E6C0C164-648A-654B-87AA-0915A2DD7517}" type="slidenum">
              <a:rPr lang="en-US" smtClean="0"/>
              <a:t>‹#›</a:t>
            </a:fld>
            <a:endParaRPr lang="en-US" dirty="0"/>
          </a:p>
        </p:txBody>
      </p:sp>
    </p:spTree>
    <p:extLst>
      <p:ext uri="{BB962C8B-B14F-4D97-AF65-F5344CB8AC3E}">
        <p14:creationId xmlns:p14="http://schemas.microsoft.com/office/powerpoint/2010/main" val="4154975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19DDFF-27BA-064E-822F-27C6B32F967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D79E5B-3023-484D-BDE4-062ADE5E6BCC}"/>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31A832-B585-E443-9FBB-2D4BC6F5D829}"/>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818B0BAB-11A5-6546-A8AE-4EC825E8EDAA}"/>
              </a:ext>
            </a:extLst>
          </p:cNvPr>
          <p:cNvSpPr>
            <a:spLocks noGrp="1"/>
          </p:cNvSpPr>
          <p:nvPr>
            <p:ph type="ftr" sz="quarter" idx="11"/>
          </p:nvPr>
        </p:nvSpPr>
        <p:spPr>
          <a:xfrm>
            <a:off x="3028950" y="6225545"/>
            <a:ext cx="3086100" cy="365125"/>
          </a:xfrm>
          <a:prstGeom prst="rect">
            <a:avLst/>
          </a:prstGeom>
        </p:spPr>
        <p:txBody>
          <a:bodyPr/>
          <a:lstStyle/>
          <a:p>
            <a:r>
              <a:rPr lang="en-US" dirty="0"/>
              <a:t>© Shipman &amp; Goodwin LLP 2021. All rights reserved.</a:t>
            </a:r>
          </a:p>
        </p:txBody>
      </p:sp>
      <p:sp>
        <p:nvSpPr>
          <p:cNvPr id="6" name="Slide Number Placeholder 5">
            <a:extLst>
              <a:ext uri="{FF2B5EF4-FFF2-40B4-BE49-F238E27FC236}">
                <a16:creationId xmlns:a16="http://schemas.microsoft.com/office/drawing/2014/main" id="{EBDB9D36-224D-D742-BB2A-8E3F073BF038}"/>
              </a:ext>
            </a:extLst>
          </p:cNvPr>
          <p:cNvSpPr>
            <a:spLocks noGrp="1"/>
          </p:cNvSpPr>
          <p:nvPr>
            <p:ph type="sldNum" sz="quarter" idx="12"/>
          </p:nvPr>
        </p:nvSpPr>
        <p:spPr>
          <a:xfrm>
            <a:off x="628650" y="6356351"/>
            <a:ext cx="2057400" cy="365125"/>
          </a:xfrm>
          <a:prstGeom prst="rect">
            <a:avLst/>
          </a:prstGeom>
        </p:spPr>
        <p:txBody>
          <a:bodyPr/>
          <a:lstStyle/>
          <a:p>
            <a:fld id="{E6C0C164-648A-654B-87AA-0915A2DD7517}" type="slidenum">
              <a:rPr lang="en-US" smtClean="0"/>
              <a:t>‹#›</a:t>
            </a:fld>
            <a:endParaRPr lang="en-US" dirty="0"/>
          </a:p>
        </p:txBody>
      </p:sp>
    </p:spTree>
    <p:extLst>
      <p:ext uri="{BB962C8B-B14F-4D97-AF65-F5344CB8AC3E}">
        <p14:creationId xmlns:p14="http://schemas.microsoft.com/office/powerpoint/2010/main" val="3222458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p:cNvSpPr>
            <a:spLocks noGrp="1"/>
          </p:cNvSpPr>
          <p:nvPr>
            <p:ph type="dt" sz="half" idx="2"/>
          </p:nvPr>
        </p:nvSpPr>
        <p:spPr>
          <a:xfrm>
            <a:off x="457200" y="6356352"/>
            <a:ext cx="3048000" cy="365125"/>
          </a:xfrm>
          <a:prstGeom prst="rect">
            <a:avLst/>
          </a:prstGeom>
        </p:spPr>
        <p:txBody>
          <a:bodyPr vert="horz" wrap="square" lIns="91440" tIns="45720" rIns="91440" bIns="45720" numCol="1" anchor="ctr" anchorCtr="0" compatLnSpc="1">
            <a:prstTxWarp prst="textNoShape">
              <a:avLst/>
            </a:prstTxWarp>
          </a:bodyPr>
          <a:lstStyle>
            <a:lvl1pPr>
              <a:defRPr sz="675">
                <a:solidFill>
                  <a:srgbClr val="2C3E50"/>
                </a:solidFill>
                <a:cs typeface="Arial" charset="0"/>
              </a:defRPr>
            </a:lvl1pPr>
          </a:lstStyle>
          <a:p>
            <a:pPr>
              <a:defRPr/>
            </a:pPr>
            <a:r>
              <a:rPr lang="en-US" dirty="0"/>
              <a:t>© Shipman &amp; Goodwin LLP 2019</a:t>
            </a:r>
          </a:p>
        </p:txBody>
      </p:sp>
      <p:sp>
        <p:nvSpPr>
          <p:cNvPr id="7"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2"/>
                </a:solidFill>
                <a:latin typeface="+mn-lt"/>
                <a:ea typeface="+mn-ea"/>
                <a:cs typeface="+mn-cs"/>
              </a:defRPr>
            </a:lvl1pPr>
          </a:lstStyle>
          <a:p>
            <a:pPr>
              <a:defRPr/>
            </a:pPr>
            <a:r>
              <a:rPr lang="en-US" dirty="0"/>
              <a:t>www.shipmangoodwin.com</a:t>
            </a:r>
          </a:p>
        </p:txBody>
      </p:sp>
      <p:sp>
        <p:nvSpPr>
          <p:cNvPr id="8"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675">
                <a:solidFill>
                  <a:srgbClr val="2C3E50"/>
                </a:solidFill>
                <a:cs typeface="Arial" charset="0"/>
              </a:defRPr>
            </a:lvl1pPr>
          </a:lstStyle>
          <a:p>
            <a:pPr>
              <a:defRPr/>
            </a:pPr>
            <a:fld id="{F8121CD5-BA62-CA43-AE30-6F0A8964AC12}" type="slidenum">
              <a:rPr lang="en-US" smtClean="0"/>
              <a:pPr>
                <a:defRPr/>
              </a:pPr>
              <a:t>‹#›</a:t>
            </a:fld>
            <a:endParaRPr lang="en-US" dirty="0"/>
          </a:p>
        </p:txBody>
      </p:sp>
    </p:spTree>
    <p:extLst>
      <p:ext uri="{BB962C8B-B14F-4D97-AF65-F5344CB8AC3E}">
        <p14:creationId xmlns:p14="http://schemas.microsoft.com/office/powerpoint/2010/main" val="242454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pPr>
                <a:defRPr/>
              </a:pPr>
              <a:t>‹#›</a:t>
            </a:fld>
            <a:endParaRPr lang="en-US" dirty="0"/>
          </a:p>
        </p:txBody>
      </p:sp>
      <p:sp>
        <p:nvSpPr>
          <p:cNvPr id="10" name="Date Placeholder 3"/>
          <p:cNvSpPr>
            <a:spLocks noGrp="1"/>
          </p:cNvSpPr>
          <p:nvPr>
            <p:ph type="dt" sz="half" idx="10"/>
          </p:nvPr>
        </p:nvSpPr>
        <p:spPr>
          <a:xfrm>
            <a:off x="504829" y="6332536"/>
            <a:ext cx="2133600" cy="365125"/>
          </a:xfrm>
        </p:spPr>
        <p:txBody>
          <a:bodyPr/>
          <a:lstStyle/>
          <a:p>
            <a:fld id="{A5CBB269-57CD-47A1-8075-8E422620DF13}" type="datetimeFigureOut">
              <a:rPr lang="en-US" smtClean="0"/>
              <a:t>1/10/2022</a:t>
            </a:fld>
            <a:endParaRPr lang="en-US"/>
          </a:p>
        </p:txBody>
      </p:sp>
      <p:sp>
        <p:nvSpPr>
          <p:cNvPr id="11" name="Footer Placeholder 4"/>
          <p:cNvSpPr>
            <a:spLocks noGrp="1"/>
          </p:cNvSpPr>
          <p:nvPr>
            <p:ph type="ftr" sz="quarter" idx="11"/>
          </p:nvPr>
        </p:nvSpPr>
        <p:spPr>
          <a:xfrm>
            <a:off x="3124201" y="6332536"/>
            <a:ext cx="2895600" cy="365125"/>
          </a:xfrm>
        </p:spPr>
        <p:txBody>
          <a:bodyPr/>
          <a:lstStyle/>
          <a:p>
            <a:endParaRPr lang="en-US"/>
          </a:p>
        </p:txBody>
      </p:sp>
      <p:sp>
        <p:nvSpPr>
          <p:cNvPr id="12" name="Slide Number Placeholder 5"/>
          <p:cNvSpPr txBox="1">
            <a:spLocks/>
          </p:cNvSpPr>
          <p:nvPr userDrawn="1"/>
        </p:nvSpPr>
        <p:spPr>
          <a:xfrm>
            <a:off x="6807217" y="6332536"/>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2C3E50"/>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514E8A35-BB67-4627-8F8D-23C296D28019}" type="slidenum">
              <a:rPr lang="en-US" smtClean="0"/>
              <a:pPr/>
              <a:t>‹#›</a:t>
            </a:fld>
            <a:endParaRPr lang="en-US"/>
          </a:p>
        </p:txBody>
      </p:sp>
      <p:sp>
        <p:nvSpPr>
          <p:cNvPr id="13" name="Rectangle 12"/>
          <p:cNvSpPr/>
          <p:nvPr userDrawn="1"/>
        </p:nvSpPr>
        <p:spPr>
          <a:xfrm>
            <a:off x="-20643" y="0"/>
            <a:ext cx="9164643" cy="6865938"/>
          </a:xfrm>
          <a:prstGeom prst="rect">
            <a:avLst/>
          </a:prstGeom>
          <a:solidFill>
            <a:schemeClr val="bg2">
              <a:lumMod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dirty="0"/>
          </a:p>
        </p:txBody>
      </p:sp>
      <p:sp>
        <p:nvSpPr>
          <p:cNvPr id="14" name="Title 1"/>
          <p:cNvSpPr txBox="1">
            <a:spLocks/>
          </p:cNvSpPr>
          <p:nvPr userDrawn="1"/>
        </p:nvSpPr>
        <p:spPr bwMode="auto">
          <a:xfrm>
            <a:off x="457201" y="30480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800" b="1" dirty="0" err="1" smtClean="0">
                <a:solidFill>
                  <a:schemeClr val="bg1"/>
                </a:solidFill>
                <a:latin typeface="Source Sans Pro" charset="0"/>
              </a:rPr>
              <a:t>ctschoollaw.com</a:t>
            </a:r>
            <a:endParaRPr lang="en-US" sz="2800" b="1" dirty="0">
              <a:solidFill>
                <a:schemeClr val="bg1"/>
              </a:solidFill>
              <a:latin typeface="Source Sans Pro" charset="0"/>
            </a:endParaRPr>
          </a:p>
        </p:txBody>
      </p:sp>
      <p:sp>
        <p:nvSpPr>
          <p:cNvPr id="15" name="Content Placeholder 2"/>
          <p:cNvSpPr txBox="1">
            <a:spLocks/>
          </p:cNvSpPr>
          <p:nvPr userDrawn="1"/>
        </p:nvSpPr>
        <p:spPr bwMode="auto">
          <a:xfrm>
            <a:off x="457201" y="969635"/>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20000"/>
              </a:spcBef>
              <a:buFont typeface="Arial" charset="0"/>
              <a:buNone/>
            </a:pPr>
            <a:r>
              <a:rPr lang="en-US" sz="2000" dirty="0" smtClean="0">
                <a:solidFill>
                  <a:schemeClr val="bg1"/>
                </a:solidFill>
              </a:rPr>
              <a:t>Our site dedicated to emerging school issues</a:t>
            </a:r>
            <a:endParaRPr lang="en-US" sz="2000" dirty="0">
              <a:solidFill>
                <a:schemeClr val="bg1"/>
              </a:solidFill>
            </a:endParaRPr>
          </a:p>
        </p:txBody>
      </p:sp>
      <p:sp>
        <p:nvSpPr>
          <p:cNvPr id="16" name="Rectangle 15"/>
          <p:cNvSpPr/>
          <p:nvPr userDrawn="1"/>
        </p:nvSpPr>
        <p:spPr>
          <a:xfrm>
            <a:off x="4343401" y="87279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Content Placeholder 2"/>
          <p:cNvSpPr txBox="1">
            <a:spLocks/>
          </p:cNvSpPr>
          <p:nvPr userDrawn="1"/>
        </p:nvSpPr>
        <p:spPr bwMode="auto">
          <a:xfrm>
            <a:off x="6881091" y="4973793"/>
            <a:ext cx="218671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None/>
            </a:pPr>
            <a:r>
              <a:rPr lang="en-US" b="1" dirty="0" smtClean="0">
                <a:solidFill>
                  <a:srgbClr val="F7AB00"/>
                </a:solidFill>
              </a:rPr>
              <a:t>Subscribe</a:t>
            </a:r>
            <a:endParaRPr lang="en-US" b="1" dirty="0">
              <a:solidFill>
                <a:srgbClr val="F7AB00"/>
              </a:solidFill>
            </a:endParaRPr>
          </a:p>
          <a:p>
            <a:pPr eaLnBrk="1" hangingPunct="1">
              <a:spcBef>
                <a:spcPct val="20000"/>
              </a:spcBef>
              <a:buFont typeface="Arial" charset="0"/>
              <a:buNone/>
            </a:pPr>
            <a:r>
              <a:rPr lang="en-US" sz="1400" dirty="0" smtClean="0">
                <a:solidFill>
                  <a:schemeClr val="bg1"/>
                </a:solidFill>
              </a:rPr>
              <a:t>to receive updates</a:t>
            </a:r>
          </a:p>
          <a:p>
            <a:pPr eaLnBrk="1" hangingPunct="1">
              <a:spcBef>
                <a:spcPct val="20000"/>
              </a:spcBef>
              <a:buFont typeface="Arial" charset="0"/>
              <a:buNone/>
            </a:pPr>
            <a:r>
              <a:rPr lang="en-US" sz="1400" dirty="0">
                <a:solidFill>
                  <a:schemeClr val="bg1"/>
                </a:solidFill>
              </a:rPr>
              <a:t>c</a:t>
            </a:r>
            <a:r>
              <a:rPr lang="en-US" sz="1400" dirty="0" smtClean="0">
                <a:solidFill>
                  <a:schemeClr val="bg1"/>
                </a:solidFill>
              </a:rPr>
              <a:t>tschoollaw.com/subscribe</a:t>
            </a:r>
            <a:endParaRPr lang="en-US" sz="1400" dirty="0">
              <a:solidFill>
                <a:schemeClr val="bg1"/>
              </a:solidFill>
            </a:endParaRPr>
          </a:p>
        </p:txBody>
      </p:sp>
      <p:grpSp>
        <p:nvGrpSpPr>
          <p:cNvPr id="18" name="Group 17"/>
          <p:cNvGrpSpPr>
            <a:grpSpLocks/>
          </p:cNvGrpSpPr>
          <p:nvPr userDrawn="1"/>
        </p:nvGrpSpPr>
        <p:grpSpPr bwMode="auto">
          <a:xfrm>
            <a:off x="2697163" y="1415516"/>
            <a:ext cx="3779838" cy="4909084"/>
            <a:chOff x="2850357" y="1428750"/>
            <a:chExt cx="3443287" cy="4464050"/>
          </a:xfrm>
        </p:grpSpPr>
        <p:grpSp>
          <p:nvGrpSpPr>
            <p:cNvPr id="19" name="Group 50"/>
            <p:cNvGrpSpPr>
              <a:grpSpLocks/>
            </p:cNvGrpSpPr>
            <p:nvPr/>
          </p:nvGrpSpPr>
          <p:grpSpPr bwMode="auto">
            <a:xfrm>
              <a:off x="2850357" y="1428750"/>
              <a:ext cx="3443287" cy="4464050"/>
              <a:chOff x="2846388" y="1457325"/>
              <a:chExt cx="3443287" cy="4464050"/>
            </a:xfrm>
          </p:grpSpPr>
          <p:sp>
            <p:nvSpPr>
              <p:cNvPr id="21" name="Freeform 14"/>
              <p:cNvSpPr>
                <a:spLocks noEditPoints="1"/>
              </p:cNvSpPr>
              <p:nvPr/>
            </p:nvSpPr>
            <p:spPr bwMode="auto">
              <a:xfrm>
                <a:off x="2846388" y="1457325"/>
                <a:ext cx="3443287" cy="4464050"/>
              </a:xfrm>
              <a:custGeom>
                <a:avLst/>
                <a:gdLst>
                  <a:gd name="T0" fmla="*/ 2147483647 w 1344"/>
                  <a:gd name="T1" fmla="*/ 0 h 1743"/>
                  <a:gd name="T2" fmla="*/ 2147483647 w 1344"/>
                  <a:gd name="T3" fmla="*/ 0 h 1743"/>
                  <a:gd name="T4" fmla="*/ 0 w 1344"/>
                  <a:gd name="T5" fmla="*/ 2147483647 h 1743"/>
                  <a:gd name="T6" fmla="*/ 0 w 1344"/>
                  <a:gd name="T7" fmla="*/ 2147483647 h 1743"/>
                  <a:gd name="T8" fmla="*/ 2147483647 w 1344"/>
                  <a:gd name="T9" fmla="*/ 2147483647 h 1743"/>
                  <a:gd name="T10" fmla="*/ 2147483647 w 1344"/>
                  <a:gd name="T11" fmla="*/ 2147483647 h 1743"/>
                  <a:gd name="T12" fmla="*/ 2147483647 w 1344"/>
                  <a:gd name="T13" fmla="*/ 2147483647 h 1743"/>
                  <a:gd name="T14" fmla="*/ 2147483647 w 1344"/>
                  <a:gd name="T15" fmla="*/ 2147483647 h 1743"/>
                  <a:gd name="T16" fmla="*/ 2147483647 w 1344"/>
                  <a:gd name="T17" fmla="*/ 0 h 1743"/>
                  <a:gd name="T18" fmla="*/ 2147483647 w 1344"/>
                  <a:gd name="T19" fmla="*/ 2147483647 h 1743"/>
                  <a:gd name="T20" fmla="*/ 2147483647 w 1344"/>
                  <a:gd name="T21" fmla="*/ 2147483647 h 1743"/>
                  <a:gd name="T22" fmla="*/ 2147483647 w 1344"/>
                  <a:gd name="T23" fmla="*/ 2147483647 h 1743"/>
                  <a:gd name="T24" fmla="*/ 2147483647 w 1344"/>
                  <a:gd name="T25" fmla="*/ 2147483647 h 1743"/>
                  <a:gd name="T26" fmla="*/ 2147483647 w 1344"/>
                  <a:gd name="T27" fmla="*/ 2147483647 h 17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4" h="1743">
                    <a:moveTo>
                      <a:pt x="1276" y="0"/>
                    </a:moveTo>
                    <a:cubicBezTo>
                      <a:pt x="68" y="0"/>
                      <a:pt x="68" y="0"/>
                      <a:pt x="68" y="0"/>
                    </a:cubicBezTo>
                    <a:cubicBezTo>
                      <a:pt x="31" y="0"/>
                      <a:pt x="0" y="31"/>
                      <a:pt x="0" y="68"/>
                    </a:cubicBezTo>
                    <a:cubicBezTo>
                      <a:pt x="0" y="1675"/>
                      <a:pt x="0" y="1675"/>
                      <a:pt x="0" y="1675"/>
                    </a:cubicBezTo>
                    <a:cubicBezTo>
                      <a:pt x="0" y="1713"/>
                      <a:pt x="31" y="1743"/>
                      <a:pt x="68" y="1743"/>
                    </a:cubicBezTo>
                    <a:cubicBezTo>
                      <a:pt x="1276" y="1743"/>
                      <a:pt x="1276" y="1743"/>
                      <a:pt x="1276" y="1743"/>
                    </a:cubicBezTo>
                    <a:cubicBezTo>
                      <a:pt x="1313" y="1743"/>
                      <a:pt x="1344" y="1713"/>
                      <a:pt x="1344" y="1675"/>
                    </a:cubicBezTo>
                    <a:cubicBezTo>
                      <a:pt x="1344" y="68"/>
                      <a:pt x="1344" y="68"/>
                      <a:pt x="1344" y="68"/>
                    </a:cubicBezTo>
                    <a:cubicBezTo>
                      <a:pt x="1344" y="31"/>
                      <a:pt x="1313" y="0"/>
                      <a:pt x="1276" y="0"/>
                    </a:cubicBezTo>
                    <a:close/>
                    <a:moveTo>
                      <a:pt x="1220" y="1595"/>
                    </a:moveTo>
                    <a:cubicBezTo>
                      <a:pt x="124" y="1595"/>
                      <a:pt x="124" y="1595"/>
                      <a:pt x="124" y="1595"/>
                    </a:cubicBezTo>
                    <a:cubicBezTo>
                      <a:pt x="124" y="132"/>
                      <a:pt x="124" y="132"/>
                      <a:pt x="124" y="132"/>
                    </a:cubicBezTo>
                    <a:cubicBezTo>
                      <a:pt x="1220" y="132"/>
                      <a:pt x="1220" y="132"/>
                      <a:pt x="1220" y="132"/>
                    </a:cubicBezTo>
                    <a:lnTo>
                      <a:pt x="1220" y="1595"/>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Oval 15"/>
              <p:cNvSpPr>
                <a:spLocks noChangeArrowheads="1"/>
              </p:cNvSpPr>
              <p:nvPr/>
            </p:nvSpPr>
            <p:spPr bwMode="auto">
              <a:xfrm>
                <a:off x="4481513" y="5625039"/>
                <a:ext cx="174625" cy="174315"/>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cs typeface="+mn-cs"/>
                </a:endParaRPr>
              </a:p>
            </p:txBody>
          </p:sp>
          <p:sp>
            <p:nvSpPr>
              <p:cNvPr id="23" name="Oval 16"/>
              <p:cNvSpPr>
                <a:spLocks noChangeArrowheads="1"/>
              </p:cNvSpPr>
              <p:nvPr/>
            </p:nvSpPr>
            <p:spPr bwMode="auto">
              <a:xfrm>
                <a:off x="4535488" y="1631950"/>
                <a:ext cx="69850" cy="6985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 name="Rectangle 19"/>
            <p:cNvSpPr/>
            <p:nvPr/>
          </p:nvSpPr>
          <p:spPr>
            <a:xfrm>
              <a:off x="3161507" y="1766288"/>
              <a:ext cx="2819399" cy="37335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24" name="Picture 23"/>
          <p:cNvPicPr>
            <a:picLocks noChangeAspect="1"/>
          </p:cNvPicPr>
          <p:nvPr userDrawn="1"/>
        </p:nvPicPr>
        <p:blipFill rotWithShape="1">
          <a:blip r:embed="rId2" cstate="email">
            <a:extLst>
              <a:ext uri="{28A0092B-C50C-407E-A947-70E740481C1C}">
                <a14:useLocalDpi xmlns:a14="http://schemas.microsoft.com/office/drawing/2010/main" val="0"/>
              </a:ext>
            </a:extLst>
          </a:blip>
          <a:srcRect b="-180"/>
          <a:stretch/>
        </p:blipFill>
        <p:spPr>
          <a:xfrm>
            <a:off x="3038059" y="1733354"/>
            <a:ext cx="3101356" cy="4191281"/>
          </a:xfrm>
          <a:prstGeom prst="rect">
            <a:avLst/>
          </a:prstGeom>
          <a:ln>
            <a:solidFill>
              <a:schemeClr val="bg2">
                <a:lumMod val="25000"/>
              </a:schemeClr>
            </a:solidFill>
          </a:ln>
        </p:spPr>
      </p:pic>
      <p:sp>
        <p:nvSpPr>
          <p:cNvPr id="25" name="Left Arrow 24"/>
          <p:cNvSpPr/>
          <p:nvPr userDrawn="1"/>
        </p:nvSpPr>
        <p:spPr>
          <a:xfrm>
            <a:off x="6051663" y="5561289"/>
            <a:ext cx="753229" cy="437431"/>
          </a:xfrm>
          <a:prstGeom prst="leftArrow">
            <a:avLst/>
          </a:prstGeom>
          <a:solidFill>
            <a:srgbClr val="F7AB0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descr="wwweb.png">
            <a:hlinkClick r:id="rId3"/>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239001" y="4539683"/>
            <a:ext cx="495702" cy="482600"/>
          </a:xfrm>
          <a:prstGeom prst="rect">
            <a:avLst/>
          </a:prstGeom>
        </p:spPr>
      </p:pic>
      <p:sp>
        <p:nvSpPr>
          <p:cNvPr id="27" name="Date Placeholder 2"/>
          <p:cNvSpPr txBox="1">
            <a:spLocks/>
          </p:cNvSpPr>
          <p:nvPr userDrawn="1"/>
        </p:nvSpPr>
        <p:spPr>
          <a:xfrm>
            <a:off x="457201" y="6356350"/>
            <a:ext cx="3048000" cy="365125"/>
          </a:xfrm>
          <a:prstGeom prst="rect">
            <a:avLst/>
          </a:prstGeom>
        </p:spPr>
        <p:txBody>
          <a:bodyPr vert="horz" lIns="91440" tIns="45720" rIns="91440" bIns="45720" rtlCol="0" anchor="ctr"/>
          <a:lstStyle>
            <a:defPPr>
              <a:defRPr lang="en-US"/>
            </a:defPPr>
            <a:lvl1pPr marL="0" algn="l" defTabSz="457200" rtl="0" eaLnBrk="1" latinLnBrk="0" hangingPunct="1">
              <a:defRPr sz="1200" b="1" kern="1200">
                <a:solidFill>
                  <a:srgbClr val="DEDAC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mtClean="0">
                <a:solidFill>
                  <a:schemeClr val="bg1"/>
                </a:solidFill>
              </a:rPr>
              <a:t>© Shipman &amp; Goodwin LLP 2019</a:t>
            </a:r>
            <a:endParaRPr lang="en-US" dirty="0">
              <a:solidFill>
                <a:schemeClr val="bg1"/>
              </a:solidFill>
            </a:endParaRPr>
          </a:p>
        </p:txBody>
      </p:sp>
      <p:sp>
        <p:nvSpPr>
          <p:cNvPr id="28" name="Slide Number Placeholder 3"/>
          <p:cNvSpPr txBox="1">
            <a:spLocks/>
          </p:cNvSpPr>
          <p:nvPr userDrawn="1"/>
        </p:nvSpPr>
        <p:spPr>
          <a:xfrm>
            <a:off x="6553201"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rgbClr val="DEDAC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F8121CD5-BA62-CA43-AE30-6F0A8964AC12}" type="slidenum">
              <a:rPr lang="en-US" smtClean="0">
                <a:solidFill>
                  <a:schemeClr val="bg1"/>
                </a:solidFill>
              </a:rPr>
              <a:pPr>
                <a:defRPr/>
              </a:pPr>
              <a:t>‹#›</a:t>
            </a:fld>
            <a:endParaRPr lang="en-US" dirty="0">
              <a:solidFill>
                <a:schemeClr val="bg1"/>
              </a:solidFill>
            </a:endParaRPr>
          </a:p>
        </p:txBody>
      </p:sp>
    </p:spTree>
    <p:extLst>
      <p:ext uri="{BB962C8B-B14F-4D97-AF65-F5344CB8AC3E}">
        <p14:creationId xmlns:p14="http://schemas.microsoft.com/office/powerpoint/2010/main" val="20141776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Date Placeholder 3"/>
          <p:cNvSpPr>
            <a:spLocks noGrp="1"/>
          </p:cNvSpPr>
          <p:nvPr>
            <p:ph type="dt" sz="half" idx="10"/>
          </p:nvPr>
        </p:nvSpPr>
        <p:spPr>
          <a:xfrm>
            <a:off x="457200" y="6356350"/>
            <a:ext cx="30480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2C3E50"/>
                </a:solidFill>
                <a:cs typeface="Arial" charset="0"/>
              </a:defRPr>
            </a:lvl1pPr>
          </a:lstStyle>
          <a:p>
            <a:pPr>
              <a:defRPr/>
            </a:pPr>
            <a:r>
              <a:rPr lang="en-US"/>
              <a:t>© Shipman &amp; Goodwin LLP 2017</a:t>
            </a:r>
            <a:endParaRPr lang="en-US" dirty="0"/>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ea typeface="+mn-ea"/>
                <a:cs typeface="+mn-cs"/>
              </a:defRPr>
            </a:lvl1pPr>
          </a:lstStyle>
          <a:p>
            <a:pPr>
              <a:defRPr/>
            </a:pPr>
            <a:r>
              <a:rPr lang="en-US" dirty="0" err="1"/>
              <a:t>www.shipmangoodwin.com</a:t>
            </a:r>
            <a:endParaRPr lang="en-US" dirty="0"/>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pPr>
                <a:defRPr/>
              </a:pPr>
              <a:t>‹#›</a:t>
            </a:fld>
            <a:endParaRPr lang="en-US" dirty="0"/>
          </a:p>
        </p:txBody>
      </p:sp>
      <p:sp>
        <p:nvSpPr>
          <p:cNvPr id="11" name="Rectangle 10"/>
          <p:cNvSpPr/>
          <p:nvPr userDrawn="1"/>
        </p:nvSpPr>
        <p:spPr>
          <a:xfrm>
            <a:off x="0" y="0"/>
            <a:ext cx="9144000" cy="1676400"/>
          </a:xfrm>
          <a:prstGeom prst="rect">
            <a:avLst/>
          </a:prstGeom>
          <a:solidFill>
            <a:srgbClr val="5E3C6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0" y="68759"/>
            <a:ext cx="2133600" cy="1569660"/>
          </a:xfrm>
          <a:prstGeom prst="rect">
            <a:avLst/>
          </a:prstGeom>
          <a:noFill/>
        </p:spPr>
        <p:txBody>
          <a:bodyPr wrap="square" rtlCol="0">
            <a:spAutoFit/>
          </a:bodyPr>
          <a:lstStyle/>
          <a:p>
            <a:r>
              <a:rPr lang="en-US" sz="9600" b="1" dirty="0" smtClean="0">
                <a:latin typeface="Bradley Hand ITC" panose="03070402050302030203" pitchFamily="66" charset="0"/>
                <a:ea typeface="BatangChe" panose="02030609000101010101" pitchFamily="49" charset="-127"/>
              </a:rPr>
              <a:t>Q.</a:t>
            </a:r>
            <a:endParaRPr lang="en-US" sz="9600" b="1" dirty="0">
              <a:latin typeface="Bradley Hand ITC" panose="03070402050302030203" pitchFamily="66" charset="0"/>
              <a:ea typeface="BatangChe" panose="02030609000101010101" pitchFamily="49" charset="-127"/>
            </a:endParaRPr>
          </a:p>
        </p:txBody>
      </p:sp>
    </p:spTree>
    <p:extLst>
      <p:ext uri="{BB962C8B-B14F-4D97-AF65-F5344CB8AC3E}">
        <p14:creationId xmlns:p14="http://schemas.microsoft.com/office/powerpoint/2010/main" val="464497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ea typeface="+mn-ea"/>
                <a:cs typeface="+mn-cs"/>
              </a:defRPr>
            </a:lvl1pPr>
          </a:lstStyle>
          <a:p>
            <a:pPr>
              <a:defRPr/>
            </a:pPr>
            <a:r>
              <a:rPr lang="en-US" dirty="0" err="1"/>
              <a:t>www.shipmangoodwin.com</a:t>
            </a:r>
            <a:endParaRPr lang="en-US" dirty="0"/>
          </a:p>
        </p:txBody>
      </p:sp>
      <p:sp>
        <p:nvSpPr>
          <p:cNvPr id="12"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pPr>
                <a:defRPr/>
              </a:pPr>
              <a:t>‹#›</a:t>
            </a:fld>
            <a:endParaRPr lang="en-US" dirty="0"/>
          </a:p>
        </p:txBody>
      </p:sp>
      <p:sp>
        <p:nvSpPr>
          <p:cNvPr id="13" name="Date Placeholder 2"/>
          <p:cNvSpPr txBox="1">
            <a:spLocks/>
          </p:cNvSpPr>
          <p:nvPr userDrawn="1"/>
        </p:nvSpPr>
        <p:spPr>
          <a:xfrm>
            <a:off x="416124" y="6310311"/>
            <a:ext cx="30480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800" kern="1200">
                <a:solidFill>
                  <a:srgbClr val="2C3E50"/>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r>
              <a:rPr lang="en-US" smtClean="0"/>
              <a:t>© Shipman &amp; Goodwin LLP 2019</a:t>
            </a:r>
            <a:endParaRPr lang="en-US" dirty="0"/>
          </a:p>
        </p:txBody>
      </p:sp>
      <p:sp>
        <p:nvSpPr>
          <p:cNvPr id="14" name="Title 1"/>
          <p:cNvSpPr>
            <a:spLocks noGrp="1"/>
          </p:cNvSpPr>
          <p:nvPr>
            <p:ph type="title"/>
          </p:nvPr>
        </p:nvSpPr>
        <p:spPr>
          <a:xfrm>
            <a:off x="490938" y="1111114"/>
            <a:ext cx="8229600" cy="584775"/>
          </a:xfrm>
        </p:spPr>
        <p:txBody>
          <a:bodyPr>
            <a:spAutoFit/>
          </a:bodyPr>
          <a:lstStyle/>
          <a:p>
            <a:pPr eaLnBrk="1" hangingPunct="1"/>
            <a:r>
              <a:rPr lang="en-US" sz="3200" dirty="0" smtClean="0">
                <a:solidFill>
                  <a:srgbClr val="485556"/>
                </a:solidFill>
                <a:latin typeface="Source Sans Pro" charset="0"/>
              </a:rPr>
              <a:t>Questions?</a:t>
            </a:r>
            <a:endParaRPr lang="en-US" sz="3200" dirty="0">
              <a:solidFill>
                <a:srgbClr val="485556"/>
              </a:solidFill>
              <a:latin typeface="Source Sans Pro" charset="0"/>
            </a:endParaRPr>
          </a:p>
        </p:txBody>
      </p:sp>
      <p:sp>
        <p:nvSpPr>
          <p:cNvPr id="15" name="Rectangle 14"/>
          <p:cNvSpPr/>
          <p:nvPr userDrawn="1"/>
        </p:nvSpPr>
        <p:spPr>
          <a:xfrm>
            <a:off x="4302322" y="1672077"/>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TextBox 15"/>
          <p:cNvSpPr txBox="1"/>
          <p:nvPr userDrawn="1"/>
        </p:nvSpPr>
        <p:spPr>
          <a:xfrm>
            <a:off x="353683" y="5737701"/>
            <a:ext cx="8366855" cy="338554"/>
          </a:xfrm>
          <a:prstGeom prst="rect">
            <a:avLst/>
          </a:prstGeom>
          <a:noFill/>
        </p:spPr>
        <p:txBody>
          <a:bodyPr wrap="square" rtlCol="0">
            <a:spAutoFit/>
          </a:bodyPr>
          <a:lstStyle/>
          <a:p>
            <a:pPr algn="ctr"/>
            <a:r>
              <a:rPr lang="en-US" sz="800" dirty="0">
                <a:solidFill>
                  <a:srgbClr val="485556"/>
                </a:solidFill>
              </a:rPr>
              <a:t>These materials have been prepared by Shipman &amp; Goodwin LLP for informational purposes only.  They are not intended as advertising and should not be considered legal advice. This information is not intended to create, and receipt of it does not create, a lawyer-client relationship. Viewers should not act upon this information without seeking professional counsel.</a:t>
            </a:r>
          </a:p>
        </p:txBody>
      </p:sp>
      <p:pic>
        <p:nvPicPr>
          <p:cNvPr id="17" name="Picture 16"/>
          <p:cNvPicPr>
            <a:picLocks noChangeAspect="1"/>
          </p:cNvPicPr>
          <p:nvPr userDrawn="1"/>
        </p:nvPicPr>
        <p:blipFill>
          <a:blip r:embed="rId2"/>
          <a:stretch>
            <a:fillRect/>
          </a:stretch>
        </p:blipFill>
        <p:spPr>
          <a:xfrm>
            <a:off x="3487744" y="2409121"/>
            <a:ext cx="1902117" cy="1902117"/>
          </a:xfrm>
          <a:prstGeom prst="rect">
            <a:avLst/>
          </a:prstGeom>
        </p:spPr>
      </p:pic>
    </p:spTree>
    <p:extLst>
      <p:ext uri="{BB962C8B-B14F-4D97-AF65-F5344CB8AC3E}">
        <p14:creationId xmlns:p14="http://schemas.microsoft.com/office/powerpoint/2010/main" val="6591321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p:cNvSpPr>
            <a:spLocks noGrp="1"/>
          </p:cNvSpPr>
          <p:nvPr>
            <p:ph type="dt" sz="half" idx="2"/>
          </p:nvPr>
        </p:nvSpPr>
        <p:spPr>
          <a:xfrm>
            <a:off x="457200" y="6356350"/>
            <a:ext cx="30480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2C3E50"/>
                </a:solidFill>
                <a:cs typeface="Arial" charset="0"/>
              </a:defRPr>
            </a:lvl1pPr>
          </a:lstStyle>
          <a:p>
            <a:pPr>
              <a:defRPr/>
            </a:pPr>
            <a:r>
              <a:rPr lang="en-US"/>
              <a:t>© Shipman &amp; Goodwin LLP 2017</a:t>
            </a:r>
            <a:endParaRPr lang="en-US" dirty="0"/>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ea typeface="+mn-ea"/>
                <a:cs typeface="+mn-cs"/>
              </a:defRPr>
            </a:lvl1pPr>
          </a:lstStyle>
          <a:p>
            <a:pPr>
              <a:defRPr/>
            </a:pPr>
            <a:r>
              <a:rPr lang="en-US" dirty="0" err="1"/>
              <a:t>www.shipmangoodwin.com</a:t>
            </a:r>
            <a:endParaRPr lang="en-US" dirty="0"/>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pPr>
                <a:defRPr/>
              </a:pPr>
              <a:t>‹#›</a:t>
            </a:fld>
            <a:endParaRPr lang="en-US" dirty="0"/>
          </a:p>
        </p:txBody>
      </p:sp>
    </p:spTree>
    <p:extLst>
      <p:ext uri="{BB962C8B-B14F-4D97-AF65-F5344CB8AC3E}">
        <p14:creationId xmlns:p14="http://schemas.microsoft.com/office/powerpoint/2010/main" val="3628468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356350"/>
            <a:ext cx="30480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2C3E50"/>
                </a:solidFill>
                <a:cs typeface="Arial" charset="0"/>
              </a:defRPr>
            </a:lvl1pPr>
          </a:lstStyle>
          <a:p>
            <a:pPr>
              <a:defRPr/>
            </a:pPr>
            <a:r>
              <a:rPr lang="en-US"/>
              <a:t>© Shipman &amp; Goodwin LLP 2017</a:t>
            </a:r>
            <a:endParaRPr 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ea typeface="+mn-ea"/>
                <a:cs typeface="+mn-cs"/>
              </a:defRPr>
            </a:lvl1pPr>
          </a:lstStyle>
          <a:p>
            <a:pPr>
              <a:defRPr/>
            </a:pPr>
            <a:r>
              <a:rPr lang="en-US" dirty="0" err="1"/>
              <a:t>www.shipmangoodwin.com</a:t>
            </a:r>
            <a:endParaRPr lang="en-US" dirty="0"/>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pPr>
                <a:defRPr/>
              </a:pPr>
              <a:t>‹#›</a:t>
            </a:fld>
            <a:endParaRPr lang="en-US" dirty="0"/>
          </a:p>
        </p:txBody>
      </p:sp>
    </p:spTree>
    <p:extLst>
      <p:ext uri="{BB962C8B-B14F-4D97-AF65-F5344CB8AC3E}">
        <p14:creationId xmlns:p14="http://schemas.microsoft.com/office/powerpoint/2010/main" val="154130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457200" y="6356350"/>
            <a:ext cx="30480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2C3E50"/>
                </a:solidFill>
                <a:cs typeface="Arial" charset="0"/>
              </a:defRPr>
            </a:lvl1pPr>
          </a:lstStyle>
          <a:p>
            <a:pPr>
              <a:defRPr/>
            </a:pPr>
            <a:r>
              <a:rPr lang="en-US"/>
              <a:t>© Shipman &amp; Goodwin LLP 2017</a:t>
            </a:r>
            <a:endParaRPr lang="en-US" dirty="0"/>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ea typeface="+mn-ea"/>
                <a:cs typeface="+mn-cs"/>
              </a:defRPr>
            </a:lvl1pPr>
          </a:lstStyle>
          <a:p>
            <a:pPr>
              <a:defRPr/>
            </a:pPr>
            <a:r>
              <a:rPr lang="en-US" dirty="0" err="1"/>
              <a:t>www.shipmangoodwin.com</a:t>
            </a:r>
            <a:endParaRPr lang="en-US" dirty="0"/>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pPr>
                <a:defRPr/>
              </a:pPr>
              <a:t>‹#›</a:t>
            </a:fld>
            <a:endParaRPr lang="en-US" dirty="0"/>
          </a:p>
        </p:txBody>
      </p:sp>
    </p:spTree>
    <p:extLst>
      <p:ext uri="{BB962C8B-B14F-4D97-AF65-F5344CB8AC3E}">
        <p14:creationId xmlns:p14="http://schemas.microsoft.com/office/powerpoint/2010/main" val="3168351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457200" y="6356350"/>
            <a:ext cx="30480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2C3E50"/>
                </a:solidFill>
                <a:cs typeface="Arial" charset="0"/>
              </a:defRPr>
            </a:lvl1pPr>
          </a:lstStyle>
          <a:p>
            <a:pPr>
              <a:defRPr/>
            </a:pPr>
            <a:r>
              <a:rPr lang="en-US"/>
              <a:t>© Shipman &amp; Goodwin LLP 2017</a:t>
            </a:r>
            <a:endParaRPr lang="en-US" dirty="0"/>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ea typeface="+mn-ea"/>
                <a:cs typeface="+mn-cs"/>
              </a:defRPr>
            </a:lvl1pPr>
          </a:lstStyle>
          <a:p>
            <a:pPr>
              <a:defRPr/>
            </a:pPr>
            <a:r>
              <a:rPr lang="en-US" dirty="0" err="1"/>
              <a:t>www.shipmangoodwin.com</a:t>
            </a:r>
            <a:endParaRPr lang="en-US" dirty="0"/>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pPr>
                <a:defRPr/>
              </a:pPr>
              <a:t>‹#›</a:t>
            </a:fld>
            <a:endParaRPr lang="en-US" dirty="0"/>
          </a:p>
        </p:txBody>
      </p:sp>
    </p:spTree>
    <p:extLst>
      <p:ext uri="{BB962C8B-B14F-4D97-AF65-F5344CB8AC3E}">
        <p14:creationId xmlns:p14="http://schemas.microsoft.com/office/powerpoint/2010/main" val="239219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30480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2C3E50"/>
                </a:solidFill>
                <a:cs typeface="Arial" charset="0"/>
              </a:defRPr>
            </a:lvl1pPr>
          </a:lstStyle>
          <a:p>
            <a:pPr>
              <a:defRPr/>
            </a:pPr>
            <a:r>
              <a:rPr lang="en-US"/>
              <a:t>© Shipman &amp; Goodwin LLP 2017</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ea typeface="+mn-ea"/>
                <a:cs typeface="+mn-cs"/>
              </a:defRPr>
            </a:lvl1pPr>
          </a:lstStyle>
          <a:p>
            <a:pPr>
              <a:defRPr/>
            </a:pPr>
            <a:r>
              <a:rPr lang="en-US" dirty="0" err="1"/>
              <a:t>www.shipmangoodwin.com</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93" r:id="rId12"/>
  </p:sldLayoutIdLst>
  <p:timing>
    <p:tnLst>
      <p:par>
        <p:cTn id="1" dur="indefinite" restart="never" nodeType="tmRoot"/>
      </p:par>
    </p:tnLst>
  </p:timing>
  <p:hf hdr="0" ftr="0"/>
  <p:txStyles>
    <p:titleStyle>
      <a:lvl1pPr algn="ctr" rtl="0" eaLnBrk="0" fontAlgn="base" hangingPunct="0">
        <a:spcBef>
          <a:spcPct val="0"/>
        </a:spcBef>
        <a:spcAft>
          <a:spcPct val="0"/>
        </a:spcAft>
        <a:defRPr sz="2800" kern="1200">
          <a:solidFill>
            <a:schemeClr val="bg2">
              <a:lumMod val="10000"/>
            </a:schemeClr>
          </a:solidFill>
          <a:latin typeface="+mj-lt"/>
          <a:ea typeface="ＭＳ Ｐゴシック" charset="0"/>
          <a:cs typeface="ＭＳ Ｐゴシック" charset="0"/>
        </a:defRPr>
      </a:lvl1pPr>
      <a:lvl2pPr algn="ctr" rtl="0" eaLnBrk="0" fontAlgn="base" hangingPunct="0">
        <a:spcBef>
          <a:spcPct val="0"/>
        </a:spcBef>
        <a:spcAft>
          <a:spcPct val="0"/>
        </a:spcAft>
        <a:defRPr sz="2800">
          <a:solidFill>
            <a:schemeClr val="tx1"/>
          </a:solidFill>
          <a:latin typeface="Source Sans Pro" charset="0"/>
          <a:ea typeface="ＭＳ Ｐゴシック" charset="0"/>
          <a:cs typeface="ＭＳ Ｐゴシック" charset="0"/>
        </a:defRPr>
      </a:lvl2pPr>
      <a:lvl3pPr algn="ctr" rtl="0" eaLnBrk="0" fontAlgn="base" hangingPunct="0">
        <a:spcBef>
          <a:spcPct val="0"/>
        </a:spcBef>
        <a:spcAft>
          <a:spcPct val="0"/>
        </a:spcAft>
        <a:defRPr sz="2800">
          <a:solidFill>
            <a:schemeClr val="tx1"/>
          </a:solidFill>
          <a:latin typeface="Source Sans Pro" charset="0"/>
          <a:ea typeface="ＭＳ Ｐゴシック" charset="0"/>
          <a:cs typeface="ＭＳ Ｐゴシック" charset="0"/>
        </a:defRPr>
      </a:lvl3pPr>
      <a:lvl4pPr algn="ctr" rtl="0" eaLnBrk="0" fontAlgn="base" hangingPunct="0">
        <a:spcBef>
          <a:spcPct val="0"/>
        </a:spcBef>
        <a:spcAft>
          <a:spcPct val="0"/>
        </a:spcAft>
        <a:defRPr sz="2800">
          <a:solidFill>
            <a:schemeClr val="tx1"/>
          </a:solidFill>
          <a:latin typeface="Source Sans Pro" charset="0"/>
          <a:ea typeface="ＭＳ Ｐゴシック" charset="0"/>
          <a:cs typeface="ＭＳ Ｐゴシック" charset="0"/>
        </a:defRPr>
      </a:lvl4pPr>
      <a:lvl5pPr algn="ctr" rtl="0" eaLnBrk="0" fontAlgn="base" hangingPunct="0">
        <a:spcBef>
          <a:spcPct val="0"/>
        </a:spcBef>
        <a:spcAft>
          <a:spcPct val="0"/>
        </a:spcAft>
        <a:defRPr sz="2800">
          <a:solidFill>
            <a:schemeClr val="tx1"/>
          </a:solidFill>
          <a:latin typeface="Source Sans Pro" charset="0"/>
          <a:ea typeface="ＭＳ Ｐゴシック" charset="0"/>
          <a:cs typeface="ＭＳ Ｐゴシック" charset="0"/>
        </a:defRPr>
      </a:lvl5pPr>
      <a:lvl6pPr marL="457200" algn="ctr" rtl="0" fontAlgn="base">
        <a:spcBef>
          <a:spcPct val="0"/>
        </a:spcBef>
        <a:spcAft>
          <a:spcPct val="0"/>
        </a:spcAft>
        <a:defRPr sz="2800">
          <a:solidFill>
            <a:schemeClr val="tx1"/>
          </a:solidFill>
          <a:latin typeface="Source Sans Pro" charset="0"/>
          <a:ea typeface="ＭＳ Ｐゴシック" charset="0"/>
        </a:defRPr>
      </a:lvl6pPr>
      <a:lvl7pPr marL="914400" algn="ctr" rtl="0" fontAlgn="base">
        <a:spcBef>
          <a:spcPct val="0"/>
        </a:spcBef>
        <a:spcAft>
          <a:spcPct val="0"/>
        </a:spcAft>
        <a:defRPr sz="2800">
          <a:solidFill>
            <a:schemeClr val="tx1"/>
          </a:solidFill>
          <a:latin typeface="Source Sans Pro" charset="0"/>
          <a:ea typeface="ＭＳ Ｐゴシック" charset="0"/>
        </a:defRPr>
      </a:lvl7pPr>
      <a:lvl8pPr marL="1371600" algn="ctr" rtl="0" fontAlgn="base">
        <a:spcBef>
          <a:spcPct val="0"/>
        </a:spcBef>
        <a:spcAft>
          <a:spcPct val="0"/>
        </a:spcAft>
        <a:defRPr sz="2800">
          <a:solidFill>
            <a:schemeClr val="tx1"/>
          </a:solidFill>
          <a:latin typeface="Source Sans Pro" charset="0"/>
          <a:ea typeface="ＭＳ Ｐゴシック" charset="0"/>
        </a:defRPr>
      </a:lvl8pPr>
      <a:lvl9pPr marL="1828800" algn="ctr" rtl="0" fontAlgn="base">
        <a:spcBef>
          <a:spcPct val="0"/>
        </a:spcBef>
        <a:spcAft>
          <a:spcPct val="0"/>
        </a:spcAft>
        <a:defRPr sz="2800">
          <a:solidFill>
            <a:schemeClr val="tx1"/>
          </a:solidFill>
          <a:latin typeface="Source Sans Pro"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bg2">
              <a:lumMod val="10000"/>
            </a:schemeClr>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Wingdings" panose="05000000000000000000" pitchFamily="2" charset="2"/>
        <a:buChar char="§"/>
        <a:defRPr sz="2000" kern="1200">
          <a:solidFill>
            <a:schemeClr val="bg2">
              <a:lumMod val="10000"/>
            </a:schemeClr>
          </a:solidFill>
          <a:latin typeface="+mn-lt"/>
          <a:ea typeface="ＭＳ Ｐゴシック" charset="0"/>
          <a:cs typeface="+mn-cs"/>
        </a:defRPr>
      </a:lvl2pPr>
      <a:lvl3pPr marL="1143000" indent="-228600" algn="l" rtl="0" eaLnBrk="0" fontAlgn="base" hangingPunct="0">
        <a:spcBef>
          <a:spcPct val="20000"/>
        </a:spcBef>
        <a:spcAft>
          <a:spcPct val="0"/>
        </a:spcAft>
        <a:buSzPct val="75000"/>
        <a:buFont typeface="Courier New" panose="02070309020205020404" pitchFamily="49" charset="0"/>
        <a:buChar char="o"/>
        <a:defRPr sz="1800" kern="1200">
          <a:solidFill>
            <a:schemeClr val="bg2">
              <a:lumMod val="10000"/>
            </a:schemeClr>
          </a:solidFill>
          <a:latin typeface="+mn-lt"/>
          <a:ea typeface="ＭＳ Ｐゴシック" charset="0"/>
          <a:cs typeface="+mn-cs"/>
        </a:defRPr>
      </a:lvl3pPr>
      <a:lvl4pPr marL="1600200" indent="-228600" algn="l" rtl="0" eaLnBrk="0" fontAlgn="base" hangingPunct="0">
        <a:spcBef>
          <a:spcPct val="20000"/>
        </a:spcBef>
        <a:spcAft>
          <a:spcPct val="0"/>
        </a:spcAft>
        <a:buSzPct val="55000"/>
        <a:buFont typeface="Wingdings" panose="05000000000000000000" pitchFamily="2" charset="2"/>
        <a:buChar char="q"/>
        <a:defRPr sz="1600" kern="1200">
          <a:solidFill>
            <a:schemeClr val="bg2">
              <a:lumMod val="10000"/>
            </a:schemeClr>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1600" kern="1200">
          <a:solidFill>
            <a:schemeClr val="bg2">
              <a:lumMod val="10000"/>
            </a:schemeClr>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B6A226-8332-7B4D-A309-CBD58A51CDDE}"/>
              </a:ext>
            </a:extLst>
          </p:cNvPr>
          <p:cNvSpPr>
            <a:spLocks noGrp="1"/>
          </p:cNvSpPr>
          <p:nvPr>
            <p:ph type="title"/>
          </p:nvPr>
        </p:nvSpPr>
        <p:spPr>
          <a:xfrm>
            <a:off x="331278" y="179146"/>
            <a:ext cx="854983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ABA7D44-34B4-F348-A4F9-7978306848FD}"/>
              </a:ext>
            </a:extLst>
          </p:cNvPr>
          <p:cNvSpPr>
            <a:spLocks noGrp="1"/>
          </p:cNvSpPr>
          <p:nvPr>
            <p:ph type="body" idx="1"/>
          </p:nvPr>
        </p:nvSpPr>
        <p:spPr>
          <a:xfrm>
            <a:off x="331278" y="1394847"/>
            <a:ext cx="8549833" cy="47821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7" name="Picture 6">
            <a:extLst>
              <a:ext uri="{FF2B5EF4-FFF2-40B4-BE49-F238E27FC236}">
                <a16:creationId xmlns:a16="http://schemas.microsoft.com/office/drawing/2014/main" id="{2EF74022-B9ED-3946-A210-1F4BBFCF56FB}"/>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6843267" y="6149966"/>
            <a:ext cx="1672083" cy="482042"/>
          </a:xfrm>
          <a:prstGeom prst="rect">
            <a:avLst/>
          </a:prstGeom>
        </p:spPr>
      </p:pic>
      <p:sp>
        <p:nvSpPr>
          <p:cNvPr id="8" name="Slide Number Placeholder 5">
            <a:extLst>
              <a:ext uri="{FF2B5EF4-FFF2-40B4-BE49-F238E27FC236}">
                <a16:creationId xmlns:a16="http://schemas.microsoft.com/office/drawing/2014/main" id="{DBCC874A-0400-2B49-BB2E-B7A641A1D1A1}"/>
              </a:ext>
            </a:extLst>
          </p:cNvPr>
          <p:cNvSpPr>
            <a:spLocks noGrp="1"/>
          </p:cNvSpPr>
          <p:nvPr>
            <p:ph type="sldNum" sz="quarter" idx="4"/>
          </p:nvPr>
        </p:nvSpPr>
        <p:spPr>
          <a:xfrm>
            <a:off x="331277" y="6225545"/>
            <a:ext cx="2057400" cy="365125"/>
          </a:xfrm>
          <a:prstGeom prst="rect">
            <a:avLst/>
          </a:prstGeom>
        </p:spPr>
        <p:txBody>
          <a:bodyPr/>
          <a:lstStyle>
            <a:lvl1pPr algn="l">
              <a:defRPr>
                <a:solidFill>
                  <a:schemeClr val="tx1"/>
                </a:solidFill>
              </a:defRPr>
            </a:lvl1pPr>
          </a:lstStyle>
          <a:p>
            <a:fld id="{E6C0C164-648A-654B-87AA-0915A2DD7517}" type="slidenum">
              <a:rPr lang="en-US" smtClean="0"/>
              <a:pPr/>
              <a:t>‹#›</a:t>
            </a:fld>
            <a:endParaRPr lang="en-US" dirty="0"/>
          </a:p>
        </p:txBody>
      </p:sp>
      <p:sp>
        <p:nvSpPr>
          <p:cNvPr id="9" name="Footer Placeholder 4">
            <a:extLst>
              <a:ext uri="{FF2B5EF4-FFF2-40B4-BE49-F238E27FC236}">
                <a16:creationId xmlns:a16="http://schemas.microsoft.com/office/drawing/2014/main" id="{53F072AE-6327-E74C-A158-37DFDB844ED3}"/>
              </a:ext>
            </a:extLst>
          </p:cNvPr>
          <p:cNvSpPr>
            <a:spLocks noGrp="1"/>
          </p:cNvSpPr>
          <p:nvPr>
            <p:ph type="ftr" sz="quarter" idx="3"/>
          </p:nvPr>
        </p:nvSpPr>
        <p:spPr>
          <a:xfrm>
            <a:off x="383951" y="6283270"/>
            <a:ext cx="3086100" cy="365125"/>
          </a:xfrm>
          <a:prstGeom prst="rect">
            <a:avLst/>
          </a:prstGeom>
        </p:spPr>
        <p:txBody>
          <a:bodyPr/>
          <a:lstStyle>
            <a:lvl1pPr algn="ctr">
              <a:defRPr sz="900"/>
            </a:lvl1pPr>
          </a:lstStyle>
          <a:p>
            <a:r>
              <a:rPr lang="en-US" altLang="en-US" dirty="0"/>
              <a:t>© Shipman &amp; Goodwin LLP 2021. All rights reserved.</a:t>
            </a:r>
          </a:p>
        </p:txBody>
      </p:sp>
    </p:spTree>
    <p:extLst>
      <p:ext uri="{BB962C8B-B14F-4D97-AF65-F5344CB8AC3E}">
        <p14:creationId xmlns:p14="http://schemas.microsoft.com/office/powerpoint/2010/main" val="74033496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hf hdr="0" dt="0"/>
  <p:txStyles>
    <p:titleStyle>
      <a:lvl1pPr algn="l" defTabSz="685800" rtl="0" eaLnBrk="1" latinLnBrk="0" hangingPunct="1">
        <a:lnSpc>
          <a:spcPct val="90000"/>
        </a:lnSpc>
        <a:spcBef>
          <a:spcPct val="0"/>
        </a:spcBef>
        <a:buNone/>
        <a:defRPr sz="3300" b="1" i="0" kern="1200">
          <a:solidFill>
            <a:srgbClr val="006BA4"/>
          </a:solidFill>
          <a:latin typeface="Book Antiqua" panose="02040602050305030304" pitchFamily="18" charset="0"/>
          <a:ea typeface="+mj-ea"/>
          <a:cs typeface="+mj-cs"/>
        </a:defRPr>
      </a:lvl1pPr>
    </p:titleStyle>
    <p:bodyStyle>
      <a:lvl1pPr marL="171450" indent="-171450" algn="l" defTabSz="685800" rtl="0" eaLnBrk="1" latinLnBrk="0" hangingPunct="1">
        <a:lnSpc>
          <a:spcPct val="100000"/>
        </a:lnSpc>
        <a:spcBef>
          <a:spcPts val="450"/>
        </a:spcBef>
        <a:spcAft>
          <a:spcPts val="450"/>
        </a:spcAft>
        <a:buClr>
          <a:srgbClr val="006BA4"/>
        </a:buClr>
        <a:buFont typeface="Arial" panose="020B0604020202020204" pitchFamily="34" charset="0"/>
        <a:buChar char="•"/>
        <a:defRPr sz="2700" b="0" i="0" kern="1200">
          <a:solidFill>
            <a:schemeClr val="tx1"/>
          </a:solidFill>
          <a:latin typeface="Book Antiqua" panose="02040602050305030304" pitchFamily="18" charset="0"/>
          <a:ea typeface="+mn-ea"/>
          <a:cs typeface="+mn-cs"/>
        </a:defRPr>
      </a:lvl1pPr>
      <a:lvl2pPr marL="514350" indent="-171450" algn="l" defTabSz="685800" rtl="0" eaLnBrk="1" latinLnBrk="0" hangingPunct="1">
        <a:lnSpc>
          <a:spcPct val="100000"/>
        </a:lnSpc>
        <a:spcBef>
          <a:spcPts val="450"/>
        </a:spcBef>
        <a:spcAft>
          <a:spcPts val="450"/>
        </a:spcAft>
        <a:buClr>
          <a:srgbClr val="006BA4"/>
        </a:buClr>
        <a:buSzPct val="80000"/>
        <a:buFont typeface="Wingdings" pitchFamily="2" charset="2"/>
        <a:buChar char="§"/>
        <a:defRPr sz="2400" b="0" i="0" kern="1200">
          <a:solidFill>
            <a:schemeClr val="tx1"/>
          </a:solidFill>
          <a:latin typeface="Book Antiqua" panose="02040602050305030304" pitchFamily="18" charset="0"/>
          <a:ea typeface="+mn-ea"/>
          <a:cs typeface="+mn-cs"/>
        </a:defRPr>
      </a:lvl2pPr>
      <a:lvl3pPr marL="857250" indent="-171450" algn="l" defTabSz="685800" rtl="0" eaLnBrk="1" latinLnBrk="0" hangingPunct="1">
        <a:lnSpc>
          <a:spcPct val="100000"/>
        </a:lnSpc>
        <a:spcBef>
          <a:spcPts val="450"/>
        </a:spcBef>
        <a:spcAft>
          <a:spcPts val="450"/>
        </a:spcAft>
        <a:buClr>
          <a:srgbClr val="006BA4"/>
        </a:buClr>
        <a:buSzPct val="70000"/>
        <a:buFont typeface="Courier New" panose="02070309020205020404" pitchFamily="49" charset="0"/>
        <a:buChar char="o"/>
        <a:defRPr sz="2100" b="0" i="0" kern="1200">
          <a:solidFill>
            <a:schemeClr val="tx1"/>
          </a:solidFill>
          <a:latin typeface="Book Antiqua" panose="02040602050305030304" pitchFamily="18" charset="0"/>
          <a:ea typeface="+mn-ea"/>
          <a:cs typeface="+mn-cs"/>
        </a:defRPr>
      </a:lvl3pPr>
      <a:lvl4pPr marL="1200150" indent="-171450" algn="l" defTabSz="685800" rtl="0" eaLnBrk="1" latinLnBrk="0" hangingPunct="1">
        <a:lnSpc>
          <a:spcPct val="100000"/>
        </a:lnSpc>
        <a:spcBef>
          <a:spcPts val="450"/>
        </a:spcBef>
        <a:spcAft>
          <a:spcPts val="450"/>
        </a:spcAft>
        <a:buClr>
          <a:srgbClr val="006BA4"/>
        </a:buClr>
        <a:buSzPct val="60000"/>
        <a:buFont typeface="Wingdings" pitchFamily="2" charset="2"/>
        <a:buChar char="v"/>
        <a:defRPr sz="1800" b="0" i="0" kern="1200">
          <a:solidFill>
            <a:schemeClr val="tx1"/>
          </a:solidFill>
          <a:latin typeface="Book Antiqua" panose="02040602050305030304" pitchFamily="18" charset="0"/>
          <a:ea typeface="+mn-ea"/>
          <a:cs typeface="+mn-cs"/>
        </a:defRPr>
      </a:lvl4pPr>
      <a:lvl5pPr marL="1543050" indent="-171450" algn="l" defTabSz="685800" rtl="0" eaLnBrk="1" latinLnBrk="0" hangingPunct="1">
        <a:lnSpc>
          <a:spcPct val="90000"/>
        </a:lnSpc>
        <a:spcBef>
          <a:spcPts val="375"/>
        </a:spcBef>
        <a:buClr>
          <a:srgbClr val="006BA4"/>
        </a:buClr>
        <a:buSzPct val="60000"/>
        <a:buFont typeface="Wingdings" pitchFamily="2" charset="2"/>
        <a:buChar char="q"/>
        <a:defRPr sz="1800" b="0" i="0" kern="1200">
          <a:solidFill>
            <a:schemeClr val="tx1"/>
          </a:solidFill>
          <a:latin typeface="Book Antiqua" panose="020406020503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5.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21.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18.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23.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25.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26.xml"/><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28.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29.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33.xml"/><Relationship Id="rId7" Type="http://schemas.openxmlformats.org/officeDocument/2006/relationships/diagramColors" Target="../diagrams/colors11.xm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35.xml"/><Relationship Id="rId7" Type="http://schemas.openxmlformats.org/officeDocument/2006/relationships/diagramColors" Target="../diagrams/colors12.xm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8.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36.xml"/><Relationship Id="rId7" Type="http://schemas.openxmlformats.org/officeDocument/2006/relationships/diagramColors" Target="../diagrams/colors13.xml"/><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notesSlide" Target="../notesSlides/notesSlide39.xml"/><Relationship Id="rId7" Type="http://schemas.openxmlformats.org/officeDocument/2006/relationships/diagramColors" Target="../diagrams/colors14.xm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43.xml"/><Relationship Id="rId7" Type="http://schemas.openxmlformats.org/officeDocument/2006/relationships/diagramColors" Target="../diagrams/colors15.xml"/><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46.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notesSlide" Target="../notesSlides/notesSlide44.xml"/><Relationship Id="rId7" Type="http://schemas.openxmlformats.org/officeDocument/2006/relationships/diagramColors" Target="../diagrams/colors16.xml"/><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47.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notesSlide" Target="../notesSlides/notesSlide45.xml"/><Relationship Id="rId7" Type="http://schemas.openxmlformats.org/officeDocument/2006/relationships/diagramColors" Target="../diagrams/colors17.xml"/><Relationship Id="rId2"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8.xml"/><Relationship Id="rId6" Type="http://schemas.openxmlformats.org/officeDocument/2006/relationships/image" Target="../media/image23.jpeg"/><Relationship Id="rId5" Type="http://schemas.openxmlformats.org/officeDocument/2006/relationships/image" Target="../media/image13.png"/><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4.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27.jpeg"/></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2.xml"/><Relationship Id="rId5" Type="http://schemas.openxmlformats.org/officeDocument/2006/relationships/image" Target="../media/image13.png"/><Relationship Id="rId4" Type="http://schemas.openxmlformats.org/officeDocument/2006/relationships/image" Target="../media/image12.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3.xml"/><Relationship Id="rId5" Type="http://schemas.openxmlformats.org/officeDocument/2006/relationships/image" Target="../media/image13.png"/><Relationship Id="rId4" Type="http://schemas.openxmlformats.org/officeDocument/2006/relationships/image" Target="../media/image12.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54.xml"/><Relationship Id="rId5" Type="http://schemas.openxmlformats.org/officeDocument/2006/relationships/image" Target="../media/image13.png"/><Relationship Id="rId4" Type="http://schemas.openxmlformats.org/officeDocument/2006/relationships/image" Target="../media/image12.png"/></Relationships>
</file>

<file path=ppt/slides/_rels/slide66.xml.rels><?xml version="1.0" encoding="UTF-8" standalone="yes"?>
<Relationships xmlns="http://schemas.openxmlformats.org/package/2006/relationships"><Relationship Id="rId8" Type="http://schemas.microsoft.com/office/2007/relationships/diagramDrawing" Target="../diagrams/drawing19.xml"/><Relationship Id="rId13" Type="http://schemas.microsoft.com/office/2007/relationships/diagramDrawing" Target="../diagrams/drawing20.xml"/><Relationship Id="rId3" Type="http://schemas.openxmlformats.org/officeDocument/2006/relationships/notesSlide" Target="../notesSlides/notesSlide57.xml"/><Relationship Id="rId7" Type="http://schemas.openxmlformats.org/officeDocument/2006/relationships/diagramColors" Target="../diagrams/colors19.xml"/><Relationship Id="rId12" Type="http://schemas.openxmlformats.org/officeDocument/2006/relationships/diagramColors" Target="../diagrams/colors20.xml"/><Relationship Id="rId2" Type="http://schemas.openxmlformats.org/officeDocument/2006/relationships/slideLayout" Target="../slideLayouts/slideLayout2.xml"/><Relationship Id="rId1" Type="http://schemas.openxmlformats.org/officeDocument/2006/relationships/tags" Target="../tags/tag55.xml"/><Relationship Id="rId6" Type="http://schemas.openxmlformats.org/officeDocument/2006/relationships/diagramQuickStyle" Target="../diagrams/quickStyle19.xml"/><Relationship Id="rId11" Type="http://schemas.openxmlformats.org/officeDocument/2006/relationships/diagramQuickStyle" Target="../diagrams/quickStyle20.xml"/><Relationship Id="rId5" Type="http://schemas.openxmlformats.org/officeDocument/2006/relationships/diagramLayout" Target="../diagrams/layout19.xml"/><Relationship Id="rId10" Type="http://schemas.openxmlformats.org/officeDocument/2006/relationships/diagramLayout" Target="../diagrams/layout20.xml"/><Relationship Id="rId4" Type="http://schemas.openxmlformats.org/officeDocument/2006/relationships/diagramData" Target="../diagrams/data19.xml"/><Relationship Id="rId9" Type="http://schemas.openxmlformats.org/officeDocument/2006/relationships/diagramData" Target="../diagrams/data20.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3.png"/><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31.jpe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0.xml"/><Relationship Id="rId4" Type="http://schemas.openxmlformats.org/officeDocument/2006/relationships/image" Target="../media/image31.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32.jpe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62.xml"/><Relationship Id="rId4" Type="http://schemas.openxmlformats.org/officeDocument/2006/relationships/image" Target="../media/image33.jpe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33.jpe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64.xml"/><Relationship Id="rId4" Type="http://schemas.openxmlformats.org/officeDocument/2006/relationships/image" Target="../media/image34.jpe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35.jpe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7.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8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9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2.xml"/><Relationship Id="rId1" Type="http://schemas.openxmlformats.org/officeDocument/2006/relationships/tags" Target="../tags/tag6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hyperlink" Target="http://www.ctschoollaw.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4495800" y="2054225"/>
            <a:ext cx="4495800" cy="2365375"/>
          </a:xfrm>
        </p:spPr>
        <p:txBody>
          <a:bodyPr/>
          <a:lstStyle/>
          <a:p>
            <a:r>
              <a:rPr lang="en-US" sz="3200" dirty="0" smtClean="0">
                <a:latin typeface="Source Sans Pro" charset="0"/>
              </a:rPr>
              <a:t>Title IX Final Regulations:</a:t>
            </a:r>
            <a:br>
              <a:rPr lang="en-US" sz="3200" dirty="0" smtClean="0">
                <a:latin typeface="Source Sans Pro" charset="0"/>
              </a:rPr>
            </a:br>
            <a:r>
              <a:rPr lang="en-US" sz="2000" dirty="0" smtClean="0">
                <a:latin typeface="Source Sans Pro" charset="0"/>
              </a:rPr>
              <a:t>Coordinator, Investigator, Decision-Maker and Informal Resolution Facilitator Training</a:t>
            </a:r>
            <a:endParaRPr lang="en-US" sz="3200" dirty="0">
              <a:latin typeface="Source Sans Pro" charset="0"/>
            </a:endParaRPr>
          </a:p>
        </p:txBody>
      </p:sp>
      <p:sp>
        <p:nvSpPr>
          <p:cNvPr id="14338" name="Subtitle 2"/>
          <p:cNvSpPr>
            <a:spLocks noGrp="1"/>
          </p:cNvSpPr>
          <p:nvPr>
            <p:ph type="subTitle" idx="1"/>
          </p:nvPr>
        </p:nvSpPr>
        <p:spPr>
          <a:xfrm>
            <a:off x="4495800" y="4953000"/>
            <a:ext cx="4495800" cy="1143000"/>
          </a:xfrm>
        </p:spPr>
        <p:txBody>
          <a:bodyPr/>
          <a:lstStyle/>
          <a:p>
            <a:r>
              <a:rPr lang="en-US" sz="1800" dirty="0" smtClean="0">
                <a:solidFill>
                  <a:schemeClr val="bg2">
                    <a:lumMod val="25000"/>
                  </a:schemeClr>
                </a:solidFill>
                <a:latin typeface="Calibri" charset="0"/>
              </a:rPr>
              <a:t>Region One School District</a:t>
            </a:r>
            <a:r>
              <a:rPr lang="en-US" sz="1800" dirty="0" smtClean="0">
                <a:solidFill>
                  <a:schemeClr val="bg2">
                    <a:lumMod val="25000"/>
                  </a:schemeClr>
                </a:solidFill>
                <a:latin typeface="Calibri" charset="0"/>
              </a:rPr>
              <a:t/>
            </a:r>
            <a:br>
              <a:rPr lang="en-US" sz="1800" dirty="0" smtClean="0">
                <a:solidFill>
                  <a:schemeClr val="bg2">
                    <a:lumMod val="25000"/>
                  </a:schemeClr>
                </a:solidFill>
                <a:latin typeface="Calibri" charset="0"/>
              </a:rPr>
            </a:br>
            <a:r>
              <a:rPr lang="en-US" sz="1800" dirty="0" smtClean="0">
                <a:solidFill>
                  <a:schemeClr val="bg2">
                    <a:lumMod val="25000"/>
                  </a:schemeClr>
                </a:solidFill>
                <a:latin typeface="Calibri" charset="0"/>
              </a:rPr>
              <a:t>January 11, 2022</a:t>
            </a:r>
            <a:endParaRPr lang="en-US" sz="1800" dirty="0">
              <a:solidFill>
                <a:schemeClr val="bg2">
                  <a:lumMod val="25000"/>
                </a:schemeClr>
              </a:solidFill>
              <a:latin typeface="Calibri" charset="0"/>
            </a:endParaRPr>
          </a:p>
          <a:p>
            <a:endParaRPr lang="en-US" sz="1800" dirty="0">
              <a:solidFill>
                <a:schemeClr val="bg2">
                  <a:lumMod val="25000"/>
                </a:schemeClr>
              </a:solidFill>
              <a:latin typeface="Calibri" charset="0"/>
            </a:endParaRPr>
          </a:p>
        </p:txBody>
      </p:sp>
      <p:sp>
        <p:nvSpPr>
          <p:cNvPr id="14339" name="TextBox 4"/>
          <p:cNvSpPr txBox="1">
            <a:spLocks noChangeArrowheads="1"/>
          </p:cNvSpPr>
          <p:nvPr/>
        </p:nvSpPr>
        <p:spPr bwMode="auto">
          <a:xfrm>
            <a:off x="4495800" y="4248090"/>
            <a:ext cx="4114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dirty="0">
                <a:solidFill>
                  <a:schemeClr val="bg2">
                    <a:lumMod val="25000"/>
                  </a:schemeClr>
                </a:solidFill>
              </a:rPr>
              <a:t>www.ctschoollaw.com</a:t>
            </a:r>
          </a:p>
        </p:txBody>
      </p:sp>
      <p:sp>
        <p:nvSpPr>
          <p:cNvPr id="2" name="Rectangle 1"/>
          <p:cNvSpPr/>
          <p:nvPr/>
        </p:nvSpPr>
        <p:spPr>
          <a:xfrm>
            <a:off x="76200" y="6477000"/>
            <a:ext cx="3054041" cy="253916"/>
          </a:xfrm>
          <a:prstGeom prst="rect">
            <a:avLst/>
          </a:prstGeom>
        </p:spPr>
        <p:txBody>
          <a:bodyPr wrap="none">
            <a:spAutoFit/>
          </a:bodyPr>
          <a:lstStyle/>
          <a:p>
            <a:pPr>
              <a:defRPr/>
            </a:pPr>
            <a:r>
              <a:rPr lang="en-US" sz="1050" dirty="0">
                <a:solidFill>
                  <a:schemeClr val="bg2">
                    <a:lumMod val="25000"/>
                  </a:schemeClr>
                </a:solidFill>
              </a:rPr>
              <a:t>© Shipman &amp; Goodwin LLP </a:t>
            </a:r>
            <a:r>
              <a:rPr lang="en-US" sz="1050" dirty="0" smtClean="0">
                <a:solidFill>
                  <a:schemeClr val="bg2">
                    <a:lumMod val="25000"/>
                  </a:schemeClr>
                </a:solidFill>
              </a:rPr>
              <a:t>2020. </a:t>
            </a:r>
            <a:r>
              <a:rPr lang="en-US" sz="1050" dirty="0">
                <a:solidFill>
                  <a:schemeClr val="bg2">
                    <a:lumMod val="25000"/>
                  </a:schemeClr>
                </a:solidFill>
              </a:rPr>
              <a:t>All rights reserved.</a:t>
            </a:r>
          </a:p>
        </p:txBody>
      </p:sp>
    </p:spTree>
    <p:custDataLst>
      <p:tags r:id="rId1"/>
    </p:custDataLst>
    <p:extLst>
      <p:ext uri="{BB962C8B-B14F-4D97-AF65-F5344CB8AC3E}">
        <p14:creationId xmlns:p14="http://schemas.microsoft.com/office/powerpoint/2010/main" val="795769442"/>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1"/>
          <p:cNvSpPr>
            <a:spLocks noGrp="1"/>
          </p:cNvSpPr>
          <p:nvPr>
            <p:ph type="title"/>
          </p:nvPr>
        </p:nvSpPr>
        <p:spPr>
          <a:xfrm>
            <a:off x="457200" y="146208"/>
            <a:ext cx="8229600" cy="523220"/>
          </a:xfrm>
        </p:spPr>
        <p:txBody>
          <a:bodyPr>
            <a:spAutoFit/>
          </a:bodyPr>
          <a:lstStyle/>
          <a:p>
            <a:pPr eaLnBrk="1" hangingPunct="1"/>
            <a:r>
              <a:rPr lang="en-US" dirty="0" smtClean="0">
                <a:solidFill>
                  <a:schemeClr val="tx2"/>
                </a:solidFill>
                <a:latin typeface="Source Sans Pro" charset="0"/>
              </a:rPr>
              <a:t>“Sex Discrimination”</a:t>
            </a:r>
            <a:endParaRPr lang="en-US" dirty="0">
              <a:solidFill>
                <a:schemeClr val="tx2"/>
              </a:solidFill>
              <a:latin typeface="Source Sans Pro" charset="0"/>
            </a:endParaRPr>
          </a:p>
        </p:txBody>
      </p:sp>
      <p:sp>
        <p:nvSpPr>
          <p:cNvPr id="173" name="Rectangle 172"/>
          <p:cNvSpPr/>
          <p:nvPr/>
        </p:nvSpPr>
        <p:spPr>
          <a:xfrm>
            <a:off x="4343400" y="714206"/>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3555441" y="3238838"/>
            <a:ext cx="1605376"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charset="0"/>
                <a:ea typeface="ＭＳ Ｐゴシック" charset="0"/>
              </a:rPr>
              <a:t>Increased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charset="0"/>
                <a:ea typeface="ＭＳ Ｐゴシック" charset="0"/>
              </a:rPr>
              <a:t>Flexibility</a:t>
            </a:r>
          </a:p>
        </p:txBody>
      </p:sp>
      <p:sp>
        <p:nvSpPr>
          <p:cNvPr id="22" name="Slide Number Placeholder 2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2C3E50"/>
              </a:solidFill>
              <a:effectLst/>
              <a:uLnTx/>
              <a:uFillTx/>
              <a:latin typeface="Calibri" charset="0"/>
              <a:ea typeface="ＭＳ Ｐゴシック" charset="0"/>
              <a:cs typeface="Arial" charset="0"/>
            </a:endParaRPr>
          </a:p>
        </p:txBody>
      </p:sp>
      <p:grpSp>
        <p:nvGrpSpPr>
          <p:cNvPr id="9" name="Group 8"/>
          <p:cNvGrpSpPr/>
          <p:nvPr/>
        </p:nvGrpSpPr>
        <p:grpSpPr>
          <a:xfrm>
            <a:off x="0" y="908208"/>
            <a:ext cx="9144000" cy="5213350"/>
            <a:chOff x="0" y="1428750"/>
            <a:chExt cx="9144000" cy="2139790"/>
          </a:xfrm>
        </p:grpSpPr>
        <p:sp>
          <p:nvSpPr>
            <p:cNvPr id="10" name="Rectangle 9"/>
            <p:cNvSpPr/>
            <p:nvPr/>
          </p:nvSpPr>
          <p:spPr>
            <a:xfrm>
              <a:off x="1592" y="1434940"/>
              <a:ext cx="9142408" cy="213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0" y="1428750"/>
              <a:ext cx="9142408" cy="21336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 name="Rectangular Callout 2"/>
          <p:cNvSpPr/>
          <p:nvPr/>
        </p:nvSpPr>
        <p:spPr>
          <a:xfrm>
            <a:off x="381000" y="1365408"/>
            <a:ext cx="8382000" cy="4391025"/>
          </a:xfrm>
          <a:prstGeom prst="wedgeRectCallout">
            <a:avLst>
              <a:gd name="adj1" fmla="val -20535"/>
              <a:gd name="adj2" fmla="val 56360"/>
            </a:avLst>
          </a:prstGeom>
          <a:solidFill>
            <a:srgbClr val="04AD97"/>
          </a:solidFill>
          <a:ln>
            <a:solidFill>
              <a:srgbClr val="04A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0" y="673417"/>
            <a:ext cx="1524000" cy="221599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charset="0"/>
                <a:cs typeface="Aharoni" panose="02010803020104030203" pitchFamily="2" charset="-79"/>
              </a:rPr>
              <a:t>“</a:t>
            </a:r>
          </a:p>
        </p:txBody>
      </p:sp>
      <p:sp>
        <p:nvSpPr>
          <p:cNvPr id="17" name="TextBox 16"/>
          <p:cNvSpPr txBox="1"/>
          <p:nvPr/>
        </p:nvSpPr>
        <p:spPr>
          <a:xfrm rot="10800000">
            <a:off x="7696200" y="4184808"/>
            <a:ext cx="1524000" cy="221599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charset="0"/>
                <a:cs typeface="Aharoni" panose="02010803020104030203" pitchFamily="2" charset="-79"/>
              </a:rPr>
              <a:t>“</a:t>
            </a:r>
          </a:p>
        </p:txBody>
      </p:sp>
      <p:sp>
        <p:nvSpPr>
          <p:cNvPr id="16" name="TextBox 15">
            <a:extLst>
              <a:ext uri="{FF2B5EF4-FFF2-40B4-BE49-F238E27FC236}">
                <a16:creationId xmlns:a16="http://schemas.microsoft.com/office/drawing/2014/main" id="{E4E393AE-4998-AD44-9A7E-3BB78CA89080}"/>
              </a:ext>
            </a:extLst>
          </p:cNvPr>
          <p:cNvSpPr txBox="1"/>
          <p:nvPr/>
        </p:nvSpPr>
        <p:spPr>
          <a:xfrm>
            <a:off x="762000" y="1449148"/>
            <a:ext cx="7848600" cy="3785652"/>
          </a:xfrm>
          <a:prstGeom prst="rect">
            <a:avLst/>
          </a:prstGeom>
          <a:noFill/>
        </p:spPr>
        <p:txBody>
          <a:bodyPr wrap="square" rtlCol="0">
            <a:spAutoFit/>
          </a:bodyPr>
          <a:lstStyle/>
          <a:p>
            <a:r>
              <a:rPr lang="en-US" sz="2400" b="1" dirty="0">
                <a:solidFill>
                  <a:schemeClr val="bg1"/>
                </a:solidFill>
              </a:rPr>
              <a:t>   </a:t>
            </a:r>
            <a:r>
              <a:rPr lang="en-US" sz="4000" b="1" dirty="0">
                <a:solidFill>
                  <a:schemeClr val="bg1"/>
                </a:solidFill>
              </a:rPr>
              <a:t>occurs when a person, because of the person’s sex, is denied participation in or the benefits of any education program or activity receiving federal financial assistance.</a:t>
            </a:r>
            <a:endParaRPr lang="en-US" sz="4000" dirty="0">
              <a:solidFill>
                <a:schemeClr val="bg1"/>
              </a:solidFill>
            </a:endParaRPr>
          </a:p>
        </p:txBody>
      </p:sp>
      <p:sp>
        <p:nvSpPr>
          <p:cNvPr id="18"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3091780519"/>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1"/>
          <p:cNvSpPr>
            <a:spLocks noGrp="1"/>
          </p:cNvSpPr>
          <p:nvPr>
            <p:ph type="title"/>
          </p:nvPr>
        </p:nvSpPr>
        <p:spPr>
          <a:xfrm>
            <a:off x="457200" y="146208"/>
            <a:ext cx="8229600" cy="523220"/>
          </a:xfrm>
        </p:spPr>
        <p:txBody>
          <a:bodyPr>
            <a:spAutoFit/>
          </a:bodyPr>
          <a:lstStyle/>
          <a:p>
            <a:pPr eaLnBrk="1" hangingPunct="1"/>
            <a:r>
              <a:rPr lang="en-US" dirty="0" smtClean="0">
                <a:solidFill>
                  <a:schemeClr val="tx2"/>
                </a:solidFill>
                <a:latin typeface="Source Sans Pro" charset="0"/>
              </a:rPr>
              <a:t>“Sexual Harassment”</a:t>
            </a:r>
            <a:endParaRPr lang="en-US" dirty="0">
              <a:solidFill>
                <a:schemeClr val="tx2"/>
              </a:solidFill>
              <a:latin typeface="Source Sans Pro" charset="0"/>
            </a:endParaRPr>
          </a:p>
        </p:txBody>
      </p:sp>
      <p:sp>
        <p:nvSpPr>
          <p:cNvPr id="173" name="Rectangle 172"/>
          <p:cNvSpPr/>
          <p:nvPr/>
        </p:nvSpPr>
        <p:spPr>
          <a:xfrm>
            <a:off x="4343400" y="714206"/>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3555441" y="3238838"/>
            <a:ext cx="1605376"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charset="0"/>
                <a:ea typeface="ＭＳ Ｐゴシック" charset="0"/>
              </a:rPr>
              <a:t>Increased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charset="0"/>
                <a:ea typeface="ＭＳ Ｐゴシック" charset="0"/>
              </a:rPr>
              <a:t>Flexibility</a:t>
            </a:r>
          </a:p>
        </p:txBody>
      </p:sp>
      <p:sp>
        <p:nvSpPr>
          <p:cNvPr id="22" name="Slide Number Placeholder 2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2C3E50"/>
              </a:solidFill>
              <a:effectLst/>
              <a:uLnTx/>
              <a:uFillTx/>
              <a:latin typeface="Calibri" charset="0"/>
              <a:ea typeface="ＭＳ Ｐゴシック" charset="0"/>
              <a:cs typeface="Arial" charset="0"/>
            </a:endParaRPr>
          </a:p>
        </p:txBody>
      </p:sp>
      <p:grpSp>
        <p:nvGrpSpPr>
          <p:cNvPr id="9" name="Group 8"/>
          <p:cNvGrpSpPr/>
          <p:nvPr/>
        </p:nvGrpSpPr>
        <p:grpSpPr>
          <a:xfrm>
            <a:off x="0" y="908208"/>
            <a:ext cx="9144000" cy="5213350"/>
            <a:chOff x="0" y="1428750"/>
            <a:chExt cx="9144000" cy="2139790"/>
          </a:xfrm>
        </p:grpSpPr>
        <p:sp>
          <p:nvSpPr>
            <p:cNvPr id="10" name="Rectangle 9"/>
            <p:cNvSpPr/>
            <p:nvPr/>
          </p:nvSpPr>
          <p:spPr>
            <a:xfrm>
              <a:off x="1592" y="1434940"/>
              <a:ext cx="9142408" cy="213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0" y="1428750"/>
              <a:ext cx="9142408" cy="21336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 name="Rectangular Callout 2"/>
          <p:cNvSpPr/>
          <p:nvPr/>
        </p:nvSpPr>
        <p:spPr>
          <a:xfrm>
            <a:off x="381000" y="1365408"/>
            <a:ext cx="8382000" cy="4391025"/>
          </a:xfrm>
          <a:prstGeom prst="wedgeRectCallout">
            <a:avLst>
              <a:gd name="adj1" fmla="val -20535"/>
              <a:gd name="adj2" fmla="val 56360"/>
            </a:avLst>
          </a:prstGeom>
          <a:solidFill>
            <a:srgbClr val="04AD97"/>
          </a:solidFill>
          <a:ln>
            <a:solidFill>
              <a:srgbClr val="04A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0" y="673417"/>
            <a:ext cx="1524000" cy="221599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charset="0"/>
                <a:cs typeface="Aharoni" panose="02010803020104030203" pitchFamily="2" charset="-79"/>
              </a:rPr>
              <a:t>“</a:t>
            </a:r>
          </a:p>
        </p:txBody>
      </p:sp>
      <p:sp>
        <p:nvSpPr>
          <p:cNvPr id="17" name="TextBox 16"/>
          <p:cNvSpPr txBox="1"/>
          <p:nvPr/>
        </p:nvSpPr>
        <p:spPr>
          <a:xfrm rot="10800000">
            <a:off x="7696200" y="4184808"/>
            <a:ext cx="1524000" cy="221599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charset="0"/>
                <a:cs typeface="Aharoni" panose="02010803020104030203" pitchFamily="2" charset="-79"/>
              </a:rPr>
              <a:t>“</a:t>
            </a:r>
          </a:p>
        </p:txBody>
      </p:sp>
      <p:sp>
        <p:nvSpPr>
          <p:cNvPr id="16" name="TextBox 15">
            <a:extLst>
              <a:ext uri="{FF2B5EF4-FFF2-40B4-BE49-F238E27FC236}">
                <a16:creationId xmlns:a16="http://schemas.microsoft.com/office/drawing/2014/main" id="{E4E393AE-4998-AD44-9A7E-3BB78CA89080}"/>
              </a:ext>
            </a:extLst>
          </p:cNvPr>
          <p:cNvSpPr txBox="1"/>
          <p:nvPr/>
        </p:nvSpPr>
        <p:spPr>
          <a:xfrm>
            <a:off x="762000" y="1449148"/>
            <a:ext cx="7848600" cy="4216539"/>
          </a:xfrm>
          <a:prstGeom prst="rect">
            <a:avLst/>
          </a:prstGeom>
          <a:noFill/>
        </p:spPr>
        <p:txBody>
          <a:bodyPr wrap="square" rtlCol="0">
            <a:spAutoFit/>
          </a:bodyPr>
          <a:lstStyle/>
          <a:p>
            <a:r>
              <a:rPr lang="en-US" sz="2400" b="1" dirty="0">
                <a:solidFill>
                  <a:schemeClr val="bg1"/>
                </a:solidFill>
              </a:rPr>
              <a:t>   </a:t>
            </a:r>
            <a:r>
              <a:rPr lang="en-US" sz="2400" dirty="0" smtClean="0">
                <a:solidFill>
                  <a:schemeClr val="bg1"/>
                </a:solidFill>
              </a:rPr>
              <a:t>…Conduct </a:t>
            </a:r>
            <a:r>
              <a:rPr lang="en-US" sz="2400" b="1" dirty="0">
                <a:solidFill>
                  <a:srgbClr val="5E3C63"/>
                </a:solidFill>
              </a:rPr>
              <a:t>on the basis of sex </a:t>
            </a:r>
            <a:r>
              <a:rPr lang="en-US" sz="2400" dirty="0" smtClean="0">
                <a:solidFill>
                  <a:schemeClr val="bg1"/>
                </a:solidFill>
              </a:rPr>
              <a:t>that satisfies one or more of the following:</a:t>
            </a:r>
          </a:p>
          <a:p>
            <a:pPr marL="342900" indent="-342900">
              <a:buFont typeface="Wingdings" panose="05000000000000000000" pitchFamily="2" charset="2"/>
              <a:buChar char="§"/>
            </a:pPr>
            <a:r>
              <a:rPr lang="en-US" sz="2200" dirty="0">
                <a:solidFill>
                  <a:schemeClr val="bg1"/>
                </a:solidFill>
              </a:rPr>
              <a:t>An </a:t>
            </a:r>
            <a:r>
              <a:rPr lang="en-US" sz="2200" b="1" dirty="0">
                <a:solidFill>
                  <a:srgbClr val="5E3C63"/>
                </a:solidFill>
              </a:rPr>
              <a:t>employee</a:t>
            </a:r>
            <a:r>
              <a:rPr lang="en-US" sz="2200" dirty="0">
                <a:solidFill>
                  <a:schemeClr val="bg1"/>
                </a:solidFill>
              </a:rPr>
              <a:t> of the District conditioning the provision of an aid, benefit, or service of the District on an individual’s </a:t>
            </a:r>
            <a:r>
              <a:rPr lang="en-US" sz="2200" b="1" dirty="0">
                <a:solidFill>
                  <a:srgbClr val="5E3C63"/>
                </a:solidFill>
              </a:rPr>
              <a:t>participation in unwelcome sexual conduct</a:t>
            </a:r>
            <a:r>
              <a:rPr lang="en-US" sz="2200" dirty="0">
                <a:solidFill>
                  <a:schemeClr val="bg1"/>
                </a:solidFill>
              </a:rPr>
              <a:t> (i.e., </a:t>
            </a:r>
            <a:r>
              <a:rPr lang="en-US" sz="2200" i="1" dirty="0">
                <a:solidFill>
                  <a:schemeClr val="bg1"/>
                </a:solidFill>
              </a:rPr>
              <a:t>quid pro quo</a:t>
            </a:r>
            <a:r>
              <a:rPr lang="en-US" sz="2200" dirty="0">
                <a:solidFill>
                  <a:schemeClr val="bg1"/>
                </a:solidFill>
              </a:rPr>
              <a:t>); </a:t>
            </a:r>
            <a:endParaRPr lang="en-US" sz="2200" dirty="0" smtClean="0">
              <a:solidFill>
                <a:schemeClr val="bg1"/>
              </a:solidFill>
            </a:endParaRPr>
          </a:p>
          <a:p>
            <a:pPr marL="342900" indent="-342900">
              <a:buFont typeface="Wingdings" panose="05000000000000000000" pitchFamily="2" charset="2"/>
              <a:buChar char="§"/>
            </a:pPr>
            <a:r>
              <a:rPr lang="en-US" sz="2200" b="1" dirty="0">
                <a:solidFill>
                  <a:srgbClr val="5E3C63"/>
                </a:solidFill>
              </a:rPr>
              <a:t>Unwelcome</a:t>
            </a:r>
            <a:r>
              <a:rPr lang="en-US" sz="2200" dirty="0" smtClean="0">
                <a:solidFill>
                  <a:schemeClr val="bg1"/>
                </a:solidFill>
              </a:rPr>
              <a:t> conduct determined by a reasonable person to be so </a:t>
            </a:r>
            <a:r>
              <a:rPr lang="en-US" sz="2200" b="1" dirty="0">
                <a:solidFill>
                  <a:srgbClr val="5E3C63"/>
                </a:solidFill>
              </a:rPr>
              <a:t>severe, pervasive, and objectively offensive </a:t>
            </a:r>
            <a:r>
              <a:rPr lang="en-US" sz="2200" dirty="0" smtClean="0">
                <a:solidFill>
                  <a:schemeClr val="bg1"/>
                </a:solidFill>
              </a:rPr>
              <a:t>that it effectively denies a person equal access to the District’s education programs or activities; or</a:t>
            </a:r>
          </a:p>
          <a:p>
            <a:pPr marL="342900" indent="-342900">
              <a:buFont typeface="Wingdings" panose="05000000000000000000" pitchFamily="2" charset="2"/>
              <a:buChar char="§"/>
            </a:pPr>
            <a:r>
              <a:rPr lang="en-US" sz="2200" b="1" dirty="0">
                <a:solidFill>
                  <a:srgbClr val="5E3C63"/>
                </a:solidFill>
              </a:rPr>
              <a:t>“Sexual assault</a:t>
            </a:r>
            <a:r>
              <a:rPr lang="en-US" sz="2200" b="1" dirty="0" smtClean="0">
                <a:solidFill>
                  <a:srgbClr val="5E3C63"/>
                </a:solidFill>
              </a:rPr>
              <a:t>”* </a:t>
            </a:r>
            <a:r>
              <a:rPr lang="en-US" sz="2000" dirty="0">
                <a:solidFill>
                  <a:schemeClr val="bg1"/>
                </a:solidFill>
              </a:rPr>
              <a:t>(20 U.S.C. 1092(f)(6)(A)(v</a:t>
            </a:r>
            <a:r>
              <a:rPr lang="en-US" sz="2000" dirty="0" smtClean="0">
                <a:solidFill>
                  <a:schemeClr val="bg1"/>
                </a:solidFill>
              </a:rPr>
              <a:t>)), </a:t>
            </a:r>
            <a:r>
              <a:rPr lang="en-US" sz="2200" b="1" dirty="0">
                <a:solidFill>
                  <a:srgbClr val="5E3C63"/>
                </a:solidFill>
              </a:rPr>
              <a:t>“dating violence</a:t>
            </a:r>
            <a:r>
              <a:rPr lang="en-US" sz="2200" b="1" dirty="0" smtClean="0">
                <a:solidFill>
                  <a:srgbClr val="5E3C63"/>
                </a:solidFill>
              </a:rPr>
              <a:t>”*</a:t>
            </a:r>
            <a:r>
              <a:rPr lang="en-US" sz="2200" dirty="0" smtClean="0">
                <a:solidFill>
                  <a:schemeClr val="bg1"/>
                </a:solidFill>
              </a:rPr>
              <a:t> </a:t>
            </a:r>
            <a:r>
              <a:rPr lang="en-US" sz="2000" dirty="0">
                <a:solidFill>
                  <a:schemeClr val="bg1"/>
                </a:solidFill>
              </a:rPr>
              <a:t>(34 U.S.C. 12291(a)(10</a:t>
            </a:r>
            <a:r>
              <a:rPr lang="en-US" sz="2000" dirty="0" smtClean="0">
                <a:solidFill>
                  <a:schemeClr val="bg1"/>
                </a:solidFill>
              </a:rPr>
              <a:t>)), </a:t>
            </a:r>
            <a:r>
              <a:rPr lang="en-US" sz="2200" b="1" dirty="0">
                <a:solidFill>
                  <a:srgbClr val="5E3C63"/>
                </a:solidFill>
              </a:rPr>
              <a:t>“domestic </a:t>
            </a:r>
            <a:r>
              <a:rPr lang="en-US" sz="2200" b="1" dirty="0" smtClean="0">
                <a:solidFill>
                  <a:srgbClr val="5E3C63"/>
                </a:solidFill>
              </a:rPr>
              <a:t>violence”*</a:t>
            </a:r>
            <a:br>
              <a:rPr lang="en-US" sz="2200" b="1" dirty="0" smtClean="0">
                <a:solidFill>
                  <a:srgbClr val="5E3C63"/>
                </a:solidFill>
              </a:rPr>
            </a:br>
            <a:r>
              <a:rPr lang="en-US" sz="2000" b="1" dirty="0" smtClean="0">
                <a:solidFill>
                  <a:srgbClr val="5E3C63"/>
                </a:solidFill>
              </a:rPr>
              <a:t> </a:t>
            </a:r>
            <a:r>
              <a:rPr lang="en-US" sz="2000" dirty="0">
                <a:solidFill>
                  <a:schemeClr val="bg1"/>
                </a:solidFill>
              </a:rPr>
              <a:t>(34 U.S.C. 12291(a)(8</a:t>
            </a:r>
            <a:r>
              <a:rPr lang="en-US" sz="2000" dirty="0" smtClean="0">
                <a:solidFill>
                  <a:schemeClr val="bg1"/>
                </a:solidFill>
              </a:rPr>
              <a:t>)) </a:t>
            </a:r>
            <a:r>
              <a:rPr lang="en-US" sz="2200" dirty="0" smtClean="0">
                <a:solidFill>
                  <a:schemeClr val="bg1"/>
                </a:solidFill>
              </a:rPr>
              <a:t>or </a:t>
            </a:r>
            <a:r>
              <a:rPr lang="en-US" sz="2200" b="1" dirty="0">
                <a:solidFill>
                  <a:srgbClr val="5E3C63"/>
                </a:solidFill>
              </a:rPr>
              <a:t>“stalking</a:t>
            </a:r>
            <a:r>
              <a:rPr lang="en-US" sz="2200" b="1" dirty="0" smtClean="0">
                <a:solidFill>
                  <a:srgbClr val="5E3C63"/>
                </a:solidFill>
              </a:rPr>
              <a:t>”* </a:t>
            </a:r>
            <a:r>
              <a:rPr lang="en-US" sz="2000" dirty="0">
                <a:solidFill>
                  <a:schemeClr val="bg1"/>
                </a:solidFill>
              </a:rPr>
              <a:t>(34 U.S.C. 12291(a)(30</a:t>
            </a:r>
            <a:r>
              <a:rPr lang="en-US" sz="2000" dirty="0" smtClean="0">
                <a:solidFill>
                  <a:schemeClr val="bg1"/>
                </a:solidFill>
              </a:rPr>
              <a:t>)).</a:t>
            </a:r>
            <a:endParaRPr lang="en-US" sz="2000" dirty="0">
              <a:solidFill>
                <a:schemeClr val="bg1"/>
              </a:solidFill>
            </a:endParaRPr>
          </a:p>
        </p:txBody>
      </p:sp>
      <p:sp>
        <p:nvSpPr>
          <p:cNvPr id="5" name="TextBox 4"/>
          <p:cNvSpPr txBox="1"/>
          <p:nvPr/>
        </p:nvSpPr>
        <p:spPr>
          <a:xfrm>
            <a:off x="152400" y="6121492"/>
            <a:ext cx="8990008" cy="307777"/>
          </a:xfrm>
          <a:prstGeom prst="rect">
            <a:avLst/>
          </a:prstGeom>
          <a:noFill/>
        </p:spPr>
        <p:txBody>
          <a:bodyPr wrap="square" rtlCol="0">
            <a:spAutoFit/>
          </a:bodyPr>
          <a:lstStyle/>
          <a:p>
            <a:pPr algn="ctr"/>
            <a:r>
              <a:rPr lang="en-US" sz="1400" dirty="0" smtClean="0">
                <a:solidFill>
                  <a:schemeClr val="bg2">
                    <a:lumMod val="10000"/>
                  </a:schemeClr>
                </a:solidFill>
              </a:rPr>
              <a:t>*These </a:t>
            </a:r>
            <a:r>
              <a:rPr lang="en-US" sz="1400" dirty="0">
                <a:solidFill>
                  <a:schemeClr val="bg2">
                    <a:lumMod val="10000"/>
                  </a:schemeClr>
                </a:solidFill>
              </a:rPr>
              <a:t>definitions can be found in Appendix A of </a:t>
            </a:r>
            <a:r>
              <a:rPr lang="en-US" sz="1400" dirty="0" smtClean="0">
                <a:solidFill>
                  <a:schemeClr val="bg2">
                    <a:lumMod val="10000"/>
                  </a:schemeClr>
                </a:solidFill>
              </a:rPr>
              <a:t>the Shipman &amp; Goodwin model </a:t>
            </a:r>
            <a:r>
              <a:rPr lang="en-US" sz="1400" dirty="0">
                <a:solidFill>
                  <a:schemeClr val="bg2">
                    <a:lumMod val="10000"/>
                  </a:schemeClr>
                </a:solidFill>
              </a:rPr>
              <a:t>Administrative Regulations. </a:t>
            </a:r>
          </a:p>
        </p:txBody>
      </p:sp>
      <p:sp>
        <p:nvSpPr>
          <p:cNvPr id="18"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3356266991"/>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1"/>
          <p:cNvSpPr>
            <a:spLocks noGrp="1"/>
          </p:cNvSpPr>
          <p:nvPr>
            <p:ph type="title"/>
          </p:nvPr>
        </p:nvSpPr>
        <p:spPr>
          <a:xfrm>
            <a:off x="457200" y="212092"/>
            <a:ext cx="8229600" cy="523220"/>
          </a:xfrm>
        </p:spPr>
        <p:txBody>
          <a:bodyPr>
            <a:spAutoFit/>
          </a:bodyPr>
          <a:lstStyle/>
          <a:p>
            <a:pPr eaLnBrk="1" hangingPunct="1"/>
            <a:r>
              <a:rPr lang="en-US" dirty="0" smtClean="0">
                <a:solidFill>
                  <a:schemeClr val="tx2"/>
                </a:solidFill>
                <a:latin typeface="Source Sans Pro" charset="0"/>
              </a:rPr>
              <a:t>“Actual Knowledge”</a:t>
            </a:r>
            <a:endParaRPr lang="en-US" dirty="0">
              <a:solidFill>
                <a:schemeClr val="tx2"/>
              </a:solidFill>
              <a:latin typeface="Source Sans Pro" charset="0"/>
            </a:endParaRPr>
          </a:p>
        </p:txBody>
      </p:sp>
      <p:sp>
        <p:nvSpPr>
          <p:cNvPr id="173" name="Rectangle 172"/>
          <p:cNvSpPr/>
          <p:nvPr/>
        </p:nvSpPr>
        <p:spPr>
          <a:xfrm>
            <a:off x="4343400" y="78009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3555441" y="3238838"/>
            <a:ext cx="1605376"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charset="0"/>
                <a:ea typeface="ＭＳ Ｐゴシック" charset="0"/>
              </a:rPr>
              <a:t>Increased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charset="0"/>
                <a:ea typeface="ＭＳ Ｐゴシック" charset="0"/>
              </a:rPr>
              <a:t>Flexibility</a:t>
            </a:r>
          </a:p>
        </p:txBody>
      </p:sp>
      <p:sp>
        <p:nvSpPr>
          <p:cNvPr id="22" name="Slide Number Placeholder 2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2C3E50"/>
              </a:solidFill>
              <a:effectLst/>
              <a:uLnTx/>
              <a:uFillTx/>
              <a:latin typeface="Calibri" charset="0"/>
              <a:ea typeface="ＭＳ Ｐゴシック" charset="0"/>
              <a:cs typeface="Arial" charset="0"/>
            </a:endParaRPr>
          </a:p>
        </p:txBody>
      </p:sp>
      <p:grpSp>
        <p:nvGrpSpPr>
          <p:cNvPr id="9" name="Group 8"/>
          <p:cNvGrpSpPr/>
          <p:nvPr/>
        </p:nvGrpSpPr>
        <p:grpSpPr>
          <a:xfrm>
            <a:off x="0" y="1383862"/>
            <a:ext cx="9144000" cy="4246924"/>
            <a:chOff x="0" y="1428750"/>
            <a:chExt cx="9144000" cy="2139790"/>
          </a:xfrm>
        </p:grpSpPr>
        <p:sp>
          <p:nvSpPr>
            <p:cNvPr id="10" name="Rectangle 9"/>
            <p:cNvSpPr/>
            <p:nvPr/>
          </p:nvSpPr>
          <p:spPr>
            <a:xfrm>
              <a:off x="1592" y="1434940"/>
              <a:ext cx="9142408" cy="213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0" y="1428750"/>
              <a:ext cx="9142408" cy="21336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 name="Rectangular Callout 2"/>
          <p:cNvSpPr/>
          <p:nvPr/>
        </p:nvSpPr>
        <p:spPr>
          <a:xfrm>
            <a:off x="532604" y="1838140"/>
            <a:ext cx="8077200" cy="3200400"/>
          </a:xfrm>
          <a:prstGeom prst="wedgeRectCallout">
            <a:avLst/>
          </a:prstGeom>
          <a:solidFill>
            <a:srgbClr val="04AD97"/>
          </a:solidFill>
          <a:ln>
            <a:solidFill>
              <a:srgbClr val="04A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0" y="1136809"/>
            <a:ext cx="1524000" cy="221599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charset="0"/>
                <a:cs typeface="Aharoni" panose="02010803020104030203" pitchFamily="2" charset="-79"/>
              </a:rPr>
              <a:t>“</a:t>
            </a:r>
          </a:p>
        </p:txBody>
      </p:sp>
      <p:sp>
        <p:nvSpPr>
          <p:cNvPr id="17" name="TextBox 16"/>
          <p:cNvSpPr txBox="1"/>
          <p:nvPr/>
        </p:nvSpPr>
        <p:spPr>
          <a:xfrm rot="10800000">
            <a:off x="7391400" y="3499008"/>
            <a:ext cx="1524000" cy="221599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charset="0"/>
                <a:cs typeface="Aharoni" panose="02010803020104030203" pitchFamily="2" charset="-79"/>
              </a:rPr>
              <a:t>“</a:t>
            </a:r>
          </a:p>
        </p:txBody>
      </p:sp>
      <p:sp>
        <p:nvSpPr>
          <p:cNvPr id="14" name="Content Placeholder 2">
            <a:extLst>
              <a:ext uri="{FF2B5EF4-FFF2-40B4-BE49-F238E27FC236}">
                <a16:creationId xmlns:a16="http://schemas.microsoft.com/office/drawing/2014/main" id="{CCAE2CE4-39CA-D74B-91DB-05D1C7FE5A4B}"/>
              </a:ext>
            </a:extLst>
          </p:cNvPr>
          <p:cNvSpPr>
            <a:spLocks noGrp="1"/>
          </p:cNvSpPr>
          <p:nvPr>
            <p:ph idx="1"/>
          </p:nvPr>
        </p:nvSpPr>
        <p:spPr>
          <a:xfrm>
            <a:off x="457200" y="5657279"/>
            <a:ext cx="8229600" cy="830997"/>
          </a:xfrm>
        </p:spPr>
        <p:txBody>
          <a:bodyPr>
            <a:spAutoFit/>
          </a:bodyPr>
          <a:lstStyle/>
          <a:p>
            <a:pPr marL="0" indent="0" algn="ctr" eaLnBrk="1" hangingPunct="1">
              <a:buNone/>
            </a:pPr>
            <a:r>
              <a:rPr lang="en-US" sz="2400" dirty="0" smtClean="0">
                <a:solidFill>
                  <a:schemeClr val="bg2">
                    <a:lumMod val="25000"/>
                  </a:schemeClr>
                </a:solidFill>
                <a:latin typeface="Calibri" charset="0"/>
              </a:rPr>
              <a:t>If </a:t>
            </a:r>
            <a:r>
              <a:rPr lang="en-US" sz="2400" b="1" i="1" dirty="0" smtClean="0">
                <a:solidFill>
                  <a:schemeClr val="bg2">
                    <a:lumMod val="25000"/>
                  </a:schemeClr>
                </a:solidFill>
                <a:latin typeface="Calibri" charset="0"/>
              </a:rPr>
              <a:t>any</a:t>
            </a:r>
            <a:r>
              <a:rPr lang="en-US" sz="2400" dirty="0" smtClean="0">
                <a:solidFill>
                  <a:schemeClr val="bg2">
                    <a:lumMod val="25000"/>
                  </a:schemeClr>
                </a:solidFill>
                <a:latin typeface="Calibri" charset="0"/>
              </a:rPr>
              <a:t> employee is on notice of sexual harassment, the employee must alert the administration as promptly as possible.</a:t>
            </a:r>
            <a:endParaRPr lang="en-US" sz="2400" dirty="0">
              <a:solidFill>
                <a:schemeClr val="bg2">
                  <a:lumMod val="25000"/>
                </a:schemeClr>
              </a:solidFill>
              <a:latin typeface="Calibri" charset="0"/>
            </a:endParaRPr>
          </a:p>
        </p:txBody>
      </p:sp>
      <p:sp>
        <p:nvSpPr>
          <p:cNvPr id="16" name="TextBox 15">
            <a:extLst>
              <a:ext uri="{FF2B5EF4-FFF2-40B4-BE49-F238E27FC236}">
                <a16:creationId xmlns:a16="http://schemas.microsoft.com/office/drawing/2014/main" id="{E4E393AE-4998-AD44-9A7E-3BB78CA89080}"/>
              </a:ext>
            </a:extLst>
          </p:cNvPr>
          <p:cNvSpPr txBox="1"/>
          <p:nvPr/>
        </p:nvSpPr>
        <p:spPr>
          <a:xfrm>
            <a:off x="1066004" y="2130877"/>
            <a:ext cx="7468396" cy="2677656"/>
          </a:xfrm>
          <a:prstGeom prst="rect">
            <a:avLst/>
          </a:prstGeom>
          <a:noFill/>
        </p:spPr>
        <p:txBody>
          <a:bodyPr wrap="square" rtlCol="0">
            <a:spAutoFit/>
          </a:bodyPr>
          <a:lstStyle/>
          <a:p>
            <a:r>
              <a:rPr lang="en-US" sz="2400" dirty="0" smtClean="0">
                <a:solidFill>
                  <a:schemeClr val="bg1"/>
                </a:solidFill>
              </a:rPr>
              <a:t>In elementary and secondary schools, the District is deemed to have </a:t>
            </a:r>
            <a:r>
              <a:rPr lang="en-US" sz="2400" b="1" dirty="0" smtClean="0">
                <a:solidFill>
                  <a:srgbClr val="5E3C63"/>
                </a:solidFill>
              </a:rPr>
              <a:t>actual knowledge </a:t>
            </a:r>
            <a:r>
              <a:rPr lang="en-US" sz="2400" dirty="0" smtClean="0">
                <a:solidFill>
                  <a:schemeClr val="bg1"/>
                </a:solidFill>
              </a:rPr>
              <a:t>when notice of sexual harassment or allegations of sexual harassment:</a:t>
            </a:r>
          </a:p>
          <a:p>
            <a:pPr marL="457200" indent="-457200">
              <a:buFont typeface="+mj-lt"/>
              <a:buAutoNum type="arabicPeriod"/>
            </a:pPr>
            <a:r>
              <a:rPr lang="en-US" sz="2400" dirty="0" smtClean="0">
                <a:solidFill>
                  <a:schemeClr val="bg1"/>
                </a:solidFill>
              </a:rPr>
              <a:t>is given to the Title IX Coordinator</a:t>
            </a:r>
          </a:p>
          <a:p>
            <a:pPr marL="457200" indent="-457200">
              <a:buFont typeface="+mj-lt"/>
              <a:buAutoNum type="arabicPeriod"/>
            </a:pPr>
            <a:r>
              <a:rPr lang="en-US" sz="2400" dirty="0" smtClean="0">
                <a:solidFill>
                  <a:schemeClr val="bg1"/>
                </a:solidFill>
              </a:rPr>
              <a:t>is given to any official of the District</a:t>
            </a:r>
          </a:p>
          <a:p>
            <a:pPr marL="457200" indent="-457200">
              <a:buFont typeface="+mj-lt"/>
              <a:buAutoNum type="arabicPeriod"/>
            </a:pPr>
            <a:r>
              <a:rPr lang="en-US" sz="2400" dirty="0" smtClean="0">
                <a:solidFill>
                  <a:schemeClr val="bg1"/>
                </a:solidFill>
              </a:rPr>
              <a:t>is given </a:t>
            </a:r>
            <a:r>
              <a:rPr lang="en-US" sz="2400" b="1" dirty="0">
                <a:solidFill>
                  <a:srgbClr val="5E3C63"/>
                </a:solidFill>
              </a:rPr>
              <a:t>to any employee of an elementary or secondary school.</a:t>
            </a:r>
          </a:p>
        </p:txBody>
      </p:sp>
      <p:sp>
        <p:nvSpPr>
          <p:cNvPr id="18" name="TextBox 17"/>
          <p:cNvSpPr txBox="1"/>
          <p:nvPr/>
        </p:nvSpPr>
        <p:spPr>
          <a:xfrm>
            <a:off x="457200" y="876695"/>
            <a:ext cx="8458200" cy="430887"/>
          </a:xfrm>
          <a:prstGeom prst="rect">
            <a:avLst/>
          </a:prstGeom>
          <a:noFill/>
        </p:spPr>
        <p:txBody>
          <a:bodyPr wrap="square" rtlCol="0">
            <a:spAutoFit/>
          </a:bodyPr>
          <a:lstStyle/>
          <a:p>
            <a:r>
              <a:rPr lang="en-US" sz="2200" dirty="0" smtClean="0">
                <a:solidFill>
                  <a:schemeClr val="bg2">
                    <a:lumMod val="10000"/>
                  </a:schemeClr>
                </a:solidFill>
              </a:rPr>
              <a:t>The District must respond to “actual knowledge” of sexual harassment.</a:t>
            </a:r>
            <a:endParaRPr lang="en-US" sz="2200" dirty="0"/>
          </a:p>
        </p:txBody>
      </p:sp>
      <p:sp>
        <p:nvSpPr>
          <p:cNvPr id="19"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1653202157"/>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a:spLocks noGrp="1"/>
          </p:cNvSpPr>
          <p:nvPr>
            <p:ph type="title"/>
          </p:nvPr>
        </p:nvSpPr>
        <p:spPr>
          <a:xfrm>
            <a:off x="228600" y="104958"/>
            <a:ext cx="8913813" cy="523220"/>
          </a:xfrm>
        </p:spPr>
        <p:txBody>
          <a:bodyPr wrap="square">
            <a:spAutoFit/>
          </a:bodyPr>
          <a:lstStyle/>
          <a:p>
            <a:pPr eaLnBrk="1" hangingPunct="1"/>
            <a:r>
              <a:rPr lang="en-US" dirty="0" smtClean="0">
                <a:solidFill>
                  <a:schemeClr val="tx2"/>
                </a:solidFill>
                <a:latin typeface="Source Sans Pro" charset="0"/>
              </a:rPr>
              <a:t>“Deliberate Indifference”</a:t>
            </a:r>
            <a:endParaRPr lang="en-US" dirty="0">
              <a:solidFill>
                <a:schemeClr val="tx2"/>
              </a:solidFill>
              <a:latin typeface="Source Sans Pro" charset="0"/>
            </a:endParaRPr>
          </a:p>
        </p:txBody>
      </p:sp>
      <p:sp>
        <p:nvSpPr>
          <p:cNvPr id="122" name="Rectangle 121"/>
          <p:cNvSpPr/>
          <p:nvPr/>
        </p:nvSpPr>
        <p:spPr>
          <a:xfrm>
            <a:off x="4456906" y="650949"/>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 name="Picture 1"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6986" y="1445986"/>
            <a:ext cx="583360" cy="581837"/>
          </a:xfrm>
          <a:prstGeom prst="rect">
            <a:avLst/>
          </a:prstGeom>
        </p:spPr>
      </p:pic>
      <p:pic>
        <p:nvPicPr>
          <p:cNvPr id="3" name="Picture 2"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6882" y="1317829"/>
            <a:ext cx="618518" cy="616903"/>
          </a:xfrm>
          <a:prstGeom prst="rect">
            <a:avLst/>
          </a:prstGeom>
        </p:spPr>
      </p:pic>
      <p:pic>
        <p:nvPicPr>
          <p:cNvPr id="12" name="Picture 11"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2918" y="2111038"/>
            <a:ext cx="583360" cy="581837"/>
          </a:xfrm>
          <a:prstGeom prst="rect">
            <a:avLst/>
          </a:prstGeom>
        </p:spPr>
      </p:pic>
      <p:pic>
        <p:nvPicPr>
          <p:cNvPr id="13" name="Picture 12"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16400" y="1969019"/>
            <a:ext cx="618518" cy="616903"/>
          </a:xfrm>
          <a:prstGeom prst="rect">
            <a:avLst/>
          </a:prstGeom>
        </p:spPr>
      </p:pic>
      <p:pic>
        <p:nvPicPr>
          <p:cNvPr id="14" name="Picture 13"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1054" y="2836707"/>
            <a:ext cx="583360" cy="581837"/>
          </a:xfrm>
          <a:prstGeom prst="rect">
            <a:avLst/>
          </a:prstGeom>
        </p:spPr>
      </p:pic>
      <p:pic>
        <p:nvPicPr>
          <p:cNvPr id="15" name="Picture 14"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4078" y="2698099"/>
            <a:ext cx="618518" cy="616903"/>
          </a:xfrm>
          <a:prstGeom prst="rect">
            <a:avLst/>
          </a:prstGeom>
        </p:spPr>
      </p:pic>
      <p:sp>
        <p:nvSpPr>
          <p:cNvPr id="4" name="TextBox 3"/>
          <p:cNvSpPr txBox="1"/>
          <p:nvPr/>
        </p:nvSpPr>
        <p:spPr>
          <a:xfrm>
            <a:off x="1345148" y="1520729"/>
            <a:ext cx="7440306" cy="400110"/>
          </a:xfrm>
          <a:prstGeom prst="rect">
            <a:avLst/>
          </a:prstGeom>
          <a:noFill/>
        </p:spPr>
        <p:txBody>
          <a:bodyPr wrap="square" rtlCol="0">
            <a:spAutoFit/>
          </a:bodyPr>
          <a:lstStyle/>
          <a:p>
            <a:r>
              <a:rPr lang="en-US" sz="2000" dirty="0">
                <a:solidFill>
                  <a:schemeClr val="tx1">
                    <a:lumMod val="50000"/>
                  </a:schemeClr>
                </a:solidFill>
              </a:rPr>
              <a:t>Be prompt</a:t>
            </a:r>
          </a:p>
        </p:txBody>
      </p:sp>
      <p:sp>
        <p:nvSpPr>
          <p:cNvPr id="19" name="TextBox 18"/>
          <p:cNvSpPr txBox="1"/>
          <p:nvPr/>
        </p:nvSpPr>
        <p:spPr>
          <a:xfrm>
            <a:off x="1376031" y="2165452"/>
            <a:ext cx="7364106" cy="400110"/>
          </a:xfrm>
          <a:prstGeom prst="rect">
            <a:avLst/>
          </a:prstGeom>
          <a:noFill/>
        </p:spPr>
        <p:txBody>
          <a:bodyPr wrap="square" rtlCol="0">
            <a:spAutoFit/>
          </a:bodyPr>
          <a:lstStyle/>
          <a:p>
            <a:r>
              <a:rPr lang="en-US" sz="2000" dirty="0" smtClean="0">
                <a:solidFill>
                  <a:schemeClr val="tx1">
                    <a:lumMod val="50000"/>
                  </a:schemeClr>
                </a:solidFill>
              </a:rPr>
              <a:t>Treat the parties equitably</a:t>
            </a:r>
            <a:endParaRPr lang="en-US" sz="2000" b="1" dirty="0">
              <a:solidFill>
                <a:schemeClr val="accent1">
                  <a:lumMod val="75000"/>
                </a:schemeClr>
              </a:solidFill>
            </a:endParaRPr>
          </a:p>
        </p:txBody>
      </p:sp>
      <p:sp>
        <p:nvSpPr>
          <p:cNvPr id="20" name="TextBox 19"/>
          <p:cNvSpPr txBox="1"/>
          <p:nvPr/>
        </p:nvSpPr>
        <p:spPr>
          <a:xfrm>
            <a:off x="1412147" y="2591735"/>
            <a:ext cx="7516505" cy="1015663"/>
          </a:xfrm>
          <a:prstGeom prst="rect">
            <a:avLst/>
          </a:prstGeom>
          <a:noFill/>
        </p:spPr>
        <p:txBody>
          <a:bodyPr wrap="square" rtlCol="0">
            <a:spAutoFit/>
          </a:bodyPr>
          <a:lstStyle/>
          <a:p>
            <a:r>
              <a:rPr lang="en-US" sz="2000" dirty="0">
                <a:solidFill>
                  <a:schemeClr val="tx1">
                    <a:lumMod val="50000"/>
                  </a:schemeClr>
                </a:solidFill>
              </a:rPr>
              <a:t>Include offering supportive measures to the complainant and ensuring that the Title IX Coordinator contacts the complainant to discuss supportive measures (even if no formal complaint has been filed)</a:t>
            </a:r>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13</a:t>
            </a:fld>
            <a:endParaRPr lang="en-US" dirty="0"/>
          </a:p>
        </p:txBody>
      </p:sp>
      <p:pic>
        <p:nvPicPr>
          <p:cNvPr id="16" name="Picture 15"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0694" y="3701800"/>
            <a:ext cx="583360" cy="581837"/>
          </a:xfrm>
          <a:prstGeom prst="rect">
            <a:avLst/>
          </a:prstGeom>
        </p:spPr>
      </p:pic>
      <p:pic>
        <p:nvPicPr>
          <p:cNvPr id="17" name="Picture 16"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6882" y="3562367"/>
            <a:ext cx="618518" cy="616903"/>
          </a:xfrm>
          <a:prstGeom prst="rect">
            <a:avLst/>
          </a:prstGeom>
        </p:spPr>
      </p:pic>
      <p:sp>
        <p:nvSpPr>
          <p:cNvPr id="22" name="TextBox 21"/>
          <p:cNvSpPr txBox="1"/>
          <p:nvPr/>
        </p:nvSpPr>
        <p:spPr>
          <a:xfrm>
            <a:off x="1392596" y="3701800"/>
            <a:ext cx="7516505" cy="400110"/>
          </a:xfrm>
          <a:prstGeom prst="rect">
            <a:avLst/>
          </a:prstGeom>
          <a:noFill/>
        </p:spPr>
        <p:txBody>
          <a:bodyPr wrap="square" rtlCol="0">
            <a:spAutoFit/>
          </a:bodyPr>
          <a:lstStyle/>
          <a:p>
            <a:r>
              <a:rPr lang="en-US" sz="2000" dirty="0">
                <a:solidFill>
                  <a:schemeClr val="tx1">
                    <a:lumMod val="50000"/>
                  </a:schemeClr>
                </a:solidFill>
              </a:rPr>
              <a:t>Consider the complainant’s wishes with regard to supportive measures</a:t>
            </a:r>
          </a:p>
        </p:txBody>
      </p:sp>
      <p:pic>
        <p:nvPicPr>
          <p:cNvPr id="18" name="Picture 17"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5568" y="4425152"/>
            <a:ext cx="583360" cy="581837"/>
          </a:xfrm>
          <a:prstGeom prst="rect">
            <a:avLst/>
          </a:prstGeom>
        </p:spPr>
      </p:pic>
      <p:pic>
        <p:nvPicPr>
          <p:cNvPr id="23" name="Picture 22"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01756" y="4285719"/>
            <a:ext cx="618518" cy="616903"/>
          </a:xfrm>
          <a:prstGeom prst="rect">
            <a:avLst/>
          </a:prstGeom>
        </p:spPr>
      </p:pic>
      <p:sp>
        <p:nvSpPr>
          <p:cNvPr id="24" name="TextBox 23"/>
          <p:cNvSpPr txBox="1"/>
          <p:nvPr/>
        </p:nvSpPr>
        <p:spPr>
          <a:xfrm>
            <a:off x="1425399" y="4285719"/>
            <a:ext cx="7516505" cy="707886"/>
          </a:xfrm>
          <a:prstGeom prst="rect">
            <a:avLst/>
          </a:prstGeom>
          <a:noFill/>
        </p:spPr>
        <p:txBody>
          <a:bodyPr wrap="square" rtlCol="0">
            <a:spAutoFit/>
          </a:bodyPr>
          <a:lstStyle/>
          <a:p>
            <a:r>
              <a:rPr lang="en-US" sz="2000" dirty="0">
                <a:solidFill>
                  <a:schemeClr val="tx1">
                    <a:lumMod val="50000"/>
                  </a:schemeClr>
                </a:solidFill>
              </a:rPr>
              <a:t>Explain the process for filing a formal complaint and the grievance process </a:t>
            </a:r>
          </a:p>
        </p:txBody>
      </p:sp>
      <p:pic>
        <p:nvPicPr>
          <p:cNvPr id="25" name="Picture 24"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5568" y="5150781"/>
            <a:ext cx="583360" cy="581837"/>
          </a:xfrm>
          <a:prstGeom prst="rect">
            <a:avLst/>
          </a:prstGeom>
        </p:spPr>
      </p:pic>
      <p:pic>
        <p:nvPicPr>
          <p:cNvPr id="26" name="Picture 25"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01756" y="5011348"/>
            <a:ext cx="618518" cy="616903"/>
          </a:xfrm>
          <a:prstGeom prst="rect">
            <a:avLst/>
          </a:prstGeom>
        </p:spPr>
      </p:pic>
      <p:sp>
        <p:nvSpPr>
          <p:cNvPr id="27" name="TextBox 26"/>
          <p:cNvSpPr txBox="1"/>
          <p:nvPr/>
        </p:nvSpPr>
        <p:spPr>
          <a:xfrm>
            <a:off x="1436462" y="5016400"/>
            <a:ext cx="7516505" cy="707886"/>
          </a:xfrm>
          <a:prstGeom prst="rect">
            <a:avLst/>
          </a:prstGeom>
          <a:noFill/>
        </p:spPr>
        <p:txBody>
          <a:bodyPr wrap="square" rtlCol="0">
            <a:spAutoFit/>
          </a:bodyPr>
          <a:lstStyle/>
          <a:p>
            <a:r>
              <a:rPr lang="en-US" sz="2000" dirty="0">
                <a:solidFill>
                  <a:schemeClr val="tx1">
                    <a:lumMod val="50000"/>
                  </a:schemeClr>
                </a:solidFill>
              </a:rPr>
              <a:t>Follow the grievance process before making a responsibility determination and before imposing any disciplinary sanctions</a:t>
            </a:r>
          </a:p>
        </p:txBody>
      </p:sp>
      <p:pic>
        <p:nvPicPr>
          <p:cNvPr id="28" name="Picture 27"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0442" y="5944893"/>
            <a:ext cx="583360" cy="581837"/>
          </a:xfrm>
          <a:prstGeom prst="rect">
            <a:avLst/>
          </a:prstGeom>
        </p:spPr>
      </p:pic>
      <p:pic>
        <p:nvPicPr>
          <p:cNvPr id="29" name="Picture 28"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26630" y="5805460"/>
            <a:ext cx="618518" cy="616903"/>
          </a:xfrm>
          <a:prstGeom prst="rect">
            <a:avLst/>
          </a:prstGeom>
        </p:spPr>
      </p:pic>
      <p:sp>
        <p:nvSpPr>
          <p:cNvPr id="30" name="TextBox 29"/>
          <p:cNvSpPr txBox="1"/>
          <p:nvPr/>
        </p:nvSpPr>
        <p:spPr>
          <a:xfrm>
            <a:off x="1461336" y="5759968"/>
            <a:ext cx="7516505" cy="707886"/>
          </a:xfrm>
          <a:prstGeom prst="rect">
            <a:avLst/>
          </a:prstGeom>
          <a:noFill/>
        </p:spPr>
        <p:txBody>
          <a:bodyPr wrap="square" rtlCol="0">
            <a:spAutoFit/>
          </a:bodyPr>
          <a:lstStyle/>
          <a:p>
            <a:r>
              <a:rPr lang="en-US" sz="2000" dirty="0">
                <a:solidFill>
                  <a:schemeClr val="tx1">
                    <a:lumMod val="50000"/>
                  </a:schemeClr>
                </a:solidFill>
              </a:rPr>
              <a:t>Implement remedies designed to restore or preserve                                   educational access</a:t>
            </a:r>
          </a:p>
        </p:txBody>
      </p:sp>
      <p:sp>
        <p:nvSpPr>
          <p:cNvPr id="31" name="TextBox 30"/>
          <p:cNvSpPr txBox="1"/>
          <p:nvPr/>
        </p:nvSpPr>
        <p:spPr>
          <a:xfrm>
            <a:off x="457200" y="628178"/>
            <a:ext cx="8458200" cy="769441"/>
          </a:xfrm>
          <a:prstGeom prst="rect">
            <a:avLst/>
          </a:prstGeom>
          <a:noFill/>
        </p:spPr>
        <p:txBody>
          <a:bodyPr wrap="square" rtlCol="0">
            <a:spAutoFit/>
          </a:bodyPr>
          <a:lstStyle/>
          <a:p>
            <a:r>
              <a:rPr lang="en-US" sz="2200" dirty="0" smtClean="0">
                <a:solidFill>
                  <a:schemeClr val="bg2">
                    <a:lumMod val="10000"/>
                  </a:schemeClr>
                </a:solidFill>
              </a:rPr>
              <a:t>Once the District has “actual knowledge” of sexual harassment, it must respond in a way that is not “deliberately indifferent.” Response must:</a:t>
            </a:r>
            <a:endParaRPr lang="en-US" sz="2200" dirty="0"/>
          </a:p>
        </p:txBody>
      </p:sp>
      <p:sp>
        <p:nvSpPr>
          <p:cNvPr id="32" name="Date Placeholder 11"/>
          <p:cNvSpPr>
            <a:spLocks noGrp="1"/>
          </p:cNvSpPr>
          <p:nvPr>
            <p:ph type="dt" sz="half" idx="10"/>
          </p:nvPr>
        </p:nvSpPr>
        <p:spPr>
          <a:xfrm>
            <a:off x="457200" y="6492875"/>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LLP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262570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1"/>
          <p:cNvSpPr>
            <a:spLocks noGrp="1"/>
          </p:cNvSpPr>
          <p:nvPr>
            <p:ph type="title"/>
          </p:nvPr>
        </p:nvSpPr>
        <p:spPr>
          <a:xfrm>
            <a:off x="457200" y="212092"/>
            <a:ext cx="8229600" cy="523220"/>
          </a:xfrm>
        </p:spPr>
        <p:txBody>
          <a:bodyPr>
            <a:spAutoFit/>
          </a:bodyPr>
          <a:lstStyle/>
          <a:p>
            <a:pPr eaLnBrk="1" hangingPunct="1"/>
            <a:r>
              <a:rPr lang="en-US" dirty="0" smtClean="0">
                <a:solidFill>
                  <a:schemeClr val="tx2"/>
                </a:solidFill>
                <a:latin typeface="Source Sans Pro" charset="0"/>
              </a:rPr>
              <a:t>More Definitions</a:t>
            </a:r>
            <a:endParaRPr lang="en-US" dirty="0">
              <a:solidFill>
                <a:schemeClr val="tx2"/>
              </a:solidFill>
              <a:latin typeface="Source Sans Pro" charset="0"/>
            </a:endParaRPr>
          </a:p>
        </p:txBody>
      </p:sp>
      <p:sp>
        <p:nvSpPr>
          <p:cNvPr id="173" name="Rectangle 172"/>
          <p:cNvSpPr/>
          <p:nvPr/>
        </p:nvSpPr>
        <p:spPr>
          <a:xfrm>
            <a:off x="4343400" y="78009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3555441" y="3238838"/>
            <a:ext cx="1605376"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charset="0"/>
                <a:ea typeface="ＭＳ Ｐゴシック" charset="0"/>
              </a:rPr>
              <a:t>Increased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charset="0"/>
                <a:ea typeface="ＭＳ Ｐゴシック" charset="0"/>
              </a:rPr>
              <a:t>Flexibility</a:t>
            </a:r>
          </a:p>
        </p:txBody>
      </p:sp>
      <p:sp>
        <p:nvSpPr>
          <p:cNvPr id="22" name="Slide Number Placeholder 2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2C3E50"/>
              </a:solidFill>
              <a:effectLst/>
              <a:uLnTx/>
              <a:uFillTx/>
              <a:latin typeface="Calibri" charset="0"/>
              <a:ea typeface="ＭＳ Ｐゴシック" charset="0"/>
              <a:cs typeface="Arial" charset="0"/>
            </a:endParaRPr>
          </a:p>
        </p:txBody>
      </p:sp>
      <p:grpSp>
        <p:nvGrpSpPr>
          <p:cNvPr id="9" name="Group 8"/>
          <p:cNvGrpSpPr/>
          <p:nvPr/>
        </p:nvGrpSpPr>
        <p:grpSpPr>
          <a:xfrm>
            <a:off x="0" y="990599"/>
            <a:ext cx="9144000" cy="4343401"/>
            <a:chOff x="0" y="1428750"/>
            <a:chExt cx="9144000" cy="2139790"/>
          </a:xfrm>
        </p:grpSpPr>
        <p:sp>
          <p:nvSpPr>
            <p:cNvPr id="10" name="Rectangle 9"/>
            <p:cNvSpPr/>
            <p:nvPr/>
          </p:nvSpPr>
          <p:spPr>
            <a:xfrm>
              <a:off x="1592" y="1434940"/>
              <a:ext cx="9142408" cy="213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0" y="1428750"/>
              <a:ext cx="9142408" cy="21336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 name="Rectangular Callout 2"/>
          <p:cNvSpPr/>
          <p:nvPr/>
        </p:nvSpPr>
        <p:spPr>
          <a:xfrm>
            <a:off x="457200" y="1341036"/>
            <a:ext cx="8382000" cy="3383364"/>
          </a:xfrm>
          <a:prstGeom prst="wedgeRectCallout">
            <a:avLst/>
          </a:prstGeom>
          <a:solidFill>
            <a:srgbClr val="04AD97"/>
          </a:solidFill>
          <a:ln>
            <a:solidFill>
              <a:srgbClr val="04A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0" y="673346"/>
            <a:ext cx="1524000" cy="221599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charset="0"/>
                <a:cs typeface="Aharoni" panose="02010803020104030203" pitchFamily="2" charset="-79"/>
              </a:rPr>
              <a:t>“</a:t>
            </a:r>
          </a:p>
        </p:txBody>
      </p:sp>
      <p:sp>
        <p:nvSpPr>
          <p:cNvPr id="17" name="TextBox 16"/>
          <p:cNvSpPr txBox="1"/>
          <p:nvPr/>
        </p:nvSpPr>
        <p:spPr>
          <a:xfrm rot="10800000">
            <a:off x="7391400" y="3200400"/>
            <a:ext cx="1524000" cy="221599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charset="0"/>
                <a:cs typeface="Aharoni" panose="02010803020104030203" pitchFamily="2" charset="-79"/>
              </a:rPr>
              <a:t>“</a:t>
            </a:r>
          </a:p>
        </p:txBody>
      </p:sp>
      <p:sp>
        <p:nvSpPr>
          <p:cNvPr id="16" name="TextBox 15">
            <a:extLst>
              <a:ext uri="{FF2B5EF4-FFF2-40B4-BE49-F238E27FC236}">
                <a16:creationId xmlns:a16="http://schemas.microsoft.com/office/drawing/2014/main" id="{E4E393AE-4998-AD44-9A7E-3BB78CA89080}"/>
              </a:ext>
            </a:extLst>
          </p:cNvPr>
          <p:cNvSpPr txBox="1"/>
          <p:nvPr/>
        </p:nvSpPr>
        <p:spPr>
          <a:xfrm>
            <a:off x="990600" y="1403050"/>
            <a:ext cx="7848600" cy="3631763"/>
          </a:xfrm>
          <a:prstGeom prst="rect">
            <a:avLst/>
          </a:prstGeom>
          <a:noFill/>
        </p:spPr>
        <p:txBody>
          <a:bodyPr wrap="square" rtlCol="0">
            <a:spAutoFit/>
          </a:bodyPr>
          <a:lstStyle/>
          <a:p>
            <a:r>
              <a:rPr lang="en-US" sz="2300" b="1" dirty="0">
                <a:solidFill>
                  <a:srgbClr val="5E3C63"/>
                </a:solidFill>
              </a:rPr>
              <a:t>Complainant</a:t>
            </a:r>
            <a:r>
              <a:rPr lang="en-US" sz="2300" dirty="0">
                <a:solidFill>
                  <a:srgbClr val="5E3C63"/>
                </a:solidFill>
              </a:rPr>
              <a:t> </a:t>
            </a:r>
            <a:r>
              <a:rPr lang="en-US" sz="2300" dirty="0">
                <a:solidFill>
                  <a:schemeClr val="bg1"/>
                </a:solidFill>
              </a:rPr>
              <a:t>means an individual who is alleged to be the victim of conduct that could constitute sexual harassment</a:t>
            </a:r>
            <a:r>
              <a:rPr lang="en-US" sz="2300" dirty="0" smtClean="0">
                <a:solidFill>
                  <a:schemeClr val="bg1"/>
                </a:solidFill>
              </a:rPr>
              <a:t>.</a:t>
            </a:r>
          </a:p>
          <a:p>
            <a:r>
              <a:rPr lang="en-US" sz="2300" b="1" dirty="0" smtClean="0">
                <a:solidFill>
                  <a:srgbClr val="5E3C63"/>
                </a:solidFill>
              </a:rPr>
              <a:t>Respondent</a:t>
            </a:r>
            <a:r>
              <a:rPr lang="en-US" sz="2300" dirty="0" smtClean="0">
                <a:solidFill>
                  <a:schemeClr val="bg1"/>
                </a:solidFill>
              </a:rPr>
              <a:t> </a:t>
            </a:r>
            <a:r>
              <a:rPr lang="en-US" sz="2300" dirty="0">
                <a:solidFill>
                  <a:schemeClr val="bg1"/>
                </a:solidFill>
              </a:rPr>
              <a:t>means an individual who has been alleged to be the perpetrator of conduct that could constitute sexual harassment.</a:t>
            </a:r>
          </a:p>
          <a:p>
            <a:r>
              <a:rPr lang="en-US" sz="2300" b="1" dirty="0">
                <a:solidFill>
                  <a:srgbClr val="5E3C63"/>
                </a:solidFill>
              </a:rPr>
              <a:t>Formal complaint </a:t>
            </a:r>
            <a:r>
              <a:rPr lang="en-US" sz="2300" dirty="0">
                <a:solidFill>
                  <a:schemeClr val="bg1"/>
                </a:solidFill>
              </a:rPr>
              <a:t>means a document filed by a complainant or signed by the Title IX Coordinator alleging sexual harassment against a respondent and requesting that the Administration investigate the allegation of sexual harassment. </a:t>
            </a:r>
          </a:p>
          <a:p>
            <a:endParaRPr lang="en-US" sz="2300" dirty="0">
              <a:solidFill>
                <a:schemeClr val="bg1"/>
              </a:solidFill>
            </a:endParaRPr>
          </a:p>
        </p:txBody>
      </p:sp>
      <p:sp>
        <p:nvSpPr>
          <p:cNvPr id="5" name="TextBox 4"/>
          <p:cNvSpPr txBox="1"/>
          <p:nvPr/>
        </p:nvSpPr>
        <p:spPr>
          <a:xfrm>
            <a:off x="457200" y="5456998"/>
            <a:ext cx="8382000" cy="1200329"/>
          </a:xfrm>
          <a:prstGeom prst="rect">
            <a:avLst/>
          </a:prstGeom>
          <a:noFill/>
        </p:spPr>
        <p:txBody>
          <a:bodyPr wrap="square" rtlCol="0">
            <a:spAutoFit/>
          </a:bodyPr>
          <a:lstStyle/>
          <a:p>
            <a:r>
              <a:rPr lang="en-US" dirty="0">
                <a:solidFill>
                  <a:schemeClr val="bg2">
                    <a:lumMod val="10000"/>
                  </a:schemeClr>
                </a:solidFill>
              </a:rPr>
              <a:t>A “document filed by a complainant” means a document or electronic submission that contains the complainant’s physical or digital signature, or otherwise indicates that the complainant is the person filing the formal complaint.</a:t>
            </a:r>
          </a:p>
          <a:p>
            <a:endParaRPr lang="en-US" dirty="0"/>
          </a:p>
        </p:txBody>
      </p:sp>
      <p:sp>
        <p:nvSpPr>
          <p:cNvPr id="18"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3003348525"/>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1"/>
          <p:cNvSpPr>
            <a:spLocks noGrp="1"/>
          </p:cNvSpPr>
          <p:nvPr>
            <p:ph type="title"/>
          </p:nvPr>
        </p:nvSpPr>
        <p:spPr>
          <a:xfrm>
            <a:off x="457200" y="212092"/>
            <a:ext cx="8229600" cy="523220"/>
          </a:xfrm>
        </p:spPr>
        <p:txBody>
          <a:bodyPr>
            <a:spAutoFit/>
          </a:bodyPr>
          <a:lstStyle/>
          <a:p>
            <a:pPr eaLnBrk="1" hangingPunct="1"/>
            <a:r>
              <a:rPr lang="en-US" dirty="0" smtClean="0">
                <a:solidFill>
                  <a:schemeClr val="tx2"/>
                </a:solidFill>
                <a:latin typeface="Source Sans Pro" charset="0"/>
              </a:rPr>
              <a:t>More Definitions</a:t>
            </a:r>
            <a:endParaRPr lang="en-US" dirty="0">
              <a:solidFill>
                <a:schemeClr val="tx2"/>
              </a:solidFill>
              <a:latin typeface="Source Sans Pro" charset="0"/>
            </a:endParaRPr>
          </a:p>
        </p:txBody>
      </p:sp>
      <p:sp>
        <p:nvSpPr>
          <p:cNvPr id="173" name="Rectangle 172"/>
          <p:cNvSpPr/>
          <p:nvPr/>
        </p:nvSpPr>
        <p:spPr>
          <a:xfrm>
            <a:off x="4343400" y="78009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3555441" y="3238838"/>
            <a:ext cx="1605376"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charset="0"/>
                <a:ea typeface="ＭＳ Ｐゴシック" charset="0"/>
              </a:rPr>
              <a:t>Increased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charset="0"/>
                <a:ea typeface="ＭＳ Ｐゴシック" charset="0"/>
              </a:rPr>
              <a:t>Flexibility</a:t>
            </a:r>
          </a:p>
        </p:txBody>
      </p:sp>
      <p:sp>
        <p:nvSpPr>
          <p:cNvPr id="22" name="Slide Number Placeholder 2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2C3E50"/>
              </a:solidFill>
              <a:effectLst/>
              <a:uLnTx/>
              <a:uFillTx/>
              <a:latin typeface="Calibri" charset="0"/>
              <a:ea typeface="ＭＳ Ｐゴシック" charset="0"/>
              <a:cs typeface="Arial" charset="0"/>
            </a:endParaRPr>
          </a:p>
        </p:txBody>
      </p:sp>
      <p:grpSp>
        <p:nvGrpSpPr>
          <p:cNvPr id="9" name="Group 8"/>
          <p:cNvGrpSpPr/>
          <p:nvPr/>
        </p:nvGrpSpPr>
        <p:grpSpPr>
          <a:xfrm>
            <a:off x="0" y="990599"/>
            <a:ext cx="9144000" cy="4953921"/>
            <a:chOff x="0" y="1428750"/>
            <a:chExt cx="9144000" cy="2139790"/>
          </a:xfrm>
        </p:grpSpPr>
        <p:sp>
          <p:nvSpPr>
            <p:cNvPr id="10" name="Rectangle 9"/>
            <p:cNvSpPr/>
            <p:nvPr/>
          </p:nvSpPr>
          <p:spPr>
            <a:xfrm>
              <a:off x="1592" y="1434940"/>
              <a:ext cx="9142408" cy="213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0" y="1428750"/>
              <a:ext cx="9142408" cy="21336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 name="Rectangular Callout 2"/>
          <p:cNvSpPr/>
          <p:nvPr/>
        </p:nvSpPr>
        <p:spPr>
          <a:xfrm>
            <a:off x="457200" y="1341035"/>
            <a:ext cx="8382000" cy="3957153"/>
          </a:xfrm>
          <a:prstGeom prst="wedgeRectCallout">
            <a:avLst/>
          </a:prstGeom>
          <a:solidFill>
            <a:srgbClr val="04AD97"/>
          </a:solidFill>
          <a:ln>
            <a:solidFill>
              <a:srgbClr val="04A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0" y="673346"/>
            <a:ext cx="1524000" cy="221599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charset="0"/>
                <a:cs typeface="Aharoni" panose="02010803020104030203" pitchFamily="2" charset="-79"/>
              </a:rPr>
              <a:t>“</a:t>
            </a:r>
          </a:p>
        </p:txBody>
      </p:sp>
      <p:sp>
        <p:nvSpPr>
          <p:cNvPr id="17" name="TextBox 16"/>
          <p:cNvSpPr txBox="1"/>
          <p:nvPr/>
        </p:nvSpPr>
        <p:spPr>
          <a:xfrm rot="10800000">
            <a:off x="7391400" y="3733800"/>
            <a:ext cx="1524000" cy="221599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charset="0"/>
                <a:cs typeface="Aharoni" panose="02010803020104030203" pitchFamily="2" charset="-79"/>
              </a:rPr>
              <a:t>“</a:t>
            </a:r>
          </a:p>
        </p:txBody>
      </p:sp>
      <p:sp>
        <p:nvSpPr>
          <p:cNvPr id="16" name="TextBox 15">
            <a:extLst>
              <a:ext uri="{FF2B5EF4-FFF2-40B4-BE49-F238E27FC236}">
                <a16:creationId xmlns:a16="http://schemas.microsoft.com/office/drawing/2014/main" id="{E4E393AE-4998-AD44-9A7E-3BB78CA89080}"/>
              </a:ext>
            </a:extLst>
          </p:cNvPr>
          <p:cNvSpPr txBox="1"/>
          <p:nvPr/>
        </p:nvSpPr>
        <p:spPr>
          <a:xfrm>
            <a:off x="990600" y="1403050"/>
            <a:ext cx="7848600" cy="4693593"/>
          </a:xfrm>
          <a:prstGeom prst="rect">
            <a:avLst/>
          </a:prstGeom>
          <a:noFill/>
        </p:spPr>
        <p:txBody>
          <a:bodyPr wrap="square" rtlCol="0">
            <a:spAutoFit/>
          </a:bodyPr>
          <a:lstStyle/>
          <a:p>
            <a:r>
              <a:rPr lang="en-US" sz="2300" b="1" dirty="0" smtClean="0">
                <a:solidFill>
                  <a:srgbClr val="5E3C63"/>
                </a:solidFill>
              </a:rPr>
              <a:t>Employee </a:t>
            </a:r>
            <a:r>
              <a:rPr lang="en-US" sz="2300" dirty="0" smtClean="0">
                <a:solidFill>
                  <a:schemeClr val="bg1"/>
                </a:solidFill>
              </a:rPr>
              <a:t>means:</a:t>
            </a:r>
          </a:p>
          <a:p>
            <a:pPr marL="342900" indent="-342900">
              <a:buFont typeface="Wingdings" panose="05000000000000000000" pitchFamily="2" charset="2"/>
              <a:buChar char="§"/>
            </a:pPr>
            <a:r>
              <a:rPr lang="en-US" sz="2200" dirty="0">
                <a:solidFill>
                  <a:schemeClr val="bg1"/>
                </a:solidFill>
              </a:rPr>
              <a:t>a teacher, substitute teacher, school administrator, school superintendent, guidance counselor, school counselor, psychologist, social worker, nurse, physician, school paraprofessional or coach employed by the District or working in a public elementary, middle or high school; </a:t>
            </a:r>
            <a:r>
              <a:rPr lang="en-US" sz="2200" i="1" dirty="0">
                <a:solidFill>
                  <a:schemeClr val="bg1"/>
                </a:solidFill>
              </a:rPr>
              <a:t>or </a:t>
            </a:r>
          </a:p>
          <a:p>
            <a:pPr marL="342900" indent="-342900">
              <a:buFont typeface="Wingdings" panose="05000000000000000000" pitchFamily="2" charset="2"/>
              <a:buChar char="§"/>
            </a:pPr>
            <a:r>
              <a:rPr lang="en-US" sz="2200" dirty="0" smtClean="0">
                <a:solidFill>
                  <a:schemeClr val="bg1"/>
                </a:solidFill>
              </a:rPr>
              <a:t>any </a:t>
            </a:r>
            <a:r>
              <a:rPr lang="en-US" sz="2200" dirty="0">
                <a:solidFill>
                  <a:schemeClr val="bg1"/>
                </a:solidFill>
              </a:rPr>
              <a:t>other individual who, in the performance of his or her duties, has regular contact with students and who provides services to or on behalf of students enrolled in a public elementary, middle or high school, pursuant to a contract with the District. </a:t>
            </a:r>
          </a:p>
          <a:p>
            <a:pPr marL="342900" indent="-342900">
              <a:buFont typeface="Wingdings" panose="05000000000000000000" pitchFamily="2" charset="2"/>
              <a:buChar char="§"/>
            </a:pPr>
            <a:endParaRPr lang="en-US" sz="2300" dirty="0" smtClean="0">
              <a:solidFill>
                <a:schemeClr val="bg1"/>
              </a:solidFill>
            </a:endParaRPr>
          </a:p>
          <a:p>
            <a:endParaRPr lang="en-US" sz="2300" dirty="0">
              <a:solidFill>
                <a:schemeClr val="bg1"/>
              </a:solidFill>
            </a:endParaRPr>
          </a:p>
        </p:txBody>
      </p:sp>
      <p:sp>
        <p:nvSpPr>
          <p:cNvPr id="5" name="TextBox 4"/>
          <p:cNvSpPr txBox="1"/>
          <p:nvPr/>
        </p:nvSpPr>
        <p:spPr>
          <a:xfrm>
            <a:off x="457200" y="5944520"/>
            <a:ext cx="8382000" cy="646331"/>
          </a:xfrm>
          <a:prstGeom prst="rect">
            <a:avLst/>
          </a:prstGeom>
          <a:noFill/>
        </p:spPr>
        <p:txBody>
          <a:bodyPr wrap="square" rtlCol="0">
            <a:spAutoFit/>
          </a:bodyPr>
          <a:lstStyle/>
          <a:p>
            <a:r>
              <a:rPr lang="en-US" dirty="0">
                <a:solidFill>
                  <a:schemeClr val="bg2">
                    <a:lumMod val="10000"/>
                  </a:schemeClr>
                </a:solidFill>
              </a:rPr>
              <a:t>This definition is taken from state law and is not included in </a:t>
            </a:r>
            <a:r>
              <a:rPr lang="en-US" dirty="0" smtClean="0">
                <a:solidFill>
                  <a:schemeClr val="bg2">
                    <a:lumMod val="10000"/>
                  </a:schemeClr>
                </a:solidFill>
              </a:rPr>
              <a:t>the Final Regulations. </a:t>
            </a:r>
            <a:endParaRPr lang="en-US" dirty="0">
              <a:solidFill>
                <a:schemeClr val="bg2">
                  <a:lumMod val="10000"/>
                </a:schemeClr>
              </a:solidFill>
            </a:endParaRPr>
          </a:p>
          <a:p>
            <a:endParaRPr lang="en-US" dirty="0"/>
          </a:p>
        </p:txBody>
      </p:sp>
      <p:sp>
        <p:nvSpPr>
          <p:cNvPr id="18"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503051321"/>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22967322"/>
              </p:ext>
            </p:extLst>
          </p:nvPr>
        </p:nvGraphicFramePr>
        <p:xfrm>
          <a:off x="-197827" y="139699"/>
          <a:ext cx="9113227" cy="49657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Title 1"/>
          <p:cNvSpPr>
            <a:spLocks noGrp="1"/>
          </p:cNvSpPr>
          <p:nvPr>
            <p:ph type="title"/>
          </p:nvPr>
        </p:nvSpPr>
        <p:spPr>
          <a:xfrm>
            <a:off x="457200" y="304800"/>
            <a:ext cx="8229600" cy="523220"/>
          </a:xfrm>
        </p:spPr>
        <p:txBody>
          <a:bodyPr>
            <a:spAutoFit/>
          </a:bodyPr>
          <a:lstStyle/>
          <a:p>
            <a:pPr eaLnBrk="1" hangingPunct="1"/>
            <a:r>
              <a:rPr lang="en-US" dirty="0" smtClean="0">
                <a:solidFill>
                  <a:schemeClr val="tx2"/>
                </a:solidFill>
                <a:latin typeface="Source Sans Pro" charset="0"/>
              </a:rPr>
              <a:t>Types of Sexual Harassment</a:t>
            </a:r>
            <a:endParaRPr lang="en-US" dirty="0">
              <a:solidFill>
                <a:schemeClr val="tx2"/>
              </a:solidFill>
              <a:latin typeface="Source Sans Pro" charset="0"/>
            </a:endParaRPr>
          </a:p>
        </p:txBody>
      </p:sp>
      <p:sp>
        <p:nvSpPr>
          <p:cNvPr id="22" name="Rectangle 21"/>
          <p:cNvSpPr/>
          <p:nvPr/>
        </p:nvSpPr>
        <p:spPr>
          <a:xfrm>
            <a:off x="4343400" y="91440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
        <p:nvSpPr>
          <p:cNvPr id="7"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
        <p:nvSpPr>
          <p:cNvPr id="3" name="TextBox 2"/>
          <p:cNvSpPr txBox="1"/>
          <p:nvPr/>
        </p:nvSpPr>
        <p:spPr>
          <a:xfrm>
            <a:off x="647700" y="4530545"/>
            <a:ext cx="7848600" cy="1200329"/>
          </a:xfrm>
          <a:prstGeom prst="rect">
            <a:avLst/>
          </a:prstGeom>
          <a:noFill/>
        </p:spPr>
        <p:txBody>
          <a:bodyPr wrap="square" rtlCol="0">
            <a:spAutoFit/>
          </a:bodyPr>
          <a:lstStyle/>
          <a:p>
            <a:r>
              <a:rPr lang="en-US" sz="2400" b="1" dirty="0">
                <a:solidFill>
                  <a:srgbClr val="000066"/>
                </a:solidFill>
              </a:rPr>
              <a:t>Important Note: Definition of sexual harassment under Title VII (employees) and Connecticut law is </a:t>
            </a:r>
            <a:r>
              <a:rPr lang="en-US" sz="2400" b="1" dirty="0" smtClean="0">
                <a:solidFill>
                  <a:srgbClr val="000066"/>
                </a:solidFill>
              </a:rPr>
              <a:t>broader (more protective) </a:t>
            </a:r>
            <a:r>
              <a:rPr lang="en-US" sz="2400" b="1" dirty="0">
                <a:solidFill>
                  <a:srgbClr val="000066"/>
                </a:solidFill>
              </a:rPr>
              <a:t>than this new Title IX definition.</a:t>
            </a:r>
          </a:p>
        </p:txBody>
      </p:sp>
    </p:spTree>
    <p:custDataLst>
      <p:tags r:id="rId1"/>
    </p:custDataLst>
    <p:extLst>
      <p:ext uri="{BB962C8B-B14F-4D97-AF65-F5344CB8AC3E}">
        <p14:creationId xmlns:p14="http://schemas.microsoft.com/office/powerpoint/2010/main" val="30684635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graphicEl>
                                              <a:dgm id="{36DB6F25-F528-47BD-9002-4D7056E8AFD9}"/>
                                            </p:graphicEl>
                                          </p:spTgt>
                                        </p:tgtEl>
                                        <p:attrNameLst>
                                          <p:attrName>style.visibility</p:attrName>
                                        </p:attrNameLst>
                                      </p:cBhvr>
                                      <p:to>
                                        <p:strVal val="visible"/>
                                      </p:to>
                                    </p:set>
                                    <p:animEffect transition="in" filter="fade">
                                      <p:cBhvr>
                                        <p:cTn id="7" dur="500"/>
                                        <p:tgtEl>
                                          <p:spTgt spid="2">
                                            <p:graphicEl>
                                              <a:dgm id="{36DB6F25-F528-47BD-9002-4D7056E8AFD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425A0F30-60D4-4C39-A842-99853710EE2D}"/>
                                            </p:graphicEl>
                                          </p:spTgt>
                                        </p:tgtEl>
                                        <p:attrNameLst>
                                          <p:attrName>style.visibility</p:attrName>
                                        </p:attrNameLst>
                                      </p:cBhvr>
                                      <p:to>
                                        <p:strVal val="visible"/>
                                      </p:to>
                                    </p:set>
                                    <p:animEffect transition="in" filter="fade">
                                      <p:cBhvr>
                                        <p:cTn id="10" dur="500"/>
                                        <p:tgtEl>
                                          <p:spTgt spid="2">
                                            <p:graphicEl>
                                              <a:dgm id="{425A0F30-60D4-4C39-A842-99853710EE2D}"/>
                                            </p:graphic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graphicEl>
                                              <a:dgm id="{26EAAAEF-2AA4-4EAB-B28A-DD707BDB2043}"/>
                                            </p:graphicEl>
                                          </p:spTgt>
                                        </p:tgtEl>
                                        <p:attrNameLst>
                                          <p:attrName>style.visibility</p:attrName>
                                        </p:attrNameLst>
                                      </p:cBhvr>
                                      <p:to>
                                        <p:strVal val="visible"/>
                                      </p:to>
                                    </p:set>
                                    <p:animEffect transition="in" filter="fade">
                                      <p:cBhvr>
                                        <p:cTn id="14" dur="500"/>
                                        <p:tgtEl>
                                          <p:spTgt spid="2">
                                            <p:graphicEl>
                                              <a:dgm id="{26EAAAEF-2AA4-4EAB-B28A-DD707BDB2043}"/>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graphicEl>
                                              <a:dgm id="{87237833-65E2-4F8D-94FA-5D766F953920}"/>
                                            </p:graphicEl>
                                          </p:spTgt>
                                        </p:tgtEl>
                                        <p:attrNameLst>
                                          <p:attrName>style.visibility</p:attrName>
                                        </p:attrNameLst>
                                      </p:cBhvr>
                                      <p:to>
                                        <p:strVal val="visible"/>
                                      </p:to>
                                    </p:set>
                                    <p:animEffect transition="in" filter="fade">
                                      <p:cBhvr>
                                        <p:cTn id="17" dur="500"/>
                                        <p:tgtEl>
                                          <p:spTgt spid="2">
                                            <p:graphicEl>
                                              <a:dgm id="{87237833-65E2-4F8D-94FA-5D766F953920}"/>
                                            </p:graphic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
                                            <p:graphicEl>
                                              <a:dgm id="{255D205D-4B69-4CCF-86F0-DEA9F7DE061C}"/>
                                            </p:graphicEl>
                                          </p:spTgt>
                                        </p:tgtEl>
                                        <p:attrNameLst>
                                          <p:attrName>style.visibility</p:attrName>
                                        </p:attrNameLst>
                                      </p:cBhvr>
                                      <p:to>
                                        <p:strVal val="visible"/>
                                      </p:to>
                                    </p:set>
                                    <p:animEffect transition="in" filter="fade">
                                      <p:cBhvr>
                                        <p:cTn id="21" dur="500"/>
                                        <p:tgtEl>
                                          <p:spTgt spid="2">
                                            <p:graphicEl>
                                              <a:dgm id="{255D205D-4B69-4CCF-86F0-DEA9F7DE061C}"/>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graphicEl>
                                              <a:dgm id="{E5B5A967-3548-404E-9C82-621CC1D437CF}"/>
                                            </p:graphicEl>
                                          </p:spTgt>
                                        </p:tgtEl>
                                        <p:attrNameLst>
                                          <p:attrName>style.visibility</p:attrName>
                                        </p:attrNameLst>
                                      </p:cBhvr>
                                      <p:to>
                                        <p:strVal val="visible"/>
                                      </p:to>
                                    </p:set>
                                    <p:animEffect transition="in" filter="fade">
                                      <p:cBhvr>
                                        <p:cTn id="24" dur="500"/>
                                        <p:tgtEl>
                                          <p:spTgt spid="2">
                                            <p:graphicEl>
                                              <a:dgm id="{E5B5A967-3548-404E-9C82-621CC1D437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304800"/>
            <a:ext cx="8229600" cy="523220"/>
          </a:xfrm>
        </p:spPr>
        <p:txBody>
          <a:bodyPr>
            <a:spAutoFit/>
          </a:bodyPr>
          <a:lstStyle/>
          <a:p>
            <a:pPr eaLnBrk="1" hangingPunct="1"/>
            <a:r>
              <a:rPr lang="en-US" dirty="0" smtClean="0">
                <a:solidFill>
                  <a:schemeClr val="tx2"/>
                </a:solidFill>
                <a:latin typeface="Source Sans Pro" charset="0"/>
              </a:rPr>
              <a:t>Quid Pro Quo</a:t>
            </a:r>
            <a:endParaRPr lang="en-US" dirty="0">
              <a:solidFill>
                <a:schemeClr val="tx2"/>
              </a:solidFill>
              <a:latin typeface="Source Sans Pro" charset="0"/>
            </a:endParaRPr>
          </a:p>
        </p:txBody>
      </p:sp>
      <p:sp>
        <p:nvSpPr>
          <p:cNvPr id="22" name="Rectangle 21"/>
          <p:cNvSpPr/>
          <p:nvPr/>
        </p:nvSpPr>
        <p:spPr>
          <a:xfrm>
            <a:off x="4343400" y="826056"/>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
        <p:nvSpPr>
          <p:cNvPr id="3" name="TextBox 2"/>
          <p:cNvSpPr txBox="1"/>
          <p:nvPr/>
        </p:nvSpPr>
        <p:spPr>
          <a:xfrm>
            <a:off x="457200" y="985877"/>
            <a:ext cx="8229600" cy="369332"/>
          </a:xfrm>
          <a:prstGeom prst="rect">
            <a:avLst/>
          </a:prstGeom>
          <a:noFill/>
        </p:spPr>
        <p:txBody>
          <a:bodyPr wrap="square" rtlCol="0">
            <a:spAutoFit/>
          </a:bodyPr>
          <a:lstStyle/>
          <a:p>
            <a:pPr algn="ctr"/>
            <a:r>
              <a:rPr lang="en-US" dirty="0" smtClean="0">
                <a:solidFill>
                  <a:schemeClr val="bg2">
                    <a:lumMod val="10000"/>
                  </a:schemeClr>
                </a:solidFill>
              </a:rPr>
              <a:t>“This for That”</a:t>
            </a:r>
            <a:endParaRPr lang="en-US" dirty="0">
              <a:solidFill>
                <a:schemeClr val="bg2">
                  <a:lumMod val="10000"/>
                </a:schemeClr>
              </a:solidFill>
            </a:endParaRPr>
          </a:p>
        </p:txBody>
      </p:sp>
      <p:sp>
        <p:nvSpPr>
          <p:cNvPr id="8" name="Content Placeholder 2">
            <a:extLst>
              <a:ext uri="{FF2B5EF4-FFF2-40B4-BE49-F238E27FC236}">
                <a16:creationId xmlns:a16="http://schemas.microsoft.com/office/drawing/2014/main" id="{65D568DA-5A0A-EA4D-A07C-A0CB1DBBD7DE}"/>
              </a:ext>
            </a:extLst>
          </p:cNvPr>
          <p:cNvSpPr txBox="1">
            <a:spLocks/>
          </p:cNvSpPr>
          <p:nvPr/>
        </p:nvSpPr>
        <p:spPr bwMode="auto">
          <a:xfrm>
            <a:off x="457200" y="1447800"/>
            <a:ext cx="8153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342900" lvl="0" indent="-342900">
              <a:spcBef>
                <a:spcPts val="600"/>
              </a:spcBef>
              <a:spcAft>
                <a:spcPts val="600"/>
              </a:spcAft>
              <a:buClr>
                <a:srgbClr val="008080"/>
              </a:buClr>
              <a:buFont typeface="Arial" panose="020B0604020202020204" pitchFamily="34" charset="0"/>
              <a:buChar char="•"/>
              <a:defRPr/>
            </a:pPr>
            <a:r>
              <a:rPr lang="en-US" sz="2200" dirty="0">
                <a:solidFill>
                  <a:schemeClr val="bg2">
                    <a:lumMod val="10000"/>
                  </a:schemeClr>
                </a:solidFill>
              </a:rPr>
              <a:t>When a teacher or other school employee conditions an educational decision or benefit on the student’s submission to unwelcome sexual conduct. </a:t>
            </a:r>
            <a:endParaRPr lang="en-US" sz="2000" dirty="0">
              <a:solidFill>
                <a:schemeClr val="bg2">
                  <a:lumMod val="10000"/>
                </a:schemeClr>
              </a:solidFill>
            </a:endParaRPr>
          </a:p>
          <a:p>
            <a:pPr marL="1085850" lvl="1" indent="-342900">
              <a:spcBef>
                <a:spcPts val="600"/>
              </a:spcBef>
              <a:spcAft>
                <a:spcPts val="600"/>
              </a:spcAft>
              <a:buClr>
                <a:srgbClr val="008080"/>
              </a:buClr>
              <a:buFont typeface="Wingdings" panose="05000000000000000000" pitchFamily="2" charset="2"/>
              <a:buChar char="§"/>
              <a:defRPr/>
            </a:pPr>
            <a:r>
              <a:rPr lang="en-US" sz="2200" dirty="0">
                <a:solidFill>
                  <a:schemeClr val="bg2">
                    <a:lumMod val="10000"/>
                  </a:schemeClr>
                </a:solidFill>
              </a:rPr>
              <a:t>Submission to such conduct may either be made </a:t>
            </a:r>
            <a:r>
              <a:rPr lang="en-US" sz="2200" dirty="0" smtClean="0">
                <a:solidFill>
                  <a:schemeClr val="bg2">
                    <a:lumMod val="10000"/>
                  </a:schemeClr>
                </a:solidFill>
              </a:rPr>
              <a:t/>
            </a:r>
            <a:br>
              <a:rPr lang="en-US" sz="2200" dirty="0" smtClean="0">
                <a:solidFill>
                  <a:schemeClr val="bg2">
                    <a:lumMod val="10000"/>
                  </a:schemeClr>
                </a:solidFill>
              </a:rPr>
            </a:br>
            <a:r>
              <a:rPr lang="en-US" sz="2200" dirty="0" smtClean="0">
                <a:solidFill>
                  <a:schemeClr val="bg2">
                    <a:lumMod val="10000"/>
                  </a:schemeClr>
                </a:solidFill>
              </a:rPr>
              <a:t>explicitly </a:t>
            </a:r>
            <a:r>
              <a:rPr lang="en-US" sz="2200" dirty="0">
                <a:solidFill>
                  <a:schemeClr val="bg2">
                    <a:lumMod val="10000"/>
                  </a:schemeClr>
                </a:solidFill>
              </a:rPr>
              <a:t>or implicitly.</a:t>
            </a:r>
          </a:p>
          <a:p>
            <a:pPr marL="1085850" lvl="1" indent="-342900">
              <a:spcBef>
                <a:spcPts val="600"/>
              </a:spcBef>
              <a:spcAft>
                <a:spcPts val="600"/>
              </a:spcAft>
              <a:buClr>
                <a:srgbClr val="008080"/>
              </a:buClr>
              <a:buFont typeface="Wingdings" panose="05000000000000000000" pitchFamily="2" charset="2"/>
              <a:buChar char="§"/>
              <a:defRPr/>
            </a:pPr>
            <a:r>
              <a:rPr lang="en-US" sz="2200" dirty="0">
                <a:solidFill>
                  <a:schemeClr val="bg2">
                    <a:lumMod val="10000"/>
                  </a:schemeClr>
                </a:solidFill>
              </a:rPr>
              <a:t>If this occurs, it does not matter whether the student </a:t>
            </a:r>
            <a:r>
              <a:rPr lang="en-US" sz="2200" dirty="0" smtClean="0">
                <a:solidFill>
                  <a:schemeClr val="bg2">
                    <a:lumMod val="10000"/>
                  </a:schemeClr>
                </a:solidFill>
              </a:rPr>
              <a:t/>
            </a:r>
            <a:br>
              <a:rPr lang="en-US" sz="2200" dirty="0" smtClean="0">
                <a:solidFill>
                  <a:schemeClr val="bg2">
                    <a:lumMod val="10000"/>
                  </a:schemeClr>
                </a:solidFill>
              </a:rPr>
            </a:br>
            <a:r>
              <a:rPr lang="en-US" sz="2200" dirty="0" smtClean="0">
                <a:solidFill>
                  <a:schemeClr val="bg2">
                    <a:lumMod val="10000"/>
                  </a:schemeClr>
                </a:solidFill>
              </a:rPr>
              <a:t>resists </a:t>
            </a:r>
            <a:r>
              <a:rPr lang="en-US" sz="2200" dirty="0">
                <a:solidFill>
                  <a:schemeClr val="bg2">
                    <a:lumMod val="10000"/>
                  </a:schemeClr>
                </a:solidFill>
              </a:rPr>
              <a:t>and suffers the threatened harm or submits to </a:t>
            </a:r>
            <a:r>
              <a:rPr lang="en-US" sz="2200" dirty="0" smtClean="0">
                <a:solidFill>
                  <a:schemeClr val="bg2">
                    <a:lumMod val="10000"/>
                  </a:schemeClr>
                </a:solidFill>
              </a:rPr>
              <a:t/>
            </a:r>
            <a:br>
              <a:rPr lang="en-US" sz="2200" dirty="0" smtClean="0">
                <a:solidFill>
                  <a:schemeClr val="bg2">
                    <a:lumMod val="10000"/>
                  </a:schemeClr>
                </a:solidFill>
              </a:rPr>
            </a:br>
            <a:r>
              <a:rPr lang="en-US" sz="2200" dirty="0" smtClean="0">
                <a:solidFill>
                  <a:schemeClr val="bg2">
                    <a:lumMod val="10000"/>
                  </a:schemeClr>
                </a:solidFill>
              </a:rPr>
              <a:t>and </a:t>
            </a:r>
            <a:r>
              <a:rPr lang="en-US" sz="2200" dirty="0">
                <a:solidFill>
                  <a:schemeClr val="bg2">
                    <a:lumMod val="10000"/>
                  </a:schemeClr>
                </a:solidFill>
              </a:rPr>
              <a:t>avoids the threatened harm.</a:t>
            </a:r>
          </a:p>
          <a:p>
            <a:pPr marL="342900" lvl="0" indent="-342900">
              <a:spcBef>
                <a:spcPts val="600"/>
              </a:spcBef>
              <a:spcAft>
                <a:spcPts val="600"/>
              </a:spcAft>
              <a:buClr>
                <a:srgbClr val="008080"/>
              </a:buClr>
              <a:buFont typeface="Arial" panose="020B0604020202020204" pitchFamily="34" charset="0"/>
              <a:buChar char="•"/>
              <a:defRPr/>
            </a:pPr>
            <a:r>
              <a:rPr lang="en-US" sz="2200" dirty="0">
                <a:solidFill>
                  <a:schemeClr val="bg2">
                    <a:lumMod val="10000"/>
                  </a:schemeClr>
                </a:solidFill>
              </a:rPr>
              <a:t>Quid pro quo harassment can also occur when </a:t>
            </a:r>
            <a:r>
              <a:rPr lang="en-US" sz="2200" dirty="0" smtClean="0">
                <a:solidFill>
                  <a:schemeClr val="bg2">
                    <a:lumMod val="10000"/>
                  </a:schemeClr>
                </a:solidFill>
              </a:rPr>
              <a:t>a </a:t>
            </a:r>
            <a:r>
              <a:rPr lang="en-US" sz="2200" dirty="0">
                <a:solidFill>
                  <a:schemeClr val="bg2">
                    <a:lumMod val="10000"/>
                  </a:schemeClr>
                </a:solidFill>
              </a:rPr>
              <a:t>District employee conditions a benefit or service on another employee’s submission to unwelcome conduct. </a:t>
            </a:r>
          </a:p>
        </p:txBody>
      </p:sp>
      <p:sp>
        <p:nvSpPr>
          <p:cNvPr id="9"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2575664333"/>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0" y="1044439"/>
            <a:ext cx="9144000" cy="4564335"/>
            <a:chOff x="0" y="1428750"/>
            <a:chExt cx="9144000" cy="1828800"/>
          </a:xfrm>
        </p:grpSpPr>
        <p:sp>
          <p:nvSpPr>
            <p:cNvPr id="12" name="Rectangle 11"/>
            <p:cNvSpPr/>
            <p:nvPr/>
          </p:nvSpPr>
          <p:spPr>
            <a:xfrm>
              <a:off x="3733800" y="1428750"/>
              <a:ext cx="54102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Pentagon 14"/>
            <p:cNvSpPr/>
            <p:nvPr/>
          </p:nvSpPr>
          <p:spPr>
            <a:xfrm>
              <a:off x="0" y="1428750"/>
              <a:ext cx="3733800" cy="1828800"/>
            </a:xfrm>
            <a:prstGeom prst="homePlate">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0" name="Title 1"/>
          <p:cNvSpPr>
            <a:spLocks noGrp="1"/>
          </p:cNvSpPr>
          <p:nvPr>
            <p:ph type="title"/>
          </p:nvPr>
        </p:nvSpPr>
        <p:spPr>
          <a:xfrm>
            <a:off x="457200" y="304800"/>
            <a:ext cx="8229600" cy="523220"/>
          </a:xfrm>
        </p:spPr>
        <p:txBody>
          <a:bodyPr>
            <a:spAutoFit/>
          </a:bodyPr>
          <a:lstStyle/>
          <a:p>
            <a:pPr eaLnBrk="1" hangingPunct="1"/>
            <a:r>
              <a:rPr lang="en-US" dirty="0" smtClean="0">
                <a:solidFill>
                  <a:schemeClr val="tx2"/>
                </a:solidFill>
                <a:latin typeface="Source Sans Pro" charset="0"/>
              </a:rPr>
              <a:t>Severe, Pervasive, Offensive Unwelcome Conduct</a:t>
            </a:r>
            <a:endParaRPr lang="en-US" dirty="0">
              <a:solidFill>
                <a:schemeClr val="tx2"/>
              </a:solidFill>
              <a:latin typeface="Source Sans Pro" charset="0"/>
            </a:endParaRPr>
          </a:p>
        </p:txBody>
      </p:sp>
      <p:sp>
        <p:nvSpPr>
          <p:cNvPr id="22" name="Rectangle 21"/>
          <p:cNvSpPr/>
          <p:nvPr/>
        </p:nvSpPr>
        <p:spPr>
          <a:xfrm>
            <a:off x="4343400" y="91440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Content Placeholder 2"/>
          <p:cNvSpPr txBox="1">
            <a:spLocks/>
          </p:cNvSpPr>
          <p:nvPr/>
        </p:nvSpPr>
        <p:spPr bwMode="auto">
          <a:xfrm>
            <a:off x="4114800" y="1154631"/>
            <a:ext cx="4914900" cy="402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lvl="0">
              <a:spcBef>
                <a:spcPts val="600"/>
              </a:spcBef>
              <a:spcAft>
                <a:spcPts val="600"/>
              </a:spcAft>
              <a:defRPr/>
            </a:pPr>
            <a:r>
              <a:rPr lang="en-US" sz="2700" dirty="0">
                <a:solidFill>
                  <a:prstClr val="white"/>
                </a:solidFill>
              </a:rPr>
              <a:t>When a teacher, school employee, other student, or third party engages in unwelcome conduct that is determined by a reasonable person to be so severe, pervasive, and objectively offensive that it effectively denies a person equal access to the District’s education program or activity. </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val="0"/>
              </a:ext>
            </a:extLst>
          </a:blip>
          <a:srcRect l="23989" r="12883"/>
          <a:stretch/>
        </p:blipFill>
        <p:spPr>
          <a:xfrm>
            <a:off x="0" y="1044438"/>
            <a:ext cx="3733800" cy="4564335"/>
          </a:xfrm>
          <a:prstGeom prst="rect">
            <a:avLst/>
          </a:prstGeom>
        </p:spPr>
      </p:pic>
      <p:sp>
        <p:nvSpPr>
          <p:cNvPr id="11"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3863784624"/>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1"/>
          <p:cNvSpPr>
            <a:spLocks noGrp="1"/>
          </p:cNvSpPr>
          <p:nvPr>
            <p:ph type="title"/>
          </p:nvPr>
        </p:nvSpPr>
        <p:spPr>
          <a:xfrm>
            <a:off x="457200" y="212092"/>
            <a:ext cx="8229600" cy="523220"/>
          </a:xfrm>
        </p:spPr>
        <p:txBody>
          <a:bodyPr>
            <a:spAutoFit/>
          </a:bodyPr>
          <a:lstStyle/>
          <a:p>
            <a:pPr eaLnBrk="1" hangingPunct="1"/>
            <a:r>
              <a:rPr lang="en-US" dirty="0" smtClean="0">
                <a:solidFill>
                  <a:schemeClr val="tx2"/>
                </a:solidFill>
                <a:latin typeface="Source Sans Pro" charset="0"/>
              </a:rPr>
              <a:t>Sex-Based Offenses</a:t>
            </a:r>
            <a:endParaRPr lang="en-US" dirty="0">
              <a:solidFill>
                <a:schemeClr val="tx2"/>
              </a:solidFill>
              <a:latin typeface="Source Sans Pro" charset="0"/>
            </a:endParaRPr>
          </a:p>
        </p:txBody>
      </p:sp>
      <p:sp>
        <p:nvSpPr>
          <p:cNvPr id="173" name="Rectangle 172"/>
          <p:cNvSpPr/>
          <p:nvPr/>
        </p:nvSpPr>
        <p:spPr>
          <a:xfrm>
            <a:off x="4343400" y="78009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3555441" y="3238838"/>
            <a:ext cx="1605376"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charset="0"/>
                <a:ea typeface="ＭＳ Ｐゴシック" charset="0"/>
              </a:rPr>
              <a:t>Increased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charset="0"/>
                <a:ea typeface="ＭＳ Ｐゴシック" charset="0"/>
              </a:rPr>
              <a:t>Flexibility</a:t>
            </a:r>
          </a:p>
        </p:txBody>
      </p:sp>
      <p:sp>
        <p:nvSpPr>
          <p:cNvPr id="22" name="Slide Number Placeholder 2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2C3E50"/>
              </a:solidFill>
              <a:effectLst/>
              <a:uLnTx/>
              <a:uFillTx/>
              <a:latin typeface="Calibri" charset="0"/>
              <a:ea typeface="ＭＳ Ｐゴシック" charset="0"/>
              <a:cs typeface="Arial" charset="0"/>
            </a:endParaRPr>
          </a:p>
        </p:txBody>
      </p:sp>
      <p:grpSp>
        <p:nvGrpSpPr>
          <p:cNvPr id="9" name="Group 8"/>
          <p:cNvGrpSpPr/>
          <p:nvPr/>
        </p:nvGrpSpPr>
        <p:grpSpPr>
          <a:xfrm>
            <a:off x="0" y="990599"/>
            <a:ext cx="9144000" cy="4343401"/>
            <a:chOff x="0" y="1428750"/>
            <a:chExt cx="9144000" cy="2139790"/>
          </a:xfrm>
        </p:grpSpPr>
        <p:sp>
          <p:nvSpPr>
            <p:cNvPr id="10" name="Rectangle 9"/>
            <p:cNvSpPr/>
            <p:nvPr/>
          </p:nvSpPr>
          <p:spPr>
            <a:xfrm>
              <a:off x="1592" y="1434940"/>
              <a:ext cx="9142408" cy="213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0" y="1428750"/>
              <a:ext cx="9142408" cy="21336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 name="Rectangular Callout 2"/>
          <p:cNvSpPr/>
          <p:nvPr/>
        </p:nvSpPr>
        <p:spPr>
          <a:xfrm>
            <a:off x="457200" y="1341036"/>
            <a:ext cx="8382000" cy="3383364"/>
          </a:xfrm>
          <a:prstGeom prst="wedgeRectCallout">
            <a:avLst/>
          </a:prstGeom>
          <a:solidFill>
            <a:srgbClr val="04AD97"/>
          </a:solidFill>
          <a:ln>
            <a:solidFill>
              <a:srgbClr val="04A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0" y="673346"/>
            <a:ext cx="1524000" cy="221599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charset="0"/>
                <a:cs typeface="Aharoni" panose="02010803020104030203" pitchFamily="2" charset="-79"/>
              </a:rPr>
              <a:t>“</a:t>
            </a:r>
          </a:p>
        </p:txBody>
      </p:sp>
      <p:sp>
        <p:nvSpPr>
          <p:cNvPr id="17" name="TextBox 16"/>
          <p:cNvSpPr txBox="1"/>
          <p:nvPr/>
        </p:nvSpPr>
        <p:spPr>
          <a:xfrm rot="10800000">
            <a:off x="7391400" y="3200400"/>
            <a:ext cx="1524000" cy="221599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charset="0"/>
                <a:cs typeface="Aharoni" panose="02010803020104030203" pitchFamily="2" charset="-79"/>
              </a:rPr>
              <a:t>“</a:t>
            </a:r>
          </a:p>
        </p:txBody>
      </p:sp>
      <p:sp>
        <p:nvSpPr>
          <p:cNvPr id="16" name="TextBox 15">
            <a:extLst>
              <a:ext uri="{FF2B5EF4-FFF2-40B4-BE49-F238E27FC236}">
                <a16:creationId xmlns:a16="http://schemas.microsoft.com/office/drawing/2014/main" id="{E4E393AE-4998-AD44-9A7E-3BB78CA89080}"/>
              </a:ext>
            </a:extLst>
          </p:cNvPr>
          <p:cNvSpPr txBox="1"/>
          <p:nvPr/>
        </p:nvSpPr>
        <p:spPr>
          <a:xfrm>
            <a:off x="990600" y="1956838"/>
            <a:ext cx="7848600" cy="1754326"/>
          </a:xfrm>
          <a:prstGeom prst="rect">
            <a:avLst/>
          </a:prstGeom>
          <a:noFill/>
        </p:spPr>
        <p:txBody>
          <a:bodyPr wrap="square" rtlCol="0">
            <a:spAutoFit/>
          </a:bodyPr>
          <a:lstStyle/>
          <a:p>
            <a:pPr marL="342900" indent="-342900">
              <a:buFont typeface="Wingdings" panose="05000000000000000000" pitchFamily="2" charset="2"/>
              <a:buChar char="§"/>
            </a:pPr>
            <a:r>
              <a:rPr lang="en-US" sz="2800" b="1" dirty="0">
                <a:solidFill>
                  <a:srgbClr val="5E3C63"/>
                </a:solidFill>
              </a:rPr>
              <a:t>“Sexual assault</a:t>
            </a:r>
            <a:r>
              <a:rPr lang="en-US" sz="2800" b="1" dirty="0" smtClean="0">
                <a:solidFill>
                  <a:srgbClr val="5E3C63"/>
                </a:solidFill>
              </a:rPr>
              <a:t>” </a:t>
            </a:r>
            <a:r>
              <a:rPr lang="en-US" sz="2400" dirty="0">
                <a:solidFill>
                  <a:schemeClr val="bg1"/>
                </a:solidFill>
              </a:rPr>
              <a:t>(20 U.S.C. 1092(f)(6)(A)(v)), </a:t>
            </a:r>
            <a:r>
              <a:rPr lang="en-US" sz="2800" b="1" dirty="0">
                <a:solidFill>
                  <a:srgbClr val="5E3C63"/>
                </a:solidFill>
              </a:rPr>
              <a:t>“dating violence</a:t>
            </a:r>
            <a:r>
              <a:rPr lang="en-US" sz="2800" b="1" dirty="0" smtClean="0">
                <a:solidFill>
                  <a:srgbClr val="5E3C63"/>
                </a:solidFill>
              </a:rPr>
              <a:t>”</a:t>
            </a:r>
            <a:r>
              <a:rPr lang="en-US" sz="2800" dirty="0" smtClean="0">
                <a:solidFill>
                  <a:schemeClr val="bg1"/>
                </a:solidFill>
              </a:rPr>
              <a:t> </a:t>
            </a:r>
            <a:r>
              <a:rPr lang="en-US" sz="2400" dirty="0">
                <a:solidFill>
                  <a:schemeClr val="bg1"/>
                </a:solidFill>
              </a:rPr>
              <a:t>(34 U.S.C. 12291(a)(10)), </a:t>
            </a:r>
            <a:r>
              <a:rPr lang="en-US" sz="2800" b="1" dirty="0">
                <a:solidFill>
                  <a:srgbClr val="5E3C63"/>
                </a:solidFill>
              </a:rPr>
              <a:t>“domestic violence</a:t>
            </a:r>
            <a:r>
              <a:rPr lang="en-US" sz="2800" b="1" dirty="0" smtClean="0">
                <a:solidFill>
                  <a:srgbClr val="5E3C63"/>
                </a:solidFill>
              </a:rPr>
              <a:t>” </a:t>
            </a:r>
            <a:r>
              <a:rPr lang="en-US" sz="2400" dirty="0" smtClean="0">
                <a:solidFill>
                  <a:schemeClr val="bg1"/>
                </a:solidFill>
              </a:rPr>
              <a:t>(</a:t>
            </a:r>
            <a:r>
              <a:rPr lang="en-US" sz="2400" dirty="0">
                <a:solidFill>
                  <a:schemeClr val="bg1"/>
                </a:solidFill>
              </a:rPr>
              <a:t>34 U.S.C. 12291(a)(8)) </a:t>
            </a:r>
            <a:r>
              <a:rPr lang="en-US" sz="2800" dirty="0">
                <a:solidFill>
                  <a:schemeClr val="bg1"/>
                </a:solidFill>
              </a:rPr>
              <a:t>or </a:t>
            </a:r>
            <a:r>
              <a:rPr lang="en-US" sz="2800" b="1" dirty="0">
                <a:solidFill>
                  <a:srgbClr val="5E3C63"/>
                </a:solidFill>
              </a:rPr>
              <a:t>“stalking</a:t>
            </a:r>
            <a:r>
              <a:rPr lang="en-US" sz="2800" b="1" dirty="0" smtClean="0">
                <a:solidFill>
                  <a:srgbClr val="5E3C63"/>
                </a:solidFill>
              </a:rPr>
              <a:t>” </a:t>
            </a:r>
            <a:r>
              <a:rPr lang="en-US" sz="2400" dirty="0">
                <a:solidFill>
                  <a:schemeClr val="bg1"/>
                </a:solidFill>
              </a:rPr>
              <a:t>(34 U.S.C. 12291(a)(30)).</a:t>
            </a:r>
          </a:p>
        </p:txBody>
      </p:sp>
      <p:sp>
        <p:nvSpPr>
          <p:cNvPr id="18"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1253077343"/>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8179" r="21250"/>
          <a:stretch/>
        </p:blipFill>
        <p:spPr>
          <a:xfrm>
            <a:off x="0" y="0"/>
            <a:ext cx="9144000" cy="6854687"/>
          </a:xfrm>
          <a:prstGeom prst="rect">
            <a:avLst/>
          </a:prstGeom>
        </p:spPr>
      </p:pic>
      <p:sp>
        <p:nvSpPr>
          <p:cNvPr id="2" name="Title 1"/>
          <p:cNvSpPr>
            <a:spLocks noGrp="1"/>
          </p:cNvSpPr>
          <p:nvPr>
            <p:ph type="title"/>
          </p:nvPr>
        </p:nvSpPr>
        <p:spPr>
          <a:xfrm>
            <a:off x="-1295400" y="457200"/>
            <a:ext cx="8229600" cy="1143000"/>
          </a:xfrm>
        </p:spPr>
        <p:txBody>
          <a:bodyPr/>
          <a:lstStyle/>
          <a:p>
            <a:r>
              <a:rPr lang="en-US" dirty="0" smtClean="0"/>
              <a:t>Title IX of the </a:t>
            </a:r>
            <a:br>
              <a:rPr lang="en-US" dirty="0" smtClean="0"/>
            </a:br>
            <a:r>
              <a:rPr lang="en-US" dirty="0" smtClean="0"/>
              <a:t>Education Amendments of 1972</a:t>
            </a:r>
            <a:endParaRPr lang="en-US" dirty="0"/>
          </a:p>
        </p:txBody>
      </p:sp>
      <p:sp>
        <p:nvSpPr>
          <p:cNvPr id="4" name="Date Placeholder 3"/>
          <p:cNvSpPr>
            <a:spLocks noGrp="1"/>
          </p:cNvSpPr>
          <p:nvPr>
            <p:ph type="dt" sz="half" idx="10"/>
          </p:nvPr>
        </p:nvSpPr>
        <p:spPr>
          <a:xfrm>
            <a:off x="457200" y="6416675"/>
            <a:ext cx="3048000" cy="365125"/>
          </a:xfrm>
        </p:spPr>
        <p:txBody>
          <a:bodyPr/>
          <a:lstStyle/>
          <a:p>
            <a:pPr>
              <a:defRPr/>
            </a:pPr>
            <a:r>
              <a:rPr lang="en-US" dirty="0" smtClean="0">
                <a:solidFill>
                  <a:schemeClr val="bg1"/>
                </a:solidFill>
              </a:rPr>
              <a:t>© Shipman &amp; Goodwin LLP 2020</a:t>
            </a:r>
            <a:endParaRPr lang="en-US" dirty="0">
              <a:solidFill>
                <a:schemeClr val="bg1"/>
              </a:solidFill>
            </a:endParaRPr>
          </a:p>
        </p:txBody>
      </p:sp>
      <p:sp>
        <p:nvSpPr>
          <p:cNvPr id="5" name="Slide Number Placeholder 4"/>
          <p:cNvSpPr>
            <a:spLocks noGrp="1"/>
          </p:cNvSpPr>
          <p:nvPr>
            <p:ph type="sldNum" sz="quarter" idx="12"/>
          </p:nvPr>
        </p:nvSpPr>
        <p:spPr>
          <a:xfrm>
            <a:off x="6553200" y="6416675"/>
            <a:ext cx="2133600" cy="365125"/>
          </a:xfrm>
        </p:spPr>
        <p:txBody>
          <a:bodyPr/>
          <a:lstStyle/>
          <a:p>
            <a:pPr>
              <a:defRPr/>
            </a:pPr>
            <a:fld id="{CF74E2D6-2C6C-C849-BAC6-BF7B8C48F5CD}" type="slidenum">
              <a:rPr lang="en-US" smtClean="0">
                <a:solidFill>
                  <a:schemeClr val="bg1"/>
                </a:solidFill>
              </a:rPr>
              <a:pPr>
                <a:defRPr/>
              </a:pPr>
              <a:t>2</a:t>
            </a:fld>
            <a:endParaRPr lang="en-US" b="1" dirty="0">
              <a:solidFill>
                <a:schemeClr val="bg1"/>
              </a:solidFill>
            </a:endParaRPr>
          </a:p>
        </p:txBody>
      </p:sp>
      <p:sp>
        <p:nvSpPr>
          <p:cNvPr id="10" name="TextBox 9"/>
          <p:cNvSpPr txBox="1"/>
          <p:nvPr/>
        </p:nvSpPr>
        <p:spPr>
          <a:xfrm>
            <a:off x="304800" y="1981200"/>
            <a:ext cx="5029200" cy="3816429"/>
          </a:xfrm>
          <a:prstGeom prst="rect">
            <a:avLst/>
          </a:prstGeom>
          <a:noFill/>
        </p:spPr>
        <p:txBody>
          <a:bodyPr wrap="square" rtlCol="0">
            <a:spAutoFit/>
          </a:bodyPr>
          <a:lstStyle/>
          <a:p>
            <a:r>
              <a:rPr lang="en-US" sz="2800" i="1" dirty="0">
                <a:solidFill>
                  <a:schemeClr val="bg2">
                    <a:lumMod val="10000"/>
                  </a:schemeClr>
                </a:solidFill>
              </a:rPr>
              <a:t>“No person in the United States shall, on the basis of sex, be excluded from participation in, be denied the benefits of, or be subjected to discrimination under any educational program or activity receiving Federal financial assistance.”</a:t>
            </a:r>
          </a:p>
          <a:p>
            <a:endParaRPr lang="en-US" dirty="0"/>
          </a:p>
        </p:txBody>
      </p:sp>
    </p:spTree>
    <p:extLst>
      <p:ext uri="{BB962C8B-B14F-4D97-AF65-F5344CB8AC3E}">
        <p14:creationId xmlns:p14="http://schemas.microsoft.com/office/powerpoint/2010/main" val="3425906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304800"/>
            <a:ext cx="8229600" cy="523220"/>
          </a:xfrm>
        </p:spPr>
        <p:txBody>
          <a:bodyPr>
            <a:spAutoFit/>
          </a:bodyPr>
          <a:lstStyle/>
          <a:p>
            <a:pPr eaLnBrk="1" hangingPunct="1"/>
            <a:r>
              <a:rPr lang="en-US" dirty="0" smtClean="0">
                <a:solidFill>
                  <a:schemeClr val="tx2"/>
                </a:solidFill>
                <a:latin typeface="Source Sans Pro" charset="0"/>
              </a:rPr>
              <a:t>Examples of Sexual Harassment</a:t>
            </a:r>
            <a:endParaRPr lang="en-US" dirty="0">
              <a:solidFill>
                <a:schemeClr val="tx2"/>
              </a:solidFill>
              <a:latin typeface="Source Sans Pro" charset="0"/>
            </a:endParaRPr>
          </a:p>
        </p:txBody>
      </p:sp>
      <p:sp>
        <p:nvSpPr>
          <p:cNvPr id="22" name="Rectangle 21"/>
          <p:cNvSpPr/>
          <p:nvPr/>
        </p:nvSpPr>
        <p:spPr>
          <a:xfrm>
            <a:off x="4343400" y="91440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
        <p:nvSpPr>
          <p:cNvPr id="8" name="Content Placeholder 2">
            <a:extLst>
              <a:ext uri="{FF2B5EF4-FFF2-40B4-BE49-F238E27FC236}">
                <a16:creationId xmlns:a16="http://schemas.microsoft.com/office/drawing/2014/main" id="{65D568DA-5A0A-EA4D-A07C-A0CB1DBBD7DE}"/>
              </a:ext>
            </a:extLst>
          </p:cNvPr>
          <p:cNvSpPr txBox="1">
            <a:spLocks/>
          </p:cNvSpPr>
          <p:nvPr/>
        </p:nvSpPr>
        <p:spPr bwMode="auto">
          <a:xfrm>
            <a:off x="457200" y="1143000"/>
            <a:ext cx="8153400" cy="402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lvl="0">
              <a:spcBef>
                <a:spcPts val="600"/>
              </a:spcBef>
              <a:spcAft>
                <a:spcPts val="600"/>
              </a:spcAft>
              <a:buClr>
                <a:srgbClr val="008080"/>
              </a:buClr>
              <a:defRPr/>
            </a:pPr>
            <a:r>
              <a:rPr lang="en-US" sz="2000" dirty="0">
                <a:solidFill>
                  <a:schemeClr val="bg2">
                    <a:lumMod val="10000"/>
                  </a:schemeClr>
                </a:solidFill>
              </a:rPr>
              <a:t>Unwanted sexual advances, requests for sexual favors, or other verbal, nonverbal, or physical conduct of a sexual nature including:</a:t>
            </a:r>
          </a:p>
          <a:p>
            <a:pPr marL="457200" lvl="0" indent="-457200">
              <a:spcBef>
                <a:spcPts val="300"/>
              </a:spcBef>
              <a:spcAft>
                <a:spcPts val="300"/>
              </a:spcAft>
              <a:buClr>
                <a:srgbClr val="008080"/>
              </a:buClr>
              <a:buFont typeface="Arial" panose="020B0604020202020204" pitchFamily="34" charset="0"/>
              <a:buChar char="•"/>
              <a:defRPr/>
            </a:pPr>
            <a:r>
              <a:rPr lang="en-US" sz="1600" dirty="0">
                <a:solidFill>
                  <a:schemeClr val="bg2">
                    <a:lumMod val="10000"/>
                  </a:schemeClr>
                </a:solidFill>
              </a:rPr>
              <a:t>Statements or other conduct indicating that a student’s submission to, or rejection of, sexual overtures or advances will affect the student’s grades and/or other academic progress.</a:t>
            </a:r>
          </a:p>
          <a:p>
            <a:pPr marL="457200" lvl="0" indent="-457200">
              <a:spcBef>
                <a:spcPts val="300"/>
              </a:spcBef>
              <a:spcAft>
                <a:spcPts val="300"/>
              </a:spcAft>
              <a:buClr>
                <a:srgbClr val="008080"/>
              </a:buClr>
              <a:buFont typeface="Arial" panose="020B0604020202020204" pitchFamily="34" charset="0"/>
              <a:buChar char="•"/>
              <a:defRPr/>
            </a:pPr>
            <a:r>
              <a:rPr lang="en-US" sz="1600" dirty="0">
                <a:solidFill>
                  <a:schemeClr val="bg2">
                    <a:lumMod val="10000"/>
                  </a:schemeClr>
                </a:solidFill>
              </a:rPr>
              <a:t>Unwelcome attention and/or advances of a sexual nature, including verbal comments, sexual invitations, leering and physical touching.</a:t>
            </a:r>
          </a:p>
          <a:p>
            <a:pPr marL="457200" lvl="0" indent="-457200">
              <a:spcBef>
                <a:spcPts val="300"/>
              </a:spcBef>
              <a:spcAft>
                <a:spcPts val="300"/>
              </a:spcAft>
              <a:buClr>
                <a:srgbClr val="008080"/>
              </a:buClr>
              <a:buFont typeface="Arial" panose="020B0604020202020204" pitchFamily="34" charset="0"/>
              <a:buChar char="•"/>
              <a:defRPr/>
            </a:pPr>
            <a:r>
              <a:rPr lang="en-US" sz="1600" dirty="0">
                <a:solidFill>
                  <a:schemeClr val="bg2">
                    <a:lumMod val="10000"/>
                  </a:schemeClr>
                </a:solidFill>
              </a:rPr>
              <a:t>Display of sexually suggestive objects, or use of sexually suggestive or obscene remarks, invitations, letters, emails, text messages, notes, slurs, jokes, pictures, cartoons, epithets or gestures.</a:t>
            </a:r>
          </a:p>
          <a:p>
            <a:pPr marL="457200" lvl="0" indent="-457200">
              <a:spcBef>
                <a:spcPts val="300"/>
              </a:spcBef>
              <a:spcAft>
                <a:spcPts val="300"/>
              </a:spcAft>
              <a:buClr>
                <a:srgbClr val="008080"/>
              </a:buClr>
              <a:buFont typeface="Arial" panose="020B0604020202020204" pitchFamily="34" charset="0"/>
              <a:buChar char="•"/>
              <a:defRPr/>
            </a:pPr>
            <a:r>
              <a:rPr lang="en-US" sz="1600" dirty="0">
                <a:solidFill>
                  <a:schemeClr val="bg2">
                    <a:lumMod val="10000"/>
                  </a:schemeClr>
                </a:solidFill>
              </a:rPr>
              <a:t>Touching of a sexual nature or telling sexual or dirty jokes.</a:t>
            </a:r>
          </a:p>
          <a:p>
            <a:pPr marL="457200" lvl="0" indent="-457200">
              <a:spcBef>
                <a:spcPts val="300"/>
              </a:spcBef>
              <a:spcAft>
                <a:spcPts val="300"/>
              </a:spcAft>
              <a:buClr>
                <a:srgbClr val="008080"/>
              </a:buClr>
              <a:buFont typeface="Arial" panose="020B0604020202020204" pitchFamily="34" charset="0"/>
              <a:buChar char="•"/>
              <a:defRPr/>
            </a:pPr>
            <a:r>
              <a:rPr lang="en-US" sz="1600" dirty="0">
                <a:solidFill>
                  <a:schemeClr val="bg2">
                    <a:lumMod val="10000"/>
                  </a:schemeClr>
                </a:solidFill>
              </a:rPr>
              <a:t>Making sexual comments, jokes or gestures (written or verbal).</a:t>
            </a:r>
          </a:p>
          <a:p>
            <a:pPr marL="457200" lvl="0" indent="-457200">
              <a:spcBef>
                <a:spcPts val="300"/>
              </a:spcBef>
              <a:spcAft>
                <a:spcPts val="300"/>
              </a:spcAft>
              <a:buClr>
                <a:srgbClr val="008080"/>
              </a:buClr>
              <a:buFont typeface="Arial" panose="020B0604020202020204" pitchFamily="34" charset="0"/>
              <a:buChar char="•"/>
              <a:defRPr/>
            </a:pPr>
            <a:r>
              <a:rPr lang="en-US" sz="1600" dirty="0">
                <a:solidFill>
                  <a:schemeClr val="bg2">
                    <a:lumMod val="10000"/>
                  </a:schemeClr>
                </a:solidFill>
              </a:rPr>
              <a:t>Distributing sexually explicit images such as drawings or pictures, or written materials (including cyber-distribution).</a:t>
            </a:r>
          </a:p>
          <a:p>
            <a:pPr marL="457200" lvl="0" indent="-457200">
              <a:spcBef>
                <a:spcPts val="300"/>
              </a:spcBef>
              <a:spcAft>
                <a:spcPts val="300"/>
              </a:spcAft>
              <a:buClr>
                <a:srgbClr val="008080"/>
              </a:buClr>
              <a:buFont typeface="Arial" panose="020B0604020202020204" pitchFamily="34" charset="0"/>
              <a:buChar char="•"/>
              <a:defRPr/>
            </a:pPr>
            <a:r>
              <a:rPr lang="en-US" sz="1600" dirty="0">
                <a:solidFill>
                  <a:schemeClr val="bg2">
                    <a:lumMod val="10000"/>
                  </a:schemeClr>
                </a:solidFill>
              </a:rPr>
              <a:t>Transmitting or displaying emails or websites of a sexual nature.</a:t>
            </a:r>
          </a:p>
          <a:p>
            <a:pPr marL="457200" lvl="0" indent="-457200">
              <a:spcBef>
                <a:spcPts val="300"/>
              </a:spcBef>
              <a:spcAft>
                <a:spcPts val="300"/>
              </a:spcAft>
              <a:buClr>
                <a:srgbClr val="008080"/>
              </a:buClr>
              <a:buFont typeface="Arial" panose="020B0604020202020204" pitchFamily="34" charset="0"/>
              <a:buChar char="•"/>
              <a:defRPr/>
            </a:pPr>
            <a:r>
              <a:rPr lang="en-US" sz="1600" dirty="0">
                <a:solidFill>
                  <a:schemeClr val="bg2">
                    <a:lumMod val="10000"/>
                  </a:schemeClr>
                </a:solidFill>
              </a:rPr>
              <a:t>Calling students sexually charged names.</a:t>
            </a:r>
          </a:p>
          <a:p>
            <a:pPr marL="457200" lvl="0" indent="-457200">
              <a:spcBef>
                <a:spcPts val="300"/>
              </a:spcBef>
              <a:spcAft>
                <a:spcPts val="300"/>
              </a:spcAft>
              <a:buClr>
                <a:srgbClr val="008080"/>
              </a:buClr>
              <a:buFont typeface="Arial" panose="020B0604020202020204" pitchFamily="34" charset="0"/>
              <a:buChar char="•"/>
              <a:defRPr/>
            </a:pPr>
            <a:r>
              <a:rPr lang="en-US" sz="1600" dirty="0">
                <a:solidFill>
                  <a:schemeClr val="bg2">
                    <a:lumMod val="10000"/>
                  </a:schemeClr>
                </a:solidFill>
              </a:rPr>
              <a:t>Spreading sexual rumors.</a:t>
            </a:r>
          </a:p>
        </p:txBody>
      </p:sp>
      <p:sp>
        <p:nvSpPr>
          <p:cNvPr id="7"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2532549815"/>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304800"/>
            <a:ext cx="8229600" cy="523220"/>
          </a:xfrm>
        </p:spPr>
        <p:txBody>
          <a:bodyPr>
            <a:spAutoFit/>
          </a:bodyPr>
          <a:lstStyle/>
          <a:p>
            <a:pPr eaLnBrk="1" hangingPunct="1"/>
            <a:r>
              <a:rPr lang="en-US" dirty="0" smtClean="0">
                <a:solidFill>
                  <a:schemeClr val="tx2"/>
                </a:solidFill>
                <a:latin typeface="Source Sans Pro" charset="0"/>
              </a:rPr>
              <a:t>Title IX Jurisdiction</a:t>
            </a:r>
            <a:endParaRPr lang="en-US" dirty="0">
              <a:solidFill>
                <a:schemeClr val="tx2"/>
              </a:solidFill>
              <a:latin typeface="Source Sans Pro" charset="0"/>
            </a:endParaRPr>
          </a:p>
        </p:txBody>
      </p:sp>
      <p:sp>
        <p:nvSpPr>
          <p:cNvPr id="22" name="Rectangle 21"/>
          <p:cNvSpPr/>
          <p:nvPr/>
        </p:nvSpPr>
        <p:spPr>
          <a:xfrm>
            <a:off x="4343400" y="91440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
        <p:nvSpPr>
          <p:cNvPr id="9" name="Content Placeholder 2">
            <a:extLst>
              <a:ext uri="{FF2B5EF4-FFF2-40B4-BE49-F238E27FC236}">
                <a16:creationId xmlns:a16="http://schemas.microsoft.com/office/drawing/2014/main" id="{65D568DA-5A0A-EA4D-A07C-A0CB1DBBD7DE}"/>
              </a:ext>
            </a:extLst>
          </p:cNvPr>
          <p:cNvSpPr txBox="1">
            <a:spLocks/>
          </p:cNvSpPr>
          <p:nvPr/>
        </p:nvSpPr>
        <p:spPr bwMode="auto">
          <a:xfrm>
            <a:off x="457200" y="1143000"/>
            <a:ext cx="8153400" cy="402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342900" lvl="0" indent="-342900">
              <a:spcBef>
                <a:spcPts val="600"/>
              </a:spcBef>
              <a:spcAft>
                <a:spcPts val="600"/>
              </a:spcAft>
              <a:buClr>
                <a:srgbClr val="008080"/>
              </a:buClr>
              <a:buFont typeface="Arial" panose="020B0604020202020204" pitchFamily="34" charset="0"/>
              <a:buChar char="•"/>
              <a:defRPr/>
            </a:pPr>
            <a:r>
              <a:rPr lang="en-US" sz="2800" dirty="0">
                <a:solidFill>
                  <a:schemeClr val="bg2">
                    <a:lumMod val="10000"/>
                  </a:schemeClr>
                </a:solidFill>
              </a:rPr>
              <a:t>The complainant must be a current student or employee or attempting to enroll in the District’s </a:t>
            </a:r>
            <a:r>
              <a:rPr lang="en-US" sz="2800" dirty="0" smtClean="0">
                <a:solidFill>
                  <a:schemeClr val="bg2">
                    <a:lumMod val="10000"/>
                  </a:schemeClr>
                </a:solidFill>
              </a:rPr>
              <a:t>programs</a:t>
            </a:r>
          </a:p>
          <a:p>
            <a:pPr marL="1085850" lvl="1" indent="-342900">
              <a:spcBef>
                <a:spcPts val="600"/>
              </a:spcBef>
              <a:spcAft>
                <a:spcPts val="600"/>
              </a:spcAft>
              <a:buClr>
                <a:srgbClr val="008080"/>
              </a:buClr>
              <a:buFont typeface="Arial" panose="020B0604020202020204" pitchFamily="34" charset="0"/>
              <a:buChar char="•"/>
              <a:defRPr/>
            </a:pPr>
            <a:r>
              <a:rPr lang="en-US" dirty="0" smtClean="0">
                <a:solidFill>
                  <a:schemeClr val="bg2">
                    <a:lumMod val="10000"/>
                  </a:schemeClr>
                </a:solidFill>
              </a:rPr>
              <a:t>Has student dropped out because of the harassment and wants to participate?</a:t>
            </a:r>
            <a:endParaRPr lang="en-US" dirty="0">
              <a:solidFill>
                <a:schemeClr val="bg2">
                  <a:lumMod val="10000"/>
                </a:schemeClr>
              </a:solidFill>
            </a:endParaRPr>
          </a:p>
          <a:p>
            <a:pPr marL="342900" lvl="0" indent="-342900">
              <a:spcBef>
                <a:spcPts val="600"/>
              </a:spcBef>
              <a:spcAft>
                <a:spcPts val="600"/>
              </a:spcAft>
              <a:buClr>
                <a:srgbClr val="008080"/>
              </a:buClr>
              <a:buFont typeface="Arial" panose="020B0604020202020204" pitchFamily="34" charset="0"/>
              <a:buChar char="•"/>
              <a:defRPr/>
            </a:pPr>
            <a:r>
              <a:rPr lang="en-US" sz="2800" dirty="0">
                <a:solidFill>
                  <a:schemeClr val="bg2">
                    <a:lumMod val="10000"/>
                  </a:schemeClr>
                </a:solidFill>
              </a:rPr>
              <a:t>Covers sexual harassment that happens in a school’s </a:t>
            </a:r>
            <a:r>
              <a:rPr lang="en-US" sz="2800" b="1" dirty="0">
                <a:solidFill>
                  <a:srgbClr val="7030A0"/>
                </a:solidFill>
              </a:rPr>
              <a:t>“education program or activity”</a:t>
            </a:r>
          </a:p>
          <a:p>
            <a:pPr marL="342900" lvl="0" indent="-342900">
              <a:spcBef>
                <a:spcPts val="600"/>
              </a:spcBef>
              <a:spcAft>
                <a:spcPts val="600"/>
              </a:spcAft>
              <a:buClr>
                <a:srgbClr val="008080"/>
              </a:buClr>
              <a:buFont typeface="Arial" panose="020B0604020202020204" pitchFamily="34" charset="0"/>
              <a:buChar char="•"/>
              <a:defRPr/>
            </a:pPr>
            <a:r>
              <a:rPr lang="en-US" sz="2800" dirty="0" smtClean="0">
                <a:solidFill>
                  <a:schemeClr val="bg2">
                    <a:lumMod val="10000"/>
                  </a:schemeClr>
                </a:solidFill>
              </a:rPr>
              <a:t>Must </a:t>
            </a:r>
            <a:r>
              <a:rPr lang="en-US" sz="2800" dirty="0">
                <a:solidFill>
                  <a:schemeClr val="bg2">
                    <a:lumMod val="10000"/>
                  </a:schemeClr>
                </a:solidFill>
              </a:rPr>
              <a:t>occur in the United States </a:t>
            </a:r>
          </a:p>
          <a:p>
            <a:pPr marL="342900" lvl="0" indent="-342900">
              <a:spcBef>
                <a:spcPts val="600"/>
              </a:spcBef>
              <a:spcAft>
                <a:spcPts val="600"/>
              </a:spcAft>
              <a:buClr>
                <a:srgbClr val="008080"/>
              </a:buClr>
              <a:buFont typeface="Arial" panose="020B0604020202020204" pitchFamily="34" charset="0"/>
              <a:buChar char="•"/>
              <a:defRPr/>
            </a:pPr>
            <a:r>
              <a:rPr lang="en-US" sz="2800" dirty="0">
                <a:solidFill>
                  <a:schemeClr val="bg2">
                    <a:lumMod val="10000"/>
                  </a:schemeClr>
                </a:solidFill>
              </a:rPr>
              <a:t>Includes sexual harassment by or against students or employees</a:t>
            </a:r>
          </a:p>
        </p:txBody>
      </p:sp>
      <p:sp>
        <p:nvSpPr>
          <p:cNvPr id="7"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3583405325"/>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0" y="304800"/>
            <a:ext cx="9144000" cy="523220"/>
          </a:xfrm>
        </p:spPr>
        <p:txBody>
          <a:bodyPr wrap="square">
            <a:spAutoFit/>
          </a:bodyPr>
          <a:lstStyle/>
          <a:p>
            <a:pPr eaLnBrk="1" hangingPunct="1"/>
            <a:r>
              <a:rPr lang="en-US" dirty="0" smtClean="0">
                <a:solidFill>
                  <a:schemeClr val="tx2"/>
                </a:solidFill>
                <a:latin typeface="Source Sans Pro" charset="0"/>
              </a:rPr>
              <a:t>Scope of District’s Education Programs and Activities</a:t>
            </a:r>
            <a:endParaRPr lang="en-US" dirty="0">
              <a:solidFill>
                <a:schemeClr val="tx2"/>
              </a:solidFill>
              <a:latin typeface="Source Sans Pro" charset="0"/>
            </a:endParaRPr>
          </a:p>
        </p:txBody>
      </p:sp>
      <p:sp>
        <p:nvSpPr>
          <p:cNvPr id="22" name="Rectangle 21"/>
          <p:cNvSpPr/>
          <p:nvPr/>
        </p:nvSpPr>
        <p:spPr>
          <a:xfrm>
            <a:off x="4343400" y="91440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graphicFrame>
        <p:nvGraphicFramePr>
          <p:cNvPr id="5" name="Diagram 4"/>
          <p:cNvGraphicFramePr/>
          <p:nvPr>
            <p:extLst/>
          </p:nvPr>
        </p:nvGraphicFramePr>
        <p:xfrm>
          <a:off x="470452" y="2620328"/>
          <a:ext cx="8382000" cy="36026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457200" y="1143000"/>
            <a:ext cx="8458200" cy="1600438"/>
          </a:xfrm>
          <a:prstGeom prst="rect">
            <a:avLst/>
          </a:prstGeom>
          <a:noFill/>
        </p:spPr>
        <p:txBody>
          <a:bodyPr wrap="square" rtlCol="0">
            <a:spAutoFit/>
          </a:bodyPr>
          <a:lstStyle/>
          <a:p>
            <a:r>
              <a:rPr lang="en-US" sz="2000" dirty="0">
                <a:solidFill>
                  <a:schemeClr val="bg2">
                    <a:lumMod val="10000"/>
                  </a:schemeClr>
                </a:solidFill>
              </a:rPr>
              <a:t>For purposes of investigations and complaints of sexual harassment, </a:t>
            </a:r>
            <a:r>
              <a:rPr lang="en-US" sz="2000" b="1" dirty="0">
                <a:solidFill>
                  <a:schemeClr val="bg2">
                    <a:lumMod val="10000"/>
                  </a:schemeClr>
                </a:solidFill>
              </a:rPr>
              <a:t>education program or activity </a:t>
            </a:r>
            <a:r>
              <a:rPr lang="en-US" sz="2000" dirty="0">
                <a:solidFill>
                  <a:schemeClr val="bg2">
                    <a:lumMod val="10000"/>
                  </a:schemeClr>
                </a:solidFill>
              </a:rPr>
              <a:t>includes locations, events, or circumstances over which the District exercises substantial control over </a:t>
            </a:r>
            <a:r>
              <a:rPr lang="en-US" sz="2000" dirty="0" smtClean="0">
                <a:solidFill>
                  <a:schemeClr val="bg2">
                    <a:lumMod val="10000"/>
                  </a:schemeClr>
                </a:solidFill>
              </a:rPr>
              <a:t>the </a:t>
            </a:r>
            <a:r>
              <a:rPr lang="en-US" sz="2000" dirty="0">
                <a:solidFill>
                  <a:schemeClr val="bg2">
                    <a:lumMod val="10000"/>
                  </a:schemeClr>
                </a:solidFill>
              </a:rPr>
              <a:t>context in which the sexual harassment </a:t>
            </a:r>
            <a:r>
              <a:rPr lang="en-US" sz="2000" dirty="0" smtClean="0">
                <a:solidFill>
                  <a:schemeClr val="bg2">
                    <a:lumMod val="10000"/>
                  </a:schemeClr>
                </a:solidFill>
              </a:rPr>
              <a:t>occurs and the person accused of committing harassment.</a:t>
            </a:r>
            <a:endParaRPr lang="en-US" sz="2000" dirty="0">
              <a:solidFill>
                <a:schemeClr val="bg2">
                  <a:lumMod val="10000"/>
                </a:schemeClr>
              </a:solidFill>
            </a:endParaRPr>
          </a:p>
          <a:p>
            <a:endParaRPr lang="en-US" dirty="0"/>
          </a:p>
        </p:txBody>
      </p:sp>
      <p:sp>
        <p:nvSpPr>
          <p:cNvPr id="8"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1925540498"/>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1587" y="0"/>
            <a:ext cx="914241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0" name="Title 1"/>
          <p:cNvSpPr>
            <a:spLocks noGrp="1"/>
          </p:cNvSpPr>
          <p:nvPr>
            <p:ph type="title"/>
          </p:nvPr>
        </p:nvSpPr>
        <p:spPr>
          <a:xfrm>
            <a:off x="457200" y="381000"/>
            <a:ext cx="8229600" cy="523220"/>
          </a:xfrm>
        </p:spPr>
        <p:txBody>
          <a:bodyPr>
            <a:spAutoFit/>
          </a:bodyPr>
          <a:lstStyle/>
          <a:p>
            <a:pPr eaLnBrk="1" hangingPunct="1"/>
            <a:r>
              <a:rPr lang="en-US" dirty="0" smtClean="0">
                <a:solidFill>
                  <a:schemeClr val="tx2"/>
                </a:solidFill>
                <a:latin typeface="Source Sans Pro" charset="0"/>
              </a:rPr>
              <a:t>Online Sexual Harassment</a:t>
            </a:r>
            <a:endParaRPr lang="en-US" dirty="0">
              <a:solidFill>
                <a:schemeClr val="tx2"/>
              </a:solidFill>
              <a:latin typeface="Source Sans Pro" charset="0"/>
            </a:endParaRPr>
          </a:p>
        </p:txBody>
      </p:sp>
      <p:sp>
        <p:nvSpPr>
          <p:cNvPr id="122" name="Rectangle 121"/>
          <p:cNvSpPr/>
          <p:nvPr/>
        </p:nvSpPr>
        <p:spPr>
          <a:xfrm>
            <a:off x="4343400" y="94899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 name="Picture 1"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1000" y="1143000"/>
            <a:ext cx="812800" cy="810678"/>
          </a:xfrm>
          <a:prstGeom prst="rect">
            <a:avLst/>
          </a:prstGeom>
        </p:spPr>
      </p:pic>
      <p:sp>
        <p:nvSpPr>
          <p:cNvPr id="4" name="TextBox 3"/>
          <p:cNvSpPr txBox="1"/>
          <p:nvPr/>
        </p:nvSpPr>
        <p:spPr>
          <a:xfrm>
            <a:off x="1371600" y="1143000"/>
            <a:ext cx="6858000" cy="1569660"/>
          </a:xfrm>
          <a:prstGeom prst="rect">
            <a:avLst/>
          </a:prstGeom>
          <a:noFill/>
        </p:spPr>
        <p:txBody>
          <a:bodyPr wrap="square" rtlCol="0">
            <a:spAutoFit/>
          </a:bodyPr>
          <a:lstStyle/>
          <a:p>
            <a:r>
              <a:rPr lang="en-US" sz="2400" dirty="0">
                <a:solidFill>
                  <a:schemeClr val="tx2"/>
                </a:solidFill>
              </a:rPr>
              <a:t>A student sexually harassing another student online while off campus and not participating in the school’s programming is not covered under the new Final Regulations and there is no </a:t>
            </a:r>
            <a:r>
              <a:rPr lang="en-US" sz="2400" dirty="0" smtClean="0">
                <a:solidFill>
                  <a:schemeClr val="tx2"/>
                </a:solidFill>
              </a:rPr>
              <a:t>jurisdiction under </a:t>
            </a:r>
            <a:r>
              <a:rPr lang="en-US" sz="2400" dirty="0">
                <a:solidFill>
                  <a:schemeClr val="tx2"/>
                </a:solidFill>
              </a:rPr>
              <a:t>Title </a:t>
            </a:r>
            <a:r>
              <a:rPr lang="en-US" sz="2400" dirty="0" smtClean="0">
                <a:solidFill>
                  <a:schemeClr val="tx2"/>
                </a:solidFill>
              </a:rPr>
              <a:t>IX.</a:t>
            </a:r>
            <a:endParaRPr lang="en-US" sz="2400" dirty="0">
              <a:solidFill>
                <a:schemeClr val="tx2"/>
              </a:solidFill>
            </a:endParaRPr>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23</a:t>
            </a:fld>
            <a:endParaRPr lang="en-US" dirty="0"/>
          </a:p>
        </p:txBody>
      </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99222" y="1245409"/>
            <a:ext cx="746758" cy="680217"/>
          </a:xfrm>
          <a:prstGeom prst="rect">
            <a:avLst/>
          </a:prstGeom>
        </p:spPr>
      </p:pic>
      <p:sp>
        <p:nvSpPr>
          <p:cNvPr id="3" name="Rounded Rectangle 2"/>
          <p:cNvSpPr/>
          <p:nvPr/>
        </p:nvSpPr>
        <p:spPr>
          <a:xfrm>
            <a:off x="647700" y="3085893"/>
            <a:ext cx="7848600" cy="1339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Query:  What if the off campus conduct is the subject of alleged harassment that occurs within the school?</a:t>
            </a:r>
            <a:endParaRPr lang="en-US" sz="2800" b="1" dirty="0"/>
          </a:p>
        </p:txBody>
      </p:sp>
      <p:sp>
        <p:nvSpPr>
          <p:cNvPr id="29" name="TextBox 28"/>
          <p:cNvSpPr txBox="1"/>
          <p:nvPr/>
        </p:nvSpPr>
        <p:spPr>
          <a:xfrm>
            <a:off x="1447800" y="4743271"/>
            <a:ext cx="6934200" cy="1569660"/>
          </a:xfrm>
          <a:prstGeom prst="rect">
            <a:avLst/>
          </a:prstGeom>
          <a:noFill/>
        </p:spPr>
        <p:txBody>
          <a:bodyPr wrap="square" rtlCol="0">
            <a:spAutoFit/>
          </a:bodyPr>
          <a:lstStyle/>
          <a:p>
            <a:r>
              <a:rPr lang="en-US" sz="2400" dirty="0" smtClean="0">
                <a:solidFill>
                  <a:schemeClr val="tx2"/>
                </a:solidFill>
              </a:rPr>
              <a:t>The District may be required to investigate </a:t>
            </a:r>
            <a:r>
              <a:rPr lang="en-US" sz="2400" dirty="0">
                <a:solidFill>
                  <a:schemeClr val="tx2"/>
                </a:solidFill>
              </a:rPr>
              <a:t>the matter under the </a:t>
            </a:r>
            <a:r>
              <a:rPr lang="en-US" sz="2400" dirty="0" smtClean="0">
                <a:solidFill>
                  <a:schemeClr val="tx2"/>
                </a:solidFill>
              </a:rPr>
              <a:t>state definition of sexual harassment or different </a:t>
            </a:r>
            <a:r>
              <a:rPr lang="en-US" sz="2400" dirty="0">
                <a:solidFill>
                  <a:schemeClr val="tx2"/>
                </a:solidFill>
              </a:rPr>
              <a:t>policies (i.e. student discipline, bullying, etc.), even if not required by Title </a:t>
            </a:r>
            <a:r>
              <a:rPr lang="en-US" sz="2400" dirty="0" smtClean="0">
                <a:solidFill>
                  <a:schemeClr val="tx2"/>
                </a:solidFill>
              </a:rPr>
              <a:t>IX.</a:t>
            </a:r>
            <a:endParaRPr lang="en-US" sz="2400" dirty="0">
              <a:solidFill>
                <a:schemeClr val="tx2"/>
              </a:solidFill>
            </a:endParaRPr>
          </a:p>
        </p:txBody>
      </p:sp>
      <p:sp>
        <p:nvSpPr>
          <p:cNvPr id="12"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28997039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nvPr>
        </p:nvGraphicFramePr>
        <p:xfrm>
          <a:off x="-609600" y="-152400"/>
          <a:ext cx="6096000" cy="7315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Title 1"/>
          <p:cNvSpPr>
            <a:spLocks noGrp="1"/>
          </p:cNvSpPr>
          <p:nvPr>
            <p:ph type="title"/>
          </p:nvPr>
        </p:nvSpPr>
        <p:spPr>
          <a:xfrm>
            <a:off x="457200" y="304800"/>
            <a:ext cx="8229600" cy="523220"/>
          </a:xfrm>
        </p:spPr>
        <p:txBody>
          <a:bodyPr>
            <a:spAutoFit/>
          </a:bodyPr>
          <a:lstStyle/>
          <a:p>
            <a:pPr eaLnBrk="1" hangingPunct="1"/>
            <a:r>
              <a:rPr lang="en-US" dirty="0" smtClean="0">
                <a:solidFill>
                  <a:schemeClr val="tx2"/>
                </a:solidFill>
                <a:latin typeface="Source Sans Pro" charset="0"/>
              </a:rPr>
              <a:t>Reporting</a:t>
            </a:r>
            <a:endParaRPr lang="en-US" dirty="0">
              <a:solidFill>
                <a:schemeClr val="tx2"/>
              </a:solidFill>
              <a:latin typeface="Source Sans Pro" charset="0"/>
            </a:endParaRPr>
          </a:p>
        </p:txBody>
      </p:sp>
      <p:sp>
        <p:nvSpPr>
          <p:cNvPr id="22" name="Rectangle 21"/>
          <p:cNvSpPr/>
          <p:nvPr/>
        </p:nvSpPr>
        <p:spPr>
          <a:xfrm>
            <a:off x="4343400" y="91440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
        <p:nvSpPr>
          <p:cNvPr id="7" name="TextBox 6"/>
          <p:cNvSpPr txBox="1"/>
          <p:nvPr/>
        </p:nvSpPr>
        <p:spPr>
          <a:xfrm>
            <a:off x="3581400" y="1508161"/>
            <a:ext cx="5105400" cy="1785104"/>
          </a:xfrm>
          <a:prstGeom prst="rect">
            <a:avLst/>
          </a:prstGeom>
          <a:noFill/>
        </p:spPr>
        <p:txBody>
          <a:bodyPr wrap="square" rtlCol="0">
            <a:spAutoFit/>
          </a:bodyPr>
          <a:lstStyle/>
          <a:p>
            <a:r>
              <a:rPr lang="en-US" dirty="0">
                <a:solidFill>
                  <a:schemeClr val="tx2"/>
                </a:solidFill>
              </a:rPr>
              <a:t>Any person may report sex discrimination, including sexual harassment, whether or not the person reporting is the person alleged to be the victim of conduct that could constitute sex discrimination or sexual harassment.</a:t>
            </a:r>
          </a:p>
          <a:p>
            <a:endParaRPr lang="en-US" sz="2000" dirty="0"/>
          </a:p>
        </p:txBody>
      </p:sp>
      <p:sp>
        <p:nvSpPr>
          <p:cNvPr id="10" name="TextBox 9"/>
          <p:cNvSpPr txBox="1"/>
          <p:nvPr/>
        </p:nvSpPr>
        <p:spPr>
          <a:xfrm>
            <a:off x="4038601" y="3287771"/>
            <a:ext cx="4648199" cy="954107"/>
          </a:xfrm>
          <a:prstGeom prst="rect">
            <a:avLst/>
          </a:prstGeom>
          <a:noFill/>
        </p:spPr>
        <p:txBody>
          <a:bodyPr wrap="square" rtlCol="0">
            <a:spAutoFit/>
          </a:bodyPr>
          <a:lstStyle/>
          <a:p>
            <a:r>
              <a:rPr lang="en-US" dirty="0">
                <a:solidFill>
                  <a:schemeClr val="tx2"/>
                </a:solidFill>
              </a:rPr>
              <a:t>All employees of the District have an obligation to report instances of sexual harassment. </a:t>
            </a:r>
          </a:p>
          <a:p>
            <a:endParaRPr lang="en-US" sz="2000" dirty="0"/>
          </a:p>
        </p:txBody>
      </p:sp>
      <p:sp>
        <p:nvSpPr>
          <p:cNvPr id="11" name="TextBox 10"/>
          <p:cNvSpPr txBox="1"/>
          <p:nvPr/>
        </p:nvSpPr>
        <p:spPr>
          <a:xfrm>
            <a:off x="3726611" y="4459124"/>
            <a:ext cx="4572000" cy="1508105"/>
          </a:xfrm>
          <a:prstGeom prst="rect">
            <a:avLst/>
          </a:prstGeom>
          <a:noFill/>
        </p:spPr>
        <p:txBody>
          <a:bodyPr wrap="square" rtlCol="0">
            <a:spAutoFit/>
          </a:bodyPr>
          <a:lstStyle/>
          <a:p>
            <a:r>
              <a:rPr lang="en-US" dirty="0">
                <a:solidFill>
                  <a:schemeClr val="tx2"/>
                </a:solidFill>
              </a:rPr>
              <a:t>Only conduct that is alleged to have occurred </a:t>
            </a:r>
            <a:r>
              <a:rPr lang="en-US" dirty="0" smtClean="0">
                <a:solidFill>
                  <a:schemeClr val="tx2"/>
                </a:solidFill>
              </a:rPr>
              <a:t>against a current student or employee, or an applicant, and in </a:t>
            </a:r>
            <a:r>
              <a:rPr lang="en-US" dirty="0">
                <a:solidFill>
                  <a:schemeClr val="tx2"/>
                </a:solidFill>
              </a:rPr>
              <a:t>the United </a:t>
            </a:r>
            <a:r>
              <a:rPr lang="en-US" dirty="0" smtClean="0">
                <a:solidFill>
                  <a:schemeClr val="tx2"/>
                </a:solidFill>
              </a:rPr>
              <a:t>States, </a:t>
            </a:r>
            <a:r>
              <a:rPr lang="en-US" dirty="0">
                <a:solidFill>
                  <a:schemeClr val="tx2"/>
                </a:solidFill>
              </a:rPr>
              <a:t>falls under Title IX. </a:t>
            </a:r>
          </a:p>
          <a:p>
            <a:endParaRPr lang="en-US" sz="2000" dirty="0"/>
          </a:p>
        </p:txBody>
      </p:sp>
      <p:sp>
        <p:nvSpPr>
          <p:cNvPr id="12"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1719738709"/>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a:spLocks noGrp="1"/>
          </p:cNvSpPr>
          <p:nvPr>
            <p:ph type="title"/>
          </p:nvPr>
        </p:nvSpPr>
        <p:spPr>
          <a:xfrm>
            <a:off x="457200" y="381000"/>
            <a:ext cx="8229600" cy="523220"/>
          </a:xfrm>
        </p:spPr>
        <p:txBody>
          <a:bodyPr>
            <a:spAutoFit/>
          </a:bodyPr>
          <a:lstStyle/>
          <a:p>
            <a:pPr eaLnBrk="1" hangingPunct="1"/>
            <a:r>
              <a:rPr lang="en-US" dirty="0" smtClean="0">
                <a:solidFill>
                  <a:schemeClr val="tx2"/>
                </a:solidFill>
                <a:latin typeface="Source Sans Pro" charset="0"/>
              </a:rPr>
              <a:t>General Response to Sexual Harassment</a:t>
            </a:r>
            <a:endParaRPr lang="en-US" dirty="0">
              <a:solidFill>
                <a:schemeClr val="tx2"/>
              </a:solidFill>
              <a:latin typeface="Source Sans Pro" charset="0"/>
            </a:endParaRPr>
          </a:p>
        </p:txBody>
      </p:sp>
      <p:sp>
        <p:nvSpPr>
          <p:cNvPr id="43" name="Rectangle 42"/>
          <p:cNvSpPr/>
          <p:nvPr/>
        </p:nvSpPr>
        <p:spPr>
          <a:xfrm>
            <a:off x="4343400" y="94899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30" name="Group 29"/>
          <p:cNvGrpSpPr>
            <a:grpSpLocks/>
          </p:cNvGrpSpPr>
          <p:nvPr/>
        </p:nvGrpSpPr>
        <p:grpSpPr bwMode="auto">
          <a:xfrm>
            <a:off x="0" y="3625168"/>
            <a:ext cx="9144000" cy="2438400"/>
            <a:chOff x="0" y="1657350"/>
            <a:chExt cx="9144000" cy="1657350"/>
          </a:xfrm>
        </p:grpSpPr>
        <p:sp>
          <p:nvSpPr>
            <p:cNvPr id="31" name="Rectangle 30"/>
            <p:cNvSpPr/>
            <p:nvPr/>
          </p:nvSpPr>
          <p:spPr>
            <a:xfrm>
              <a:off x="0" y="1657350"/>
              <a:ext cx="4572000" cy="1657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Rectangle 31"/>
            <p:cNvSpPr/>
            <p:nvPr/>
          </p:nvSpPr>
          <p:spPr>
            <a:xfrm>
              <a:off x="4572000" y="1657350"/>
              <a:ext cx="4572000" cy="1657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Isosceles Triangle 32"/>
            <p:cNvSpPr/>
            <p:nvPr/>
          </p:nvSpPr>
          <p:spPr>
            <a:xfrm rot="16200000" flipH="1">
              <a:off x="4313040" y="2368351"/>
              <a:ext cx="327422" cy="21272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34" name="Group 33"/>
          <p:cNvGrpSpPr>
            <a:grpSpLocks/>
          </p:cNvGrpSpPr>
          <p:nvPr/>
        </p:nvGrpSpPr>
        <p:grpSpPr bwMode="auto">
          <a:xfrm>
            <a:off x="0" y="1262968"/>
            <a:ext cx="9144000" cy="2362200"/>
            <a:chOff x="0" y="0"/>
            <a:chExt cx="9144000" cy="1657350"/>
          </a:xfrm>
        </p:grpSpPr>
        <p:sp>
          <p:nvSpPr>
            <p:cNvPr id="35" name="Rectangle 34"/>
            <p:cNvSpPr/>
            <p:nvPr/>
          </p:nvSpPr>
          <p:spPr>
            <a:xfrm>
              <a:off x="4572000" y="0"/>
              <a:ext cx="4572000" cy="1657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38"/>
            <p:cNvSpPr/>
            <p:nvPr/>
          </p:nvSpPr>
          <p:spPr>
            <a:xfrm>
              <a:off x="0" y="0"/>
              <a:ext cx="4572000" cy="1657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Isosceles Triangle 39"/>
            <p:cNvSpPr/>
            <p:nvPr/>
          </p:nvSpPr>
          <p:spPr>
            <a:xfrm rot="5400000">
              <a:off x="4511278" y="723107"/>
              <a:ext cx="326231" cy="21113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44" name="Content Placeholder 2"/>
          <p:cNvSpPr txBox="1">
            <a:spLocks/>
          </p:cNvSpPr>
          <p:nvPr/>
        </p:nvSpPr>
        <p:spPr bwMode="auto">
          <a:xfrm>
            <a:off x="247931" y="1489944"/>
            <a:ext cx="386687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spcBef>
                <a:spcPct val="20000"/>
              </a:spcBef>
              <a:buFont typeface="Arial" charset="0"/>
              <a:buNone/>
            </a:pPr>
            <a:r>
              <a:rPr lang="en-US" dirty="0" smtClean="0">
                <a:solidFill>
                  <a:schemeClr val="bg1"/>
                </a:solidFill>
              </a:rPr>
              <a:t>If the District has </a:t>
            </a:r>
            <a:r>
              <a:rPr lang="en-US" b="1" dirty="0" smtClean="0">
                <a:solidFill>
                  <a:schemeClr val="bg1"/>
                </a:solidFill>
              </a:rPr>
              <a:t>actual knowledge</a:t>
            </a:r>
            <a:r>
              <a:rPr lang="en-US" dirty="0" smtClean="0">
                <a:solidFill>
                  <a:schemeClr val="bg1"/>
                </a:solidFill>
              </a:rPr>
              <a:t> of sexual harassment in a District education program </a:t>
            </a:r>
          </a:p>
          <a:p>
            <a:pPr algn="r" eaLnBrk="1" hangingPunct="1">
              <a:spcBef>
                <a:spcPct val="20000"/>
              </a:spcBef>
              <a:buFont typeface="Arial" charset="0"/>
              <a:buNone/>
            </a:pPr>
            <a:r>
              <a:rPr lang="en-US" dirty="0" smtClean="0">
                <a:solidFill>
                  <a:schemeClr val="bg1"/>
                </a:solidFill>
              </a:rPr>
              <a:t>or activity…</a:t>
            </a:r>
          </a:p>
          <a:p>
            <a:pPr algn="r" eaLnBrk="1" hangingPunct="1">
              <a:spcBef>
                <a:spcPct val="20000"/>
              </a:spcBef>
              <a:buFont typeface="Arial" charset="0"/>
              <a:buNone/>
            </a:pPr>
            <a:endParaRPr lang="en-US" sz="2000" dirty="0">
              <a:solidFill>
                <a:schemeClr val="bg1"/>
              </a:solidFill>
            </a:endParaRPr>
          </a:p>
          <a:p>
            <a:pPr algn="r" eaLnBrk="1" hangingPunct="1">
              <a:lnSpc>
                <a:spcPct val="150000"/>
              </a:lnSpc>
              <a:spcBef>
                <a:spcPct val="20000"/>
              </a:spcBef>
              <a:buFont typeface="Arial" charset="0"/>
              <a:buNone/>
            </a:pPr>
            <a:endParaRPr lang="en-US" sz="1050" dirty="0">
              <a:solidFill>
                <a:schemeClr val="bg1"/>
              </a:solidFill>
            </a:endParaRPr>
          </a:p>
        </p:txBody>
      </p:sp>
      <p:sp>
        <p:nvSpPr>
          <p:cNvPr id="45" name="Content Placeholder 2"/>
          <p:cNvSpPr txBox="1">
            <a:spLocks/>
          </p:cNvSpPr>
          <p:nvPr/>
        </p:nvSpPr>
        <p:spPr bwMode="auto">
          <a:xfrm>
            <a:off x="4902937" y="3881719"/>
            <a:ext cx="4088743" cy="107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600"/>
              </a:spcBef>
              <a:spcAft>
                <a:spcPts val="600"/>
              </a:spcAft>
              <a:buFont typeface="Arial" charset="0"/>
              <a:buNone/>
            </a:pPr>
            <a:r>
              <a:rPr lang="en-US" dirty="0" smtClean="0">
                <a:solidFill>
                  <a:schemeClr val="bg1"/>
                </a:solidFill>
              </a:rPr>
              <a:t>The District is </a:t>
            </a:r>
            <a:r>
              <a:rPr lang="en-US" b="1" dirty="0" smtClean="0">
                <a:solidFill>
                  <a:schemeClr val="accent1">
                    <a:lumMod val="50000"/>
                  </a:schemeClr>
                </a:solidFill>
              </a:rPr>
              <a:t>deliberately indifferent </a:t>
            </a:r>
            <a:r>
              <a:rPr lang="en-US" dirty="0" smtClean="0">
                <a:solidFill>
                  <a:schemeClr val="bg1"/>
                </a:solidFill>
              </a:rPr>
              <a:t>only if its response to sexual harassment is </a:t>
            </a:r>
            <a:r>
              <a:rPr lang="en-US" b="1" dirty="0" smtClean="0">
                <a:solidFill>
                  <a:schemeClr val="accent1">
                    <a:lumMod val="50000"/>
                  </a:schemeClr>
                </a:solidFill>
              </a:rPr>
              <a:t>clearly unreasonable</a:t>
            </a:r>
            <a:r>
              <a:rPr lang="en-US" dirty="0" smtClean="0">
                <a:solidFill>
                  <a:schemeClr val="bg1"/>
                </a:solidFill>
              </a:rPr>
              <a:t> in light of known circumstances.</a:t>
            </a:r>
            <a:endParaRPr lang="en-US" dirty="0">
              <a:solidFill>
                <a:schemeClr val="bg1"/>
              </a:solidFill>
            </a:endParaRPr>
          </a:p>
        </p:txBody>
      </p:sp>
      <p:sp>
        <p:nvSpPr>
          <p:cNvPr id="46" name="Content Placeholder 2"/>
          <p:cNvSpPr txBox="1">
            <a:spLocks/>
          </p:cNvSpPr>
          <p:nvPr/>
        </p:nvSpPr>
        <p:spPr bwMode="auto">
          <a:xfrm>
            <a:off x="4819931" y="1818934"/>
            <a:ext cx="41148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600"/>
              </a:spcBef>
              <a:spcAft>
                <a:spcPts val="600"/>
              </a:spcAft>
              <a:buFont typeface="Arial" charset="0"/>
              <a:buNone/>
            </a:pPr>
            <a:r>
              <a:rPr lang="en-US" dirty="0" smtClean="0">
                <a:solidFill>
                  <a:schemeClr val="bg1"/>
                </a:solidFill>
              </a:rPr>
              <a:t>The District must respond </a:t>
            </a:r>
            <a:r>
              <a:rPr lang="en-US" b="1" dirty="0" smtClean="0">
                <a:solidFill>
                  <a:schemeClr val="bg1"/>
                </a:solidFill>
              </a:rPr>
              <a:t>promptly </a:t>
            </a:r>
            <a:r>
              <a:rPr lang="en-US" dirty="0" smtClean="0">
                <a:solidFill>
                  <a:schemeClr val="bg1"/>
                </a:solidFill>
              </a:rPr>
              <a:t>and in a manner that is not </a:t>
            </a:r>
            <a:r>
              <a:rPr lang="en-US" b="1" dirty="0" smtClean="0">
                <a:solidFill>
                  <a:schemeClr val="bg1"/>
                </a:solidFill>
              </a:rPr>
              <a:t>deliberately indifferent</a:t>
            </a:r>
            <a:r>
              <a:rPr lang="en-US" dirty="0" smtClean="0">
                <a:solidFill>
                  <a:schemeClr val="bg1"/>
                </a:solidFill>
              </a:rPr>
              <a:t>.</a:t>
            </a:r>
            <a:endParaRPr lang="en-US" dirty="0">
              <a:solidFill>
                <a:schemeClr val="bg1"/>
              </a:solidFill>
            </a:endParaRPr>
          </a:p>
        </p:txBody>
      </p:sp>
      <p:sp>
        <p:nvSpPr>
          <p:cNvPr id="47" name="Content Placeholder 2"/>
          <p:cNvSpPr txBox="1">
            <a:spLocks/>
          </p:cNvSpPr>
          <p:nvPr/>
        </p:nvSpPr>
        <p:spPr bwMode="auto">
          <a:xfrm>
            <a:off x="247930" y="3881719"/>
            <a:ext cx="4122457" cy="107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700" dirty="0">
                <a:solidFill>
                  <a:schemeClr val="bg1"/>
                </a:solidFill>
              </a:rPr>
              <a:t>The District’s response must treat complainants and respondents </a:t>
            </a:r>
            <a:r>
              <a:rPr lang="en-US" sz="1700" b="1" dirty="0">
                <a:solidFill>
                  <a:schemeClr val="accent2">
                    <a:lumMod val="60000"/>
                    <a:lumOff val="40000"/>
                  </a:schemeClr>
                </a:solidFill>
              </a:rPr>
              <a:t>equitably</a:t>
            </a:r>
            <a:r>
              <a:rPr lang="en-US" sz="1700" dirty="0">
                <a:solidFill>
                  <a:schemeClr val="bg1"/>
                </a:solidFill>
              </a:rPr>
              <a:t> by offering supportive measures to the complainant and by following the grievance process outlined here </a:t>
            </a:r>
            <a:r>
              <a:rPr lang="en-US" sz="1700" i="1" dirty="0">
                <a:solidFill>
                  <a:schemeClr val="accent2">
                    <a:lumMod val="60000"/>
                    <a:lumOff val="40000"/>
                  </a:schemeClr>
                </a:solidFill>
              </a:rPr>
              <a:t>before</a:t>
            </a:r>
            <a:r>
              <a:rPr lang="en-US" sz="1700" dirty="0">
                <a:solidFill>
                  <a:schemeClr val="bg1"/>
                </a:solidFill>
              </a:rPr>
              <a:t> the imposition of any disciplinary sanctions or other actions that are not supportive measures</a:t>
            </a:r>
            <a:r>
              <a:rPr lang="en-US" sz="1400" dirty="0">
                <a:solidFill>
                  <a:schemeClr val="bg1"/>
                </a:solidFill>
              </a:rPr>
              <a:t>.</a:t>
            </a:r>
            <a:r>
              <a:rPr lang="en-US" sz="2000" dirty="0"/>
              <a:t> </a:t>
            </a:r>
          </a:p>
        </p:txBody>
      </p:sp>
      <p:sp>
        <p:nvSpPr>
          <p:cNvPr id="4" name="Right Triangle 3"/>
          <p:cNvSpPr/>
          <p:nvPr/>
        </p:nvSpPr>
        <p:spPr>
          <a:xfrm rot="18962676">
            <a:off x="6794909" y="3467852"/>
            <a:ext cx="304800" cy="304800"/>
          </a:xfrm>
          <a:prstGeom prst="rtTriangl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5" name="Slide Number Placeholder 4"/>
          <p:cNvSpPr>
            <a:spLocks noGrp="1"/>
          </p:cNvSpPr>
          <p:nvPr>
            <p:ph type="sldNum" sz="quarter" idx="12"/>
          </p:nvPr>
        </p:nvSpPr>
        <p:spPr/>
        <p:txBody>
          <a:bodyPr/>
          <a:lstStyle/>
          <a:p>
            <a:pPr>
              <a:defRPr/>
            </a:pPr>
            <a:fld id="{CF74E2D6-2C6C-C849-BAC6-BF7B8C48F5CD}" type="slidenum">
              <a:rPr lang="en-US" smtClean="0"/>
              <a:pPr>
                <a:defRPr/>
              </a:pPr>
              <a:t>25</a:t>
            </a:fld>
            <a:endParaRPr lang="en-US"/>
          </a:p>
        </p:txBody>
      </p:sp>
      <p:sp>
        <p:nvSpPr>
          <p:cNvPr id="19"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3412552080"/>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0" y="304800"/>
            <a:ext cx="9144000" cy="523220"/>
          </a:xfrm>
        </p:spPr>
        <p:txBody>
          <a:bodyPr wrap="square">
            <a:spAutoFit/>
          </a:bodyPr>
          <a:lstStyle/>
          <a:p>
            <a:pPr eaLnBrk="1" hangingPunct="1"/>
            <a:r>
              <a:rPr lang="en-US" sz="2700" dirty="0" smtClean="0">
                <a:solidFill>
                  <a:schemeClr val="tx2"/>
                </a:solidFill>
                <a:latin typeface="Source Sans Pro" charset="0"/>
              </a:rPr>
              <a:t>Grievance Process for Allegations of Sexual Harassment</a:t>
            </a:r>
            <a:endParaRPr lang="en-US" sz="2700" dirty="0">
              <a:solidFill>
                <a:schemeClr val="tx2"/>
              </a:solidFill>
              <a:latin typeface="Source Sans Pro" charset="0"/>
            </a:endParaRPr>
          </a:p>
        </p:txBody>
      </p:sp>
      <p:sp>
        <p:nvSpPr>
          <p:cNvPr id="22" name="Rectangle 21"/>
          <p:cNvSpPr/>
          <p:nvPr/>
        </p:nvSpPr>
        <p:spPr>
          <a:xfrm>
            <a:off x="4343400" y="91440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
        <p:nvSpPr>
          <p:cNvPr id="15" name="Rectangle 14"/>
          <p:cNvSpPr/>
          <p:nvPr/>
        </p:nvSpPr>
        <p:spPr>
          <a:xfrm>
            <a:off x="3200400" y="1120129"/>
            <a:ext cx="2869028" cy="5690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District receives notice or actual knowledge of sexual harassment</a:t>
            </a:r>
            <a:endParaRPr lang="en-US" sz="1600" dirty="0"/>
          </a:p>
        </p:txBody>
      </p:sp>
      <p:sp>
        <p:nvSpPr>
          <p:cNvPr id="16" name="Down Arrow 15"/>
          <p:cNvSpPr/>
          <p:nvPr/>
        </p:nvSpPr>
        <p:spPr>
          <a:xfrm>
            <a:off x="4537156" y="1775112"/>
            <a:ext cx="195515" cy="2931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3200399" y="2154073"/>
            <a:ext cx="2869028" cy="5690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District offers supportive measures</a:t>
            </a:r>
            <a:endParaRPr lang="en-US" sz="1600" dirty="0"/>
          </a:p>
        </p:txBody>
      </p:sp>
      <p:sp>
        <p:nvSpPr>
          <p:cNvPr id="18" name="Down Arrow 17"/>
          <p:cNvSpPr/>
          <p:nvPr/>
        </p:nvSpPr>
        <p:spPr>
          <a:xfrm>
            <a:off x="4537155" y="2810785"/>
            <a:ext cx="195515" cy="2931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3200398" y="3188017"/>
            <a:ext cx="2869028" cy="5690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a:t>Formal complaint is filed by the complainant or signed by the Title IX Coordinator</a:t>
            </a:r>
          </a:p>
        </p:txBody>
      </p:sp>
      <p:sp>
        <p:nvSpPr>
          <p:cNvPr id="21" name="Rectangle 20"/>
          <p:cNvSpPr/>
          <p:nvPr/>
        </p:nvSpPr>
        <p:spPr>
          <a:xfrm>
            <a:off x="2522018" y="4221961"/>
            <a:ext cx="1746611" cy="4996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t>Investigation</a:t>
            </a:r>
            <a:endParaRPr lang="en-US" sz="1300" dirty="0"/>
          </a:p>
        </p:txBody>
      </p:sp>
      <p:sp>
        <p:nvSpPr>
          <p:cNvPr id="23" name="Down Arrow 22"/>
          <p:cNvSpPr/>
          <p:nvPr/>
        </p:nvSpPr>
        <p:spPr>
          <a:xfrm rot="2025066">
            <a:off x="4182877" y="3836841"/>
            <a:ext cx="183230" cy="31002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Down Arrow 23"/>
          <p:cNvSpPr/>
          <p:nvPr/>
        </p:nvSpPr>
        <p:spPr>
          <a:xfrm rot="19755289">
            <a:off x="4800780" y="3843925"/>
            <a:ext cx="193265" cy="31959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Down Arrow 24"/>
          <p:cNvSpPr/>
          <p:nvPr/>
        </p:nvSpPr>
        <p:spPr>
          <a:xfrm>
            <a:off x="3297565" y="4773050"/>
            <a:ext cx="166083" cy="19914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a:off x="2522018" y="5023663"/>
            <a:ext cx="1746611" cy="4996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t>Decision Regarding Responsibility</a:t>
            </a:r>
            <a:endParaRPr lang="en-US" sz="1300" dirty="0"/>
          </a:p>
        </p:txBody>
      </p:sp>
      <p:sp>
        <p:nvSpPr>
          <p:cNvPr id="27" name="Down Arrow 26"/>
          <p:cNvSpPr/>
          <p:nvPr/>
        </p:nvSpPr>
        <p:spPr>
          <a:xfrm>
            <a:off x="3297564" y="5620134"/>
            <a:ext cx="166083" cy="19914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a:off x="2522018" y="5886549"/>
            <a:ext cx="1746611" cy="4996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t>Appeal</a:t>
            </a:r>
            <a:endParaRPr lang="en-US" sz="1300" dirty="0"/>
          </a:p>
        </p:txBody>
      </p:sp>
      <p:sp>
        <p:nvSpPr>
          <p:cNvPr id="29" name="Rectangle 28"/>
          <p:cNvSpPr/>
          <p:nvPr/>
        </p:nvSpPr>
        <p:spPr>
          <a:xfrm>
            <a:off x="4744524" y="4223779"/>
            <a:ext cx="1746611" cy="4996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t>Informal Resolution Process</a:t>
            </a:r>
            <a:endParaRPr lang="en-US" sz="1300" dirty="0"/>
          </a:p>
        </p:txBody>
      </p:sp>
      <p:sp>
        <p:nvSpPr>
          <p:cNvPr id="30" name="Rectangle 29"/>
          <p:cNvSpPr/>
          <p:nvPr/>
        </p:nvSpPr>
        <p:spPr>
          <a:xfrm>
            <a:off x="4744524" y="5017928"/>
            <a:ext cx="1746611" cy="4996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t>If no agreement is reached</a:t>
            </a:r>
            <a:endParaRPr lang="en-US" sz="1300" dirty="0"/>
          </a:p>
        </p:txBody>
      </p:sp>
      <p:sp>
        <p:nvSpPr>
          <p:cNvPr id="31" name="Down Arrow 30"/>
          <p:cNvSpPr/>
          <p:nvPr/>
        </p:nvSpPr>
        <p:spPr>
          <a:xfrm rot="8052700">
            <a:off x="4391487" y="4697043"/>
            <a:ext cx="230177" cy="35115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Down Arrow 31"/>
          <p:cNvSpPr/>
          <p:nvPr/>
        </p:nvSpPr>
        <p:spPr>
          <a:xfrm>
            <a:off x="5534787" y="4773050"/>
            <a:ext cx="166083" cy="19914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163993559"/>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304800"/>
            <a:ext cx="8229600" cy="523220"/>
          </a:xfrm>
        </p:spPr>
        <p:txBody>
          <a:bodyPr>
            <a:spAutoFit/>
          </a:bodyPr>
          <a:lstStyle/>
          <a:p>
            <a:pPr eaLnBrk="1" hangingPunct="1"/>
            <a:r>
              <a:rPr lang="en-US" dirty="0" smtClean="0">
                <a:solidFill>
                  <a:schemeClr val="tx2"/>
                </a:solidFill>
                <a:latin typeface="Source Sans Pro" charset="0"/>
              </a:rPr>
              <a:t>Principles Under the New Final Regulations</a:t>
            </a:r>
            <a:endParaRPr lang="en-US" dirty="0">
              <a:solidFill>
                <a:schemeClr val="tx2"/>
              </a:solidFill>
              <a:latin typeface="Source Sans Pro" charset="0"/>
            </a:endParaRPr>
          </a:p>
        </p:txBody>
      </p:sp>
      <p:sp>
        <p:nvSpPr>
          <p:cNvPr id="22" name="Rectangle 21"/>
          <p:cNvSpPr/>
          <p:nvPr/>
        </p:nvSpPr>
        <p:spPr>
          <a:xfrm>
            <a:off x="4343400" y="91440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graphicFrame>
        <p:nvGraphicFramePr>
          <p:cNvPr id="8" name="Diagram 7"/>
          <p:cNvGraphicFramePr/>
          <p:nvPr>
            <p:extLst/>
          </p:nvPr>
        </p:nvGraphicFramePr>
        <p:xfrm>
          <a:off x="533400" y="1116356"/>
          <a:ext cx="8153400" cy="4775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1508294780"/>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0" y="0"/>
            <a:ext cx="914241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0" name="Title 1"/>
          <p:cNvSpPr>
            <a:spLocks noGrp="1"/>
          </p:cNvSpPr>
          <p:nvPr>
            <p:ph type="title"/>
          </p:nvPr>
        </p:nvSpPr>
        <p:spPr>
          <a:xfrm>
            <a:off x="457200" y="381000"/>
            <a:ext cx="8229600" cy="523220"/>
          </a:xfrm>
        </p:spPr>
        <p:txBody>
          <a:bodyPr>
            <a:spAutoFit/>
          </a:bodyPr>
          <a:lstStyle/>
          <a:p>
            <a:pPr eaLnBrk="1" hangingPunct="1"/>
            <a:r>
              <a:rPr lang="en-US" dirty="0" smtClean="0">
                <a:solidFill>
                  <a:schemeClr val="tx2"/>
                </a:solidFill>
                <a:latin typeface="Source Sans Pro" charset="0"/>
              </a:rPr>
              <a:t>Title IX Coordinator: Obligations</a:t>
            </a:r>
            <a:endParaRPr lang="en-US" dirty="0">
              <a:solidFill>
                <a:schemeClr val="tx2"/>
              </a:solidFill>
              <a:latin typeface="Source Sans Pro" charset="0"/>
            </a:endParaRPr>
          </a:p>
        </p:txBody>
      </p:sp>
      <p:sp>
        <p:nvSpPr>
          <p:cNvPr id="122" name="Rectangle 121"/>
          <p:cNvSpPr/>
          <p:nvPr/>
        </p:nvSpPr>
        <p:spPr>
          <a:xfrm>
            <a:off x="4343400" y="94899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28</a:t>
            </a:fld>
            <a:endParaRPr lang="en-US" dirty="0"/>
          </a:p>
        </p:txBody>
      </p:sp>
      <p:graphicFrame>
        <p:nvGraphicFramePr>
          <p:cNvPr id="2" name="Diagram 1"/>
          <p:cNvGraphicFramePr/>
          <p:nvPr>
            <p:extLst/>
          </p:nvPr>
        </p:nvGraphicFramePr>
        <p:xfrm>
          <a:off x="380206" y="1191884"/>
          <a:ext cx="8382000" cy="51644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27478082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
                                        </p:tgtEl>
                                        <p:attrNameLst>
                                          <p:attrName>style.visibility</p:attrName>
                                        </p:attrNameLst>
                                      </p:cBhvr>
                                      <p:to>
                                        <p:strVal val="visible"/>
                                      </p:to>
                                    </p:set>
                                    <p:animEffect transition="in" filter="fade">
                                      <p:cBhvr>
                                        <p:cTn id="10" dur="500"/>
                                        <p:tgtEl>
                                          <p:spTgt spid="1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20" grpId="0"/>
      <p:bldP spid="1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a:spLocks noGrp="1"/>
          </p:cNvSpPr>
          <p:nvPr>
            <p:ph type="title"/>
          </p:nvPr>
        </p:nvSpPr>
        <p:spPr>
          <a:xfrm>
            <a:off x="153987" y="99565"/>
            <a:ext cx="8913813" cy="892552"/>
          </a:xfrm>
        </p:spPr>
        <p:txBody>
          <a:bodyPr wrap="square">
            <a:spAutoFit/>
          </a:bodyPr>
          <a:lstStyle/>
          <a:p>
            <a:pPr eaLnBrk="1" hangingPunct="1"/>
            <a:r>
              <a:rPr lang="en-US" dirty="0" smtClean="0">
                <a:solidFill>
                  <a:schemeClr val="tx2"/>
                </a:solidFill>
                <a:latin typeface="Source Sans Pro" charset="0"/>
              </a:rPr>
              <a:t>Title IX Coordinator: </a:t>
            </a:r>
            <a:br>
              <a:rPr lang="en-US" dirty="0" smtClean="0">
                <a:solidFill>
                  <a:schemeClr val="tx2"/>
                </a:solidFill>
                <a:latin typeface="Source Sans Pro" charset="0"/>
              </a:rPr>
            </a:br>
            <a:r>
              <a:rPr lang="en-US" sz="2400" dirty="0" smtClean="0">
                <a:solidFill>
                  <a:schemeClr val="tx2"/>
                </a:solidFill>
                <a:latin typeface="Source Sans Pro" charset="0"/>
              </a:rPr>
              <a:t>Responsibilities within the Grievance Process</a:t>
            </a:r>
            <a:endParaRPr lang="en-US" sz="2400" dirty="0">
              <a:solidFill>
                <a:schemeClr val="tx2"/>
              </a:solidFill>
              <a:latin typeface="Source Sans Pro" charset="0"/>
            </a:endParaRPr>
          </a:p>
        </p:txBody>
      </p:sp>
      <p:sp>
        <p:nvSpPr>
          <p:cNvPr id="122" name="Rectangle 121"/>
          <p:cNvSpPr/>
          <p:nvPr/>
        </p:nvSpPr>
        <p:spPr>
          <a:xfrm>
            <a:off x="4382293" y="972752"/>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 name="Picture 1"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6986" y="1039372"/>
            <a:ext cx="812800" cy="810678"/>
          </a:xfrm>
          <a:prstGeom prst="rect">
            <a:avLst/>
          </a:prstGeom>
        </p:spPr>
      </p:pic>
      <p:pic>
        <p:nvPicPr>
          <p:cNvPr id="3" name="Picture 2"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6882" y="897423"/>
            <a:ext cx="861786" cy="859536"/>
          </a:xfrm>
          <a:prstGeom prst="rect">
            <a:avLst/>
          </a:prstGeom>
        </p:spPr>
      </p:pic>
      <p:pic>
        <p:nvPicPr>
          <p:cNvPr id="12" name="Picture 11"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2918" y="2375784"/>
            <a:ext cx="812800" cy="810678"/>
          </a:xfrm>
          <a:prstGeom prst="rect">
            <a:avLst/>
          </a:prstGeom>
        </p:spPr>
      </p:pic>
      <p:pic>
        <p:nvPicPr>
          <p:cNvPr id="13" name="Picture 12"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16400" y="2219973"/>
            <a:ext cx="861786" cy="859536"/>
          </a:xfrm>
          <a:prstGeom prst="rect">
            <a:avLst/>
          </a:prstGeom>
        </p:spPr>
      </p:pic>
      <p:pic>
        <p:nvPicPr>
          <p:cNvPr id="14" name="Picture 13"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1054" y="3156937"/>
            <a:ext cx="812800" cy="810678"/>
          </a:xfrm>
          <a:prstGeom prst="rect">
            <a:avLst/>
          </a:prstGeom>
        </p:spPr>
      </p:pic>
      <p:pic>
        <p:nvPicPr>
          <p:cNvPr id="15" name="Picture 14"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4078" y="2986445"/>
            <a:ext cx="861786" cy="859536"/>
          </a:xfrm>
          <a:prstGeom prst="rect">
            <a:avLst/>
          </a:prstGeom>
        </p:spPr>
      </p:pic>
      <p:sp>
        <p:nvSpPr>
          <p:cNvPr id="4" name="TextBox 3"/>
          <p:cNvSpPr txBox="1"/>
          <p:nvPr/>
        </p:nvSpPr>
        <p:spPr>
          <a:xfrm>
            <a:off x="1369786" y="1049260"/>
            <a:ext cx="7698014" cy="1323439"/>
          </a:xfrm>
          <a:prstGeom prst="rect">
            <a:avLst/>
          </a:prstGeom>
          <a:noFill/>
        </p:spPr>
        <p:txBody>
          <a:bodyPr wrap="square" rtlCol="0">
            <a:spAutoFit/>
          </a:bodyPr>
          <a:lstStyle/>
          <a:p>
            <a:r>
              <a:rPr lang="en-US" sz="2000" dirty="0">
                <a:solidFill>
                  <a:schemeClr val="tx1">
                    <a:lumMod val="50000"/>
                  </a:schemeClr>
                </a:solidFill>
              </a:rPr>
              <a:t>Contact each complainant (defined as a person who is alleged to be the victim of sexual harassment) to discuss supportive measures and inform the complainant of the availability of these measures with or without filing a formal complaint</a:t>
            </a:r>
          </a:p>
        </p:txBody>
      </p:sp>
      <p:sp>
        <p:nvSpPr>
          <p:cNvPr id="19" name="TextBox 18"/>
          <p:cNvSpPr txBox="1"/>
          <p:nvPr/>
        </p:nvSpPr>
        <p:spPr>
          <a:xfrm>
            <a:off x="1432890" y="2519279"/>
            <a:ext cx="7364106" cy="400110"/>
          </a:xfrm>
          <a:prstGeom prst="rect">
            <a:avLst/>
          </a:prstGeom>
          <a:noFill/>
        </p:spPr>
        <p:txBody>
          <a:bodyPr wrap="square" rtlCol="0">
            <a:spAutoFit/>
          </a:bodyPr>
          <a:lstStyle/>
          <a:p>
            <a:r>
              <a:rPr lang="en-US" sz="2000" dirty="0">
                <a:solidFill>
                  <a:schemeClr val="tx1">
                    <a:lumMod val="50000"/>
                  </a:schemeClr>
                </a:solidFill>
              </a:rPr>
              <a:t>Consider the complainant’s wishes regarding supportive measures</a:t>
            </a:r>
          </a:p>
        </p:txBody>
      </p:sp>
      <p:sp>
        <p:nvSpPr>
          <p:cNvPr id="20" name="TextBox 19"/>
          <p:cNvSpPr txBox="1"/>
          <p:nvPr/>
        </p:nvSpPr>
        <p:spPr>
          <a:xfrm>
            <a:off x="1407440" y="3326860"/>
            <a:ext cx="7516505" cy="400110"/>
          </a:xfrm>
          <a:prstGeom prst="rect">
            <a:avLst/>
          </a:prstGeom>
          <a:noFill/>
        </p:spPr>
        <p:txBody>
          <a:bodyPr wrap="square" rtlCol="0">
            <a:spAutoFit/>
          </a:bodyPr>
          <a:lstStyle/>
          <a:p>
            <a:r>
              <a:rPr lang="en-US" sz="2000" dirty="0">
                <a:solidFill>
                  <a:schemeClr val="tx1">
                    <a:lumMod val="50000"/>
                  </a:schemeClr>
                </a:solidFill>
              </a:rPr>
              <a:t>Explain to the complainant the process for filing a formal complaint</a:t>
            </a:r>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29</a:t>
            </a:fld>
            <a:endParaRPr lang="en-US" dirty="0"/>
          </a:p>
        </p:txBody>
      </p:sp>
      <p:pic>
        <p:nvPicPr>
          <p:cNvPr id="16" name="Picture 15"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0694" y="4003075"/>
            <a:ext cx="812800" cy="810678"/>
          </a:xfrm>
          <a:prstGeom prst="rect">
            <a:avLst/>
          </a:prstGeom>
        </p:spPr>
      </p:pic>
      <p:pic>
        <p:nvPicPr>
          <p:cNvPr id="17" name="Picture 16"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6882" y="3849850"/>
            <a:ext cx="861786" cy="859536"/>
          </a:xfrm>
          <a:prstGeom prst="rect">
            <a:avLst/>
          </a:prstGeom>
        </p:spPr>
      </p:pic>
      <p:sp>
        <p:nvSpPr>
          <p:cNvPr id="22" name="TextBox 21"/>
          <p:cNvSpPr txBox="1"/>
          <p:nvPr/>
        </p:nvSpPr>
        <p:spPr>
          <a:xfrm>
            <a:off x="1407440" y="4030595"/>
            <a:ext cx="7516505" cy="707886"/>
          </a:xfrm>
          <a:prstGeom prst="rect">
            <a:avLst/>
          </a:prstGeom>
          <a:noFill/>
        </p:spPr>
        <p:txBody>
          <a:bodyPr wrap="square" rtlCol="0">
            <a:spAutoFit/>
          </a:bodyPr>
          <a:lstStyle/>
          <a:p>
            <a:r>
              <a:rPr lang="en-US" sz="2000" dirty="0">
                <a:solidFill>
                  <a:schemeClr val="tx1">
                    <a:lumMod val="50000"/>
                  </a:schemeClr>
                </a:solidFill>
              </a:rPr>
              <a:t>Follow grievance process before imposing disciplinary sanctions if respondent is found responsible </a:t>
            </a:r>
          </a:p>
        </p:txBody>
      </p:sp>
      <p:pic>
        <p:nvPicPr>
          <p:cNvPr id="23" name="Picture 22"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3090" y="4823482"/>
            <a:ext cx="812800" cy="810678"/>
          </a:xfrm>
          <a:prstGeom prst="rect">
            <a:avLst/>
          </a:prstGeom>
        </p:spPr>
      </p:pic>
      <p:pic>
        <p:nvPicPr>
          <p:cNvPr id="25" name="Picture 24"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9278" y="4670257"/>
            <a:ext cx="861786" cy="859536"/>
          </a:xfrm>
          <a:prstGeom prst="rect">
            <a:avLst/>
          </a:prstGeom>
        </p:spPr>
      </p:pic>
      <p:sp>
        <p:nvSpPr>
          <p:cNvPr id="26" name="TextBox 25"/>
          <p:cNvSpPr txBox="1"/>
          <p:nvPr/>
        </p:nvSpPr>
        <p:spPr>
          <a:xfrm>
            <a:off x="1409836" y="4749084"/>
            <a:ext cx="7516505" cy="1015663"/>
          </a:xfrm>
          <a:prstGeom prst="rect">
            <a:avLst/>
          </a:prstGeom>
          <a:noFill/>
        </p:spPr>
        <p:txBody>
          <a:bodyPr wrap="square" rtlCol="0">
            <a:spAutoFit/>
          </a:bodyPr>
          <a:lstStyle/>
          <a:p>
            <a:r>
              <a:rPr lang="en-US" sz="2000" dirty="0">
                <a:solidFill>
                  <a:schemeClr val="tx1">
                    <a:lumMod val="50000"/>
                  </a:schemeClr>
                </a:solidFill>
              </a:rPr>
              <a:t>If respondent is found responsible, then effectively implement remedies for the complainant, designed to restore or preserve the complainant’s equal educational access</a:t>
            </a:r>
          </a:p>
        </p:txBody>
      </p:sp>
      <p:pic>
        <p:nvPicPr>
          <p:cNvPr id="27" name="Picture 26"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0694" y="5669459"/>
            <a:ext cx="812800" cy="810678"/>
          </a:xfrm>
          <a:prstGeom prst="rect">
            <a:avLst/>
          </a:prstGeom>
        </p:spPr>
      </p:pic>
      <p:pic>
        <p:nvPicPr>
          <p:cNvPr id="28" name="Picture 27"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6882" y="5516234"/>
            <a:ext cx="861786" cy="859536"/>
          </a:xfrm>
          <a:prstGeom prst="rect">
            <a:avLst/>
          </a:prstGeom>
        </p:spPr>
      </p:pic>
      <p:sp>
        <p:nvSpPr>
          <p:cNvPr id="29" name="TextBox 28"/>
          <p:cNvSpPr txBox="1"/>
          <p:nvPr/>
        </p:nvSpPr>
        <p:spPr>
          <a:xfrm>
            <a:off x="1407440" y="5844084"/>
            <a:ext cx="7516505" cy="400110"/>
          </a:xfrm>
          <a:prstGeom prst="rect">
            <a:avLst/>
          </a:prstGeom>
          <a:noFill/>
        </p:spPr>
        <p:txBody>
          <a:bodyPr wrap="square" rtlCol="0">
            <a:spAutoFit/>
          </a:bodyPr>
          <a:lstStyle/>
          <a:p>
            <a:r>
              <a:rPr lang="en-US" sz="2000" dirty="0">
                <a:solidFill>
                  <a:schemeClr val="tx1">
                    <a:lumMod val="50000"/>
                  </a:schemeClr>
                </a:solidFill>
              </a:rPr>
              <a:t>Must be impartial, unbiased, and free from conflicts</a:t>
            </a:r>
          </a:p>
        </p:txBody>
      </p:sp>
      <p:sp>
        <p:nvSpPr>
          <p:cNvPr id="24"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317983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0" y="1044439"/>
            <a:ext cx="9144000" cy="4564335"/>
            <a:chOff x="0" y="1428750"/>
            <a:chExt cx="9144000" cy="1828800"/>
          </a:xfrm>
        </p:grpSpPr>
        <p:sp>
          <p:nvSpPr>
            <p:cNvPr id="12" name="Rectangle 11"/>
            <p:cNvSpPr/>
            <p:nvPr/>
          </p:nvSpPr>
          <p:spPr>
            <a:xfrm>
              <a:off x="2971800" y="1428750"/>
              <a:ext cx="61722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Pentagon 14"/>
            <p:cNvSpPr/>
            <p:nvPr/>
          </p:nvSpPr>
          <p:spPr>
            <a:xfrm>
              <a:off x="0" y="1428750"/>
              <a:ext cx="3352800" cy="1828800"/>
            </a:xfrm>
            <a:prstGeom prst="homePlate">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6" name="Content Placeholder 2"/>
          <p:cNvSpPr txBox="1">
            <a:spLocks/>
          </p:cNvSpPr>
          <p:nvPr/>
        </p:nvSpPr>
        <p:spPr bwMode="auto">
          <a:xfrm>
            <a:off x="608013" y="5715001"/>
            <a:ext cx="792797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lvl="0" algn="ctr" eaLnBrk="1" hangingPunct="1">
              <a:spcBef>
                <a:spcPts val="0"/>
              </a:spcBef>
              <a:defRPr/>
            </a:pPr>
            <a:r>
              <a:rPr lang="en-US" sz="2300" dirty="0" smtClean="0">
                <a:solidFill>
                  <a:srgbClr val="2C3E50"/>
                </a:solidFill>
              </a:rPr>
              <a:t>Connecticut </a:t>
            </a:r>
            <a:r>
              <a:rPr lang="en-US" sz="2300" dirty="0">
                <a:solidFill>
                  <a:srgbClr val="2C3E50"/>
                </a:solidFill>
              </a:rPr>
              <a:t>law also protects individuals from discrimination on the basis of sexual orientation </a:t>
            </a:r>
            <a:r>
              <a:rPr lang="en-US" sz="2300" dirty="0" smtClean="0">
                <a:solidFill>
                  <a:srgbClr val="2C3E50"/>
                </a:solidFill>
              </a:rPr>
              <a:t>and </a:t>
            </a:r>
            <a:r>
              <a:rPr lang="en-US" sz="2300" dirty="0">
                <a:solidFill>
                  <a:srgbClr val="2C3E50"/>
                </a:solidFill>
              </a:rPr>
              <a:t>gender identity/expression</a:t>
            </a:r>
          </a:p>
        </p:txBody>
      </p:sp>
      <p:sp>
        <p:nvSpPr>
          <p:cNvPr id="20" name="Title 1"/>
          <p:cNvSpPr>
            <a:spLocks noGrp="1"/>
          </p:cNvSpPr>
          <p:nvPr>
            <p:ph type="title"/>
          </p:nvPr>
        </p:nvSpPr>
        <p:spPr>
          <a:xfrm>
            <a:off x="457200" y="304800"/>
            <a:ext cx="8229600" cy="523220"/>
          </a:xfrm>
        </p:spPr>
        <p:txBody>
          <a:bodyPr>
            <a:spAutoFit/>
          </a:bodyPr>
          <a:lstStyle/>
          <a:p>
            <a:pPr eaLnBrk="1" hangingPunct="1"/>
            <a:r>
              <a:rPr lang="en-US" dirty="0" smtClean="0">
                <a:solidFill>
                  <a:schemeClr val="tx2"/>
                </a:solidFill>
                <a:latin typeface="Source Sans Pro" charset="0"/>
              </a:rPr>
              <a:t>Title IX: The Basics</a:t>
            </a:r>
            <a:endParaRPr lang="en-US" dirty="0">
              <a:solidFill>
                <a:schemeClr val="tx2"/>
              </a:solidFill>
              <a:latin typeface="Source Sans Pro" charset="0"/>
            </a:endParaRPr>
          </a:p>
        </p:txBody>
      </p:sp>
      <p:sp>
        <p:nvSpPr>
          <p:cNvPr id="22" name="Rectangle 21"/>
          <p:cNvSpPr/>
          <p:nvPr/>
        </p:nvSpPr>
        <p:spPr>
          <a:xfrm>
            <a:off x="4343400" y="91440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Content Placeholder 2"/>
          <p:cNvSpPr txBox="1">
            <a:spLocks/>
          </p:cNvSpPr>
          <p:nvPr/>
        </p:nvSpPr>
        <p:spPr bwMode="auto">
          <a:xfrm>
            <a:off x="3503613" y="1154631"/>
            <a:ext cx="5526087" cy="402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457200" lvl="0" indent="-457200">
              <a:spcBef>
                <a:spcPts val="600"/>
              </a:spcBef>
              <a:spcAft>
                <a:spcPts val="600"/>
              </a:spcAft>
              <a:buFont typeface="Wingdings" pitchFamily="2" charset="2"/>
              <a:buChar char="§"/>
              <a:defRPr/>
            </a:pPr>
            <a:r>
              <a:rPr lang="en-US" sz="2700" dirty="0">
                <a:solidFill>
                  <a:prstClr val="white"/>
                </a:solidFill>
              </a:rPr>
              <a:t>Applies to programs or activities operated by schools that receive federal financial assistance, including elementary and secondary schools, colleges, universities, whether public or private.</a:t>
            </a:r>
          </a:p>
          <a:p>
            <a:pPr marL="457200" lvl="0" indent="-457200">
              <a:spcBef>
                <a:spcPts val="600"/>
              </a:spcBef>
              <a:spcAft>
                <a:spcPts val="600"/>
              </a:spcAft>
              <a:buFont typeface="Wingdings" pitchFamily="2" charset="2"/>
              <a:buChar char="§"/>
              <a:defRPr/>
            </a:pPr>
            <a:r>
              <a:rPr lang="en-US" sz="2700" dirty="0">
                <a:solidFill>
                  <a:prstClr val="white"/>
                </a:solidFill>
              </a:rPr>
              <a:t>Prohibits schools receiving federal funds from discriminating on the basis of </a:t>
            </a:r>
            <a:r>
              <a:rPr lang="en-US" sz="2700" dirty="0" smtClean="0">
                <a:solidFill>
                  <a:prstClr val="white"/>
                </a:solidFill>
              </a:rPr>
              <a:t>sex. </a:t>
            </a:r>
            <a:endParaRPr kumimoji="0" lang="en-US" sz="2700" b="1" i="0" u="none" strike="noStrike" kern="1200" cap="none" spc="0" normalizeH="0" baseline="0" noProof="0" dirty="0">
              <a:ln>
                <a:noFill/>
              </a:ln>
              <a:solidFill>
                <a:prstClr val="white">
                  <a:lumMod val="95000"/>
                </a:prstClr>
              </a:solidFill>
              <a:effectLst/>
              <a:uLnTx/>
              <a:uFillTx/>
            </a:endParaRP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1044440"/>
            <a:ext cx="3352800" cy="4564334"/>
          </a:xfrm>
          <a:prstGeom prst="rect">
            <a:avLst/>
          </a:prstGeom>
        </p:spPr>
      </p:pic>
    </p:spTree>
    <p:custDataLst>
      <p:tags r:id="rId1"/>
    </p:custDataLst>
    <p:extLst>
      <p:ext uri="{BB962C8B-B14F-4D97-AF65-F5344CB8AC3E}">
        <p14:creationId xmlns:p14="http://schemas.microsoft.com/office/powerpoint/2010/main" val="27226622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304800"/>
            <a:ext cx="8229600" cy="523220"/>
          </a:xfrm>
        </p:spPr>
        <p:txBody>
          <a:bodyPr>
            <a:spAutoFit/>
          </a:bodyPr>
          <a:lstStyle/>
          <a:p>
            <a:pPr eaLnBrk="1" hangingPunct="1"/>
            <a:r>
              <a:rPr lang="en-US" dirty="0" smtClean="0">
                <a:solidFill>
                  <a:schemeClr val="tx2"/>
                </a:solidFill>
                <a:latin typeface="Source Sans Pro" charset="0"/>
              </a:rPr>
              <a:t>Supportive Measures</a:t>
            </a:r>
            <a:endParaRPr lang="en-US" dirty="0">
              <a:solidFill>
                <a:schemeClr val="tx2"/>
              </a:solidFill>
              <a:latin typeface="Source Sans Pro" charset="0"/>
            </a:endParaRPr>
          </a:p>
        </p:txBody>
      </p:sp>
      <p:sp>
        <p:nvSpPr>
          <p:cNvPr id="22" name="Rectangle 21"/>
          <p:cNvSpPr/>
          <p:nvPr/>
        </p:nvSpPr>
        <p:spPr>
          <a:xfrm>
            <a:off x="4343400" y="91440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
        <p:nvSpPr>
          <p:cNvPr id="3" name="TextBox 2">
            <a:extLst>
              <a:ext uri="{FF2B5EF4-FFF2-40B4-BE49-F238E27FC236}">
                <a16:creationId xmlns:a16="http://schemas.microsoft.com/office/drawing/2014/main" id="{AD152DA3-B5E0-E741-A0A2-16064B6E46A7}"/>
              </a:ext>
            </a:extLst>
          </p:cNvPr>
          <p:cNvSpPr txBox="1"/>
          <p:nvPr/>
        </p:nvSpPr>
        <p:spPr>
          <a:xfrm>
            <a:off x="414236" y="1024592"/>
            <a:ext cx="8272564" cy="1938992"/>
          </a:xfrm>
          <a:prstGeom prst="rect">
            <a:avLst/>
          </a:prstGeom>
          <a:noFill/>
        </p:spPr>
        <p:txBody>
          <a:bodyPr wrap="square" rtlCol="0">
            <a:spAutoFit/>
          </a:bodyPr>
          <a:lstStyle/>
          <a:p>
            <a:r>
              <a:rPr lang="en-US" sz="2000" dirty="0">
                <a:solidFill>
                  <a:schemeClr val="bg2">
                    <a:lumMod val="10000"/>
                  </a:schemeClr>
                </a:solidFill>
              </a:rPr>
              <a:t>The Title IX Coordinator must promptly contact the complainant to discuss the availability of supportive measures, consider the complainants wishes with respect to supportive measures, inform the complainant of the availability of supportive measures </a:t>
            </a:r>
            <a:r>
              <a:rPr lang="en-US" sz="2000" b="1" i="1" dirty="0">
                <a:solidFill>
                  <a:schemeClr val="bg2">
                    <a:lumMod val="10000"/>
                  </a:schemeClr>
                </a:solidFill>
              </a:rPr>
              <a:t>with</a:t>
            </a:r>
            <a:r>
              <a:rPr lang="en-US" sz="2000" dirty="0">
                <a:solidFill>
                  <a:schemeClr val="bg2">
                    <a:lumMod val="10000"/>
                  </a:schemeClr>
                </a:solidFill>
              </a:rPr>
              <a:t> or </a:t>
            </a:r>
            <a:r>
              <a:rPr lang="en-US" sz="2000" b="1" i="1" dirty="0">
                <a:solidFill>
                  <a:schemeClr val="bg2">
                    <a:lumMod val="10000"/>
                  </a:schemeClr>
                </a:solidFill>
              </a:rPr>
              <a:t>without</a:t>
            </a:r>
            <a:r>
              <a:rPr lang="en-US" sz="2000" dirty="0">
                <a:solidFill>
                  <a:schemeClr val="bg2">
                    <a:lumMod val="10000"/>
                  </a:schemeClr>
                </a:solidFill>
              </a:rPr>
              <a:t> filing a formal complaint, and explain to the complainant the process for filing a formal complaint. </a:t>
            </a:r>
          </a:p>
          <a:p>
            <a:endParaRPr lang="en-US" sz="2000" dirty="0"/>
          </a:p>
        </p:txBody>
      </p:sp>
      <p:graphicFrame>
        <p:nvGraphicFramePr>
          <p:cNvPr id="5" name="Diagram 4"/>
          <p:cNvGraphicFramePr/>
          <p:nvPr>
            <p:extLst/>
          </p:nvPr>
        </p:nvGraphicFramePr>
        <p:xfrm>
          <a:off x="838200" y="2769079"/>
          <a:ext cx="8077200" cy="35872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1748562" y="5943600"/>
            <a:ext cx="2518638" cy="369332"/>
          </a:xfrm>
          <a:prstGeom prst="rect">
            <a:avLst/>
          </a:prstGeom>
        </p:spPr>
        <p:txBody>
          <a:bodyPr wrap="none">
            <a:spAutoFit/>
          </a:bodyPr>
          <a:lstStyle/>
          <a:p>
            <a:r>
              <a:rPr lang="en-US" b="1" dirty="0">
                <a:solidFill>
                  <a:schemeClr val="bg1"/>
                </a:solidFill>
                <a:latin typeface="Source Sans Pro" charset="0"/>
              </a:rPr>
              <a:t>Supportive Measures</a:t>
            </a:r>
            <a:endParaRPr lang="en-US" b="1" dirty="0">
              <a:solidFill>
                <a:schemeClr val="bg1"/>
              </a:solidFill>
            </a:endParaRPr>
          </a:p>
        </p:txBody>
      </p:sp>
      <p:sp>
        <p:nvSpPr>
          <p:cNvPr id="9"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2622714008"/>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304800"/>
            <a:ext cx="8229600" cy="523220"/>
          </a:xfrm>
        </p:spPr>
        <p:txBody>
          <a:bodyPr>
            <a:spAutoFit/>
          </a:bodyPr>
          <a:lstStyle/>
          <a:p>
            <a:pPr eaLnBrk="1" hangingPunct="1"/>
            <a:r>
              <a:rPr lang="en-US" dirty="0" smtClean="0">
                <a:solidFill>
                  <a:schemeClr val="tx2"/>
                </a:solidFill>
                <a:latin typeface="Source Sans Pro" charset="0"/>
              </a:rPr>
              <a:t>Supportive Measures</a:t>
            </a:r>
            <a:endParaRPr lang="en-US" dirty="0">
              <a:solidFill>
                <a:schemeClr val="tx2"/>
              </a:solidFill>
              <a:latin typeface="Source Sans Pro" charset="0"/>
            </a:endParaRPr>
          </a:p>
        </p:txBody>
      </p:sp>
      <p:sp>
        <p:nvSpPr>
          <p:cNvPr id="22" name="Rectangle 21"/>
          <p:cNvSpPr/>
          <p:nvPr/>
        </p:nvSpPr>
        <p:spPr>
          <a:xfrm>
            <a:off x="4343400" y="91440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
        <p:nvSpPr>
          <p:cNvPr id="3" name="TextBox 2">
            <a:extLst>
              <a:ext uri="{FF2B5EF4-FFF2-40B4-BE49-F238E27FC236}">
                <a16:creationId xmlns:a16="http://schemas.microsoft.com/office/drawing/2014/main" id="{AD152DA3-B5E0-E741-A0A2-16064B6E46A7}"/>
              </a:ext>
            </a:extLst>
          </p:cNvPr>
          <p:cNvSpPr txBox="1"/>
          <p:nvPr/>
        </p:nvSpPr>
        <p:spPr>
          <a:xfrm>
            <a:off x="414236" y="1024592"/>
            <a:ext cx="8272564" cy="1107996"/>
          </a:xfrm>
          <a:prstGeom prst="rect">
            <a:avLst/>
          </a:prstGeom>
          <a:noFill/>
        </p:spPr>
        <p:txBody>
          <a:bodyPr wrap="square" rtlCol="0">
            <a:spAutoFit/>
          </a:bodyPr>
          <a:lstStyle/>
          <a:p>
            <a:r>
              <a:rPr lang="en-US" sz="2200" dirty="0">
                <a:solidFill>
                  <a:schemeClr val="bg2">
                    <a:lumMod val="10000"/>
                  </a:schemeClr>
                </a:solidFill>
              </a:rPr>
              <a:t>The Title IX Coordinator will keep supportive measures confidential unless it impairs the ability to provide the supportive measures (i.e. a no-contact order</a:t>
            </a:r>
            <a:r>
              <a:rPr lang="en-US" sz="2200" dirty="0" smtClean="0">
                <a:solidFill>
                  <a:schemeClr val="bg2">
                    <a:lumMod val="10000"/>
                  </a:schemeClr>
                </a:solidFill>
              </a:rPr>
              <a:t>). </a:t>
            </a:r>
            <a:endParaRPr lang="en-US" sz="2200" dirty="0">
              <a:solidFill>
                <a:schemeClr val="bg2">
                  <a:lumMod val="10000"/>
                </a:schemeClr>
              </a:solidFill>
            </a:endParaRPr>
          </a:p>
        </p:txBody>
      </p:sp>
      <p:sp>
        <p:nvSpPr>
          <p:cNvPr id="7" name="Rectangle 6"/>
          <p:cNvSpPr/>
          <p:nvPr/>
        </p:nvSpPr>
        <p:spPr>
          <a:xfrm>
            <a:off x="1748562" y="5943600"/>
            <a:ext cx="2518638" cy="369332"/>
          </a:xfrm>
          <a:prstGeom prst="rect">
            <a:avLst/>
          </a:prstGeom>
        </p:spPr>
        <p:txBody>
          <a:bodyPr wrap="none">
            <a:spAutoFit/>
          </a:bodyPr>
          <a:lstStyle/>
          <a:p>
            <a:r>
              <a:rPr lang="en-US" b="1" dirty="0">
                <a:solidFill>
                  <a:schemeClr val="bg1"/>
                </a:solidFill>
                <a:latin typeface="Source Sans Pro" charset="0"/>
              </a:rPr>
              <a:t>Supportive Measures</a:t>
            </a:r>
            <a:endParaRPr lang="en-US" b="1" dirty="0">
              <a:solidFill>
                <a:schemeClr val="bg1"/>
              </a:solidFill>
            </a:endParaRPr>
          </a:p>
        </p:txBody>
      </p:sp>
      <p:graphicFrame>
        <p:nvGraphicFramePr>
          <p:cNvPr id="2" name="Diagram 1"/>
          <p:cNvGraphicFramePr/>
          <p:nvPr>
            <p:extLst/>
          </p:nvPr>
        </p:nvGraphicFramePr>
        <p:xfrm>
          <a:off x="838200" y="1752600"/>
          <a:ext cx="71628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1299661802"/>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a:spLocks noGrp="1"/>
          </p:cNvSpPr>
          <p:nvPr>
            <p:ph type="title"/>
          </p:nvPr>
        </p:nvSpPr>
        <p:spPr>
          <a:xfrm>
            <a:off x="228600" y="304142"/>
            <a:ext cx="8913813" cy="523220"/>
          </a:xfrm>
        </p:spPr>
        <p:txBody>
          <a:bodyPr wrap="square">
            <a:spAutoFit/>
          </a:bodyPr>
          <a:lstStyle/>
          <a:p>
            <a:pPr eaLnBrk="1" hangingPunct="1"/>
            <a:r>
              <a:rPr lang="en-US" dirty="0" smtClean="0">
                <a:solidFill>
                  <a:schemeClr val="tx2"/>
                </a:solidFill>
                <a:latin typeface="Source Sans Pro" charset="0"/>
              </a:rPr>
              <a:t>Emergency Removal</a:t>
            </a:r>
            <a:endParaRPr lang="en-US" dirty="0">
              <a:solidFill>
                <a:schemeClr val="tx2"/>
              </a:solidFill>
              <a:latin typeface="Source Sans Pro" charset="0"/>
            </a:endParaRPr>
          </a:p>
        </p:txBody>
      </p:sp>
      <p:sp>
        <p:nvSpPr>
          <p:cNvPr id="122" name="Rectangle 121"/>
          <p:cNvSpPr/>
          <p:nvPr/>
        </p:nvSpPr>
        <p:spPr>
          <a:xfrm>
            <a:off x="4456906" y="923245"/>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2" name="Picture 11"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2918" y="2746611"/>
            <a:ext cx="812800" cy="810678"/>
          </a:xfrm>
          <a:prstGeom prst="rect">
            <a:avLst/>
          </a:prstGeom>
        </p:spPr>
      </p:pic>
      <p:pic>
        <p:nvPicPr>
          <p:cNvPr id="13" name="Picture 12"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16400" y="2590800"/>
            <a:ext cx="861786" cy="859536"/>
          </a:xfrm>
          <a:prstGeom prst="rect">
            <a:avLst/>
          </a:prstGeom>
        </p:spPr>
      </p:pic>
      <p:pic>
        <p:nvPicPr>
          <p:cNvPr id="14" name="Picture 13"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1054" y="4335265"/>
            <a:ext cx="812800" cy="810678"/>
          </a:xfrm>
          <a:prstGeom prst="rect">
            <a:avLst/>
          </a:prstGeom>
        </p:spPr>
      </p:pic>
      <p:pic>
        <p:nvPicPr>
          <p:cNvPr id="15" name="Picture 14"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4078" y="4164773"/>
            <a:ext cx="861786" cy="859536"/>
          </a:xfrm>
          <a:prstGeom prst="rect">
            <a:avLst/>
          </a:prstGeom>
        </p:spPr>
      </p:pic>
      <p:sp>
        <p:nvSpPr>
          <p:cNvPr id="4" name="TextBox 3"/>
          <p:cNvSpPr txBox="1"/>
          <p:nvPr/>
        </p:nvSpPr>
        <p:spPr>
          <a:xfrm>
            <a:off x="571054" y="1064960"/>
            <a:ext cx="8239038" cy="1569660"/>
          </a:xfrm>
          <a:prstGeom prst="rect">
            <a:avLst/>
          </a:prstGeom>
          <a:noFill/>
        </p:spPr>
        <p:txBody>
          <a:bodyPr wrap="square" rtlCol="0">
            <a:spAutoFit/>
          </a:bodyPr>
          <a:lstStyle/>
          <a:p>
            <a:r>
              <a:rPr lang="en-US" sz="2400" dirty="0">
                <a:solidFill>
                  <a:schemeClr val="tx1">
                    <a:lumMod val="50000"/>
                  </a:schemeClr>
                </a:solidFill>
              </a:rPr>
              <a:t>While the District must go through the grievance process before imposing any disciplinary sanctions or other actions that are not supportive measures, the District can remove a student respondent on an emergency basis.</a:t>
            </a:r>
          </a:p>
        </p:txBody>
      </p:sp>
      <p:sp>
        <p:nvSpPr>
          <p:cNvPr id="19" name="TextBox 18"/>
          <p:cNvSpPr txBox="1"/>
          <p:nvPr/>
        </p:nvSpPr>
        <p:spPr>
          <a:xfrm>
            <a:off x="1475094" y="2668250"/>
            <a:ext cx="7364106" cy="1446550"/>
          </a:xfrm>
          <a:prstGeom prst="rect">
            <a:avLst/>
          </a:prstGeom>
          <a:noFill/>
        </p:spPr>
        <p:txBody>
          <a:bodyPr wrap="square" rtlCol="0">
            <a:spAutoFit/>
          </a:bodyPr>
          <a:lstStyle/>
          <a:p>
            <a:r>
              <a:rPr lang="en-US" sz="2200" dirty="0">
                <a:solidFill>
                  <a:schemeClr val="tx1">
                    <a:lumMod val="50000"/>
                  </a:schemeClr>
                </a:solidFill>
              </a:rPr>
              <a:t>The District must undertake an individualized safety and risk analysis and determine that an immediate threat to the physical health or safety of any student or other individual arising from the allegation justifies removal. </a:t>
            </a:r>
          </a:p>
        </p:txBody>
      </p:sp>
      <p:sp>
        <p:nvSpPr>
          <p:cNvPr id="20" name="TextBox 19"/>
          <p:cNvSpPr txBox="1"/>
          <p:nvPr/>
        </p:nvSpPr>
        <p:spPr>
          <a:xfrm>
            <a:off x="1475095" y="4264680"/>
            <a:ext cx="7516505" cy="1107996"/>
          </a:xfrm>
          <a:prstGeom prst="rect">
            <a:avLst/>
          </a:prstGeom>
          <a:noFill/>
        </p:spPr>
        <p:txBody>
          <a:bodyPr wrap="square" rtlCol="0">
            <a:spAutoFit/>
          </a:bodyPr>
          <a:lstStyle/>
          <a:p>
            <a:r>
              <a:rPr lang="en-US" sz="2200" dirty="0">
                <a:solidFill>
                  <a:schemeClr val="tx1">
                    <a:lumMod val="50000"/>
                  </a:schemeClr>
                </a:solidFill>
              </a:rPr>
              <a:t>The respondent must be provided with written notice and an opportunity to challenge the decision immediately following removal.</a:t>
            </a:r>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32</a:t>
            </a:fld>
            <a:endParaRPr lang="en-US" dirty="0"/>
          </a:p>
        </p:txBody>
      </p:sp>
      <p:sp>
        <p:nvSpPr>
          <p:cNvPr id="22" name="TextBox 21"/>
          <p:cNvSpPr txBox="1"/>
          <p:nvPr/>
        </p:nvSpPr>
        <p:spPr>
          <a:xfrm>
            <a:off x="571055" y="5468559"/>
            <a:ext cx="8420546" cy="830997"/>
          </a:xfrm>
          <a:prstGeom prst="rect">
            <a:avLst/>
          </a:prstGeom>
          <a:noFill/>
        </p:spPr>
        <p:txBody>
          <a:bodyPr wrap="square" rtlCol="0">
            <a:spAutoFit/>
          </a:bodyPr>
          <a:lstStyle/>
          <a:p>
            <a:r>
              <a:rPr lang="en-US" sz="2400" dirty="0">
                <a:solidFill>
                  <a:schemeClr val="tx1">
                    <a:lumMod val="50000"/>
                  </a:schemeClr>
                </a:solidFill>
              </a:rPr>
              <a:t>This does not change any rights students have under the IDEA, Section 504, or the ADA. </a:t>
            </a:r>
          </a:p>
        </p:txBody>
      </p:sp>
      <p:sp>
        <p:nvSpPr>
          <p:cNvPr id="16"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370459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a:spLocks noGrp="1"/>
          </p:cNvSpPr>
          <p:nvPr>
            <p:ph type="title"/>
          </p:nvPr>
        </p:nvSpPr>
        <p:spPr>
          <a:xfrm>
            <a:off x="228600" y="304142"/>
            <a:ext cx="8913813" cy="523220"/>
          </a:xfrm>
        </p:spPr>
        <p:txBody>
          <a:bodyPr wrap="square">
            <a:spAutoFit/>
          </a:bodyPr>
          <a:lstStyle/>
          <a:p>
            <a:pPr eaLnBrk="1" hangingPunct="1"/>
            <a:r>
              <a:rPr lang="en-US" dirty="0" smtClean="0">
                <a:solidFill>
                  <a:schemeClr val="tx2"/>
                </a:solidFill>
                <a:latin typeface="Source Sans Pro" charset="0"/>
              </a:rPr>
              <a:t>Emergency Removal/Administrative Leave</a:t>
            </a:r>
            <a:endParaRPr lang="en-US" dirty="0">
              <a:solidFill>
                <a:schemeClr val="tx2"/>
              </a:solidFill>
              <a:latin typeface="Source Sans Pro" charset="0"/>
            </a:endParaRPr>
          </a:p>
        </p:txBody>
      </p:sp>
      <p:sp>
        <p:nvSpPr>
          <p:cNvPr id="122" name="Rectangle 121"/>
          <p:cNvSpPr/>
          <p:nvPr/>
        </p:nvSpPr>
        <p:spPr>
          <a:xfrm>
            <a:off x="4456906" y="923245"/>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Box 3"/>
          <p:cNvSpPr txBox="1"/>
          <p:nvPr/>
        </p:nvSpPr>
        <p:spPr>
          <a:xfrm>
            <a:off x="571054" y="1752600"/>
            <a:ext cx="8239038" cy="1384995"/>
          </a:xfrm>
          <a:prstGeom prst="rect">
            <a:avLst/>
          </a:prstGeom>
          <a:noFill/>
        </p:spPr>
        <p:txBody>
          <a:bodyPr wrap="square" rtlCol="0">
            <a:spAutoFit/>
          </a:bodyPr>
          <a:lstStyle/>
          <a:p>
            <a:r>
              <a:rPr lang="en-US" sz="2800" dirty="0">
                <a:solidFill>
                  <a:schemeClr val="tx1">
                    <a:lumMod val="50000"/>
                  </a:schemeClr>
                </a:solidFill>
              </a:rPr>
              <a:t>Similarly, the District may place an employee respondent on administrative leave during the pendency of the grievance process. </a:t>
            </a:r>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33</a:t>
            </a:fld>
            <a:endParaRPr lang="en-US" dirty="0"/>
          </a:p>
        </p:txBody>
      </p:sp>
      <p:sp>
        <p:nvSpPr>
          <p:cNvPr id="22" name="TextBox 21"/>
          <p:cNvSpPr txBox="1"/>
          <p:nvPr/>
        </p:nvSpPr>
        <p:spPr>
          <a:xfrm>
            <a:off x="571054" y="4081850"/>
            <a:ext cx="8420546" cy="954107"/>
          </a:xfrm>
          <a:prstGeom prst="rect">
            <a:avLst/>
          </a:prstGeom>
          <a:noFill/>
        </p:spPr>
        <p:txBody>
          <a:bodyPr wrap="square" rtlCol="0">
            <a:spAutoFit/>
          </a:bodyPr>
          <a:lstStyle/>
          <a:p>
            <a:r>
              <a:rPr lang="en-US" sz="2800" dirty="0">
                <a:solidFill>
                  <a:schemeClr val="tx1">
                    <a:lumMod val="50000"/>
                  </a:schemeClr>
                </a:solidFill>
              </a:rPr>
              <a:t>This does not change any rights employees have under Section 504 or the ADA.</a:t>
            </a:r>
          </a:p>
        </p:txBody>
      </p:sp>
      <p:sp>
        <p:nvSpPr>
          <p:cNvPr id="8"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44335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1"/>
          <p:cNvSpPr>
            <a:spLocks noGrp="1"/>
          </p:cNvSpPr>
          <p:nvPr>
            <p:ph type="title"/>
          </p:nvPr>
        </p:nvSpPr>
        <p:spPr>
          <a:xfrm>
            <a:off x="457200" y="212092"/>
            <a:ext cx="8229600" cy="523220"/>
          </a:xfrm>
        </p:spPr>
        <p:txBody>
          <a:bodyPr>
            <a:spAutoFit/>
          </a:bodyPr>
          <a:lstStyle/>
          <a:p>
            <a:pPr eaLnBrk="1" hangingPunct="1"/>
            <a:r>
              <a:rPr lang="en-US" dirty="0" smtClean="0">
                <a:solidFill>
                  <a:schemeClr val="tx2"/>
                </a:solidFill>
                <a:latin typeface="Source Sans Pro" charset="0"/>
              </a:rPr>
              <a:t>“Formal Complaint”</a:t>
            </a:r>
            <a:endParaRPr lang="en-US" dirty="0">
              <a:solidFill>
                <a:schemeClr val="tx2"/>
              </a:solidFill>
              <a:latin typeface="Source Sans Pro" charset="0"/>
            </a:endParaRPr>
          </a:p>
        </p:txBody>
      </p:sp>
      <p:sp>
        <p:nvSpPr>
          <p:cNvPr id="173" name="Rectangle 172"/>
          <p:cNvSpPr/>
          <p:nvPr/>
        </p:nvSpPr>
        <p:spPr>
          <a:xfrm>
            <a:off x="4343400" y="78009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3555441" y="3238838"/>
            <a:ext cx="1605376"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charset="0"/>
                <a:ea typeface="ＭＳ Ｐゴシック" charset="0"/>
              </a:rPr>
              <a:t>Increased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charset="0"/>
                <a:ea typeface="ＭＳ Ｐゴシック" charset="0"/>
              </a:rPr>
              <a:t>Flexibility</a:t>
            </a:r>
          </a:p>
        </p:txBody>
      </p:sp>
      <p:sp>
        <p:nvSpPr>
          <p:cNvPr id="22" name="Slide Number Placeholder 2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2C3E50"/>
              </a:solidFill>
              <a:effectLst/>
              <a:uLnTx/>
              <a:uFillTx/>
              <a:latin typeface="Calibri" charset="0"/>
              <a:ea typeface="ＭＳ Ｐゴシック" charset="0"/>
              <a:cs typeface="Arial" charset="0"/>
            </a:endParaRPr>
          </a:p>
        </p:txBody>
      </p:sp>
      <p:grpSp>
        <p:nvGrpSpPr>
          <p:cNvPr id="9" name="Group 8"/>
          <p:cNvGrpSpPr/>
          <p:nvPr/>
        </p:nvGrpSpPr>
        <p:grpSpPr>
          <a:xfrm>
            <a:off x="0" y="990599"/>
            <a:ext cx="9144000" cy="4343401"/>
            <a:chOff x="0" y="1428750"/>
            <a:chExt cx="9144000" cy="2139790"/>
          </a:xfrm>
        </p:grpSpPr>
        <p:sp>
          <p:nvSpPr>
            <p:cNvPr id="10" name="Rectangle 9"/>
            <p:cNvSpPr/>
            <p:nvPr/>
          </p:nvSpPr>
          <p:spPr>
            <a:xfrm>
              <a:off x="1592" y="1434940"/>
              <a:ext cx="9142408" cy="213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0" y="1428750"/>
              <a:ext cx="9142408" cy="21336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 name="Rectangular Callout 2"/>
          <p:cNvSpPr/>
          <p:nvPr/>
        </p:nvSpPr>
        <p:spPr>
          <a:xfrm>
            <a:off x="457200" y="1341036"/>
            <a:ext cx="8382000" cy="3383364"/>
          </a:xfrm>
          <a:prstGeom prst="wedgeRectCallout">
            <a:avLst/>
          </a:prstGeom>
          <a:solidFill>
            <a:srgbClr val="04AD97"/>
          </a:solidFill>
          <a:ln>
            <a:solidFill>
              <a:srgbClr val="04A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0" y="673346"/>
            <a:ext cx="1524000" cy="221599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charset="0"/>
                <a:cs typeface="Aharoni" panose="02010803020104030203" pitchFamily="2" charset="-79"/>
              </a:rPr>
              <a:t>“</a:t>
            </a:r>
          </a:p>
        </p:txBody>
      </p:sp>
      <p:sp>
        <p:nvSpPr>
          <p:cNvPr id="17" name="TextBox 16"/>
          <p:cNvSpPr txBox="1"/>
          <p:nvPr/>
        </p:nvSpPr>
        <p:spPr>
          <a:xfrm rot="10800000">
            <a:off x="7391400" y="3200400"/>
            <a:ext cx="1524000" cy="221599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charset="0"/>
                <a:cs typeface="Aharoni" panose="02010803020104030203" pitchFamily="2" charset="-79"/>
              </a:rPr>
              <a:t>“</a:t>
            </a:r>
          </a:p>
        </p:txBody>
      </p:sp>
      <p:sp>
        <p:nvSpPr>
          <p:cNvPr id="16" name="TextBox 15">
            <a:extLst>
              <a:ext uri="{FF2B5EF4-FFF2-40B4-BE49-F238E27FC236}">
                <a16:creationId xmlns:a16="http://schemas.microsoft.com/office/drawing/2014/main" id="{E4E393AE-4998-AD44-9A7E-3BB78CA89080}"/>
              </a:ext>
            </a:extLst>
          </p:cNvPr>
          <p:cNvSpPr txBox="1"/>
          <p:nvPr/>
        </p:nvSpPr>
        <p:spPr>
          <a:xfrm>
            <a:off x="990600" y="2232523"/>
            <a:ext cx="7620000" cy="2308324"/>
          </a:xfrm>
          <a:prstGeom prst="rect">
            <a:avLst/>
          </a:prstGeom>
          <a:noFill/>
        </p:spPr>
        <p:txBody>
          <a:bodyPr wrap="square" rtlCol="0">
            <a:spAutoFit/>
          </a:bodyPr>
          <a:lstStyle/>
          <a:p>
            <a:r>
              <a:rPr lang="en-US" sz="2400" b="1" dirty="0" smtClean="0">
                <a:solidFill>
                  <a:srgbClr val="5E3C63"/>
                </a:solidFill>
              </a:rPr>
              <a:t>Formal complaint </a:t>
            </a:r>
            <a:r>
              <a:rPr lang="en-US" sz="2400" dirty="0">
                <a:solidFill>
                  <a:schemeClr val="bg1"/>
                </a:solidFill>
              </a:rPr>
              <a:t>means a document filed by a complainant or signed by the Title IX Coordinator alleging sexual harassment against a respondent and requesting that the recipient investigate the allegation of sexual harassment</a:t>
            </a:r>
            <a:r>
              <a:rPr lang="en-US" sz="2400" dirty="0" smtClean="0">
                <a:solidFill>
                  <a:schemeClr val="bg1"/>
                </a:solidFill>
              </a:rPr>
              <a:t>.</a:t>
            </a:r>
          </a:p>
          <a:p>
            <a:endParaRPr lang="en-US" sz="2400" dirty="0" smtClean="0">
              <a:solidFill>
                <a:schemeClr val="bg1"/>
              </a:solidFill>
            </a:endParaRPr>
          </a:p>
        </p:txBody>
      </p:sp>
      <p:sp>
        <p:nvSpPr>
          <p:cNvPr id="14"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3268518875"/>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a:spLocks noGrp="1"/>
          </p:cNvSpPr>
          <p:nvPr>
            <p:ph type="title"/>
          </p:nvPr>
        </p:nvSpPr>
        <p:spPr>
          <a:xfrm>
            <a:off x="228600" y="304142"/>
            <a:ext cx="8913813" cy="523220"/>
          </a:xfrm>
        </p:spPr>
        <p:txBody>
          <a:bodyPr wrap="square">
            <a:spAutoFit/>
          </a:bodyPr>
          <a:lstStyle/>
          <a:p>
            <a:pPr eaLnBrk="1" hangingPunct="1"/>
            <a:r>
              <a:rPr lang="en-US" dirty="0" smtClean="0">
                <a:solidFill>
                  <a:schemeClr val="tx2"/>
                </a:solidFill>
                <a:latin typeface="Source Sans Pro" charset="0"/>
              </a:rPr>
              <a:t>Formal Complaint</a:t>
            </a:r>
            <a:endParaRPr lang="en-US" dirty="0">
              <a:solidFill>
                <a:schemeClr val="tx2"/>
              </a:solidFill>
              <a:latin typeface="Source Sans Pro" charset="0"/>
            </a:endParaRPr>
          </a:p>
        </p:txBody>
      </p:sp>
      <p:sp>
        <p:nvSpPr>
          <p:cNvPr id="122" name="Rectangle 121"/>
          <p:cNvSpPr/>
          <p:nvPr/>
        </p:nvSpPr>
        <p:spPr>
          <a:xfrm>
            <a:off x="4456906" y="923245"/>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Box 3"/>
          <p:cNvSpPr txBox="1"/>
          <p:nvPr/>
        </p:nvSpPr>
        <p:spPr>
          <a:xfrm>
            <a:off x="571054" y="1064960"/>
            <a:ext cx="8239038" cy="830997"/>
          </a:xfrm>
          <a:prstGeom prst="rect">
            <a:avLst/>
          </a:prstGeom>
          <a:noFill/>
        </p:spPr>
        <p:txBody>
          <a:bodyPr wrap="square" rtlCol="0">
            <a:spAutoFit/>
          </a:bodyPr>
          <a:lstStyle/>
          <a:p>
            <a:r>
              <a:rPr lang="en-US" sz="2400" dirty="0">
                <a:solidFill>
                  <a:schemeClr val="tx1">
                    <a:lumMod val="50000"/>
                  </a:schemeClr>
                </a:solidFill>
              </a:rPr>
              <a:t>The filing of a formal complaint triggers the beginning of the formal grievance process. </a:t>
            </a:r>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35</a:t>
            </a:fld>
            <a:endParaRPr lang="en-US" dirty="0"/>
          </a:p>
        </p:txBody>
      </p:sp>
      <p:graphicFrame>
        <p:nvGraphicFramePr>
          <p:cNvPr id="2" name="Diagram 1"/>
          <p:cNvGraphicFramePr/>
          <p:nvPr>
            <p:extLst/>
          </p:nvPr>
        </p:nvGraphicFramePr>
        <p:xfrm>
          <a:off x="685800" y="539873"/>
          <a:ext cx="8001000" cy="431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762000" y="3426712"/>
            <a:ext cx="2514600"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tx2"/>
                </a:solidFill>
              </a:rPr>
              <a:t>Title IX Coordinator will inform complainant about the right to file a formal complaint</a:t>
            </a:r>
          </a:p>
          <a:p>
            <a:pPr marL="285750" indent="-285750">
              <a:buFont typeface="Arial" panose="020B0604020202020204" pitchFamily="34" charset="0"/>
              <a:buChar char="•"/>
            </a:pPr>
            <a:r>
              <a:rPr lang="en-US" b="1" dirty="0" smtClean="0">
                <a:solidFill>
                  <a:schemeClr val="tx2"/>
                </a:solidFill>
              </a:rPr>
              <a:t>But</a:t>
            </a:r>
            <a:r>
              <a:rPr lang="en-US" dirty="0" smtClean="0">
                <a:solidFill>
                  <a:schemeClr val="tx2"/>
                </a:solidFill>
              </a:rPr>
              <a:t>, will </a:t>
            </a:r>
            <a:r>
              <a:rPr lang="en-US" b="1" i="1" dirty="0" smtClean="0">
                <a:solidFill>
                  <a:schemeClr val="tx2"/>
                </a:solidFill>
              </a:rPr>
              <a:t>not encourage or discourage </a:t>
            </a:r>
            <a:r>
              <a:rPr lang="en-US" dirty="0" smtClean="0">
                <a:solidFill>
                  <a:schemeClr val="tx2"/>
                </a:solidFill>
              </a:rPr>
              <a:t>a person to file a formal complaint</a:t>
            </a:r>
            <a:endParaRPr lang="en-US" dirty="0">
              <a:solidFill>
                <a:schemeClr val="tx2"/>
              </a:solidFill>
            </a:endParaRPr>
          </a:p>
        </p:txBody>
      </p:sp>
      <p:sp>
        <p:nvSpPr>
          <p:cNvPr id="10" name="TextBox 9"/>
          <p:cNvSpPr txBox="1"/>
          <p:nvPr/>
        </p:nvSpPr>
        <p:spPr>
          <a:xfrm>
            <a:off x="3289540" y="3360834"/>
            <a:ext cx="2514600"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tx2"/>
                </a:solidFill>
              </a:rPr>
              <a:t>At the time of filing, the complainant must be participating or attempting to participate in the District’s education program or activity</a:t>
            </a:r>
          </a:p>
          <a:p>
            <a:pPr marL="285750" indent="-285750">
              <a:buFont typeface="Arial" panose="020B0604020202020204" pitchFamily="34" charset="0"/>
              <a:buChar char="•"/>
            </a:pPr>
            <a:r>
              <a:rPr lang="en-US" dirty="0" smtClean="0">
                <a:solidFill>
                  <a:schemeClr val="tx2"/>
                </a:solidFill>
              </a:rPr>
              <a:t>Formal complaints can be filed by a student’s parent or the Title IX Coordinator.</a:t>
            </a:r>
            <a:endParaRPr lang="en-US" dirty="0">
              <a:solidFill>
                <a:schemeClr val="tx2"/>
              </a:solidFill>
            </a:endParaRPr>
          </a:p>
        </p:txBody>
      </p:sp>
      <p:sp>
        <p:nvSpPr>
          <p:cNvPr id="11" name="TextBox 10"/>
          <p:cNvSpPr txBox="1"/>
          <p:nvPr/>
        </p:nvSpPr>
        <p:spPr>
          <a:xfrm>
            <a:off x="5893280" y="3360833"/>
            <a:ext cx="251460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tx2"/>
                </a:solidFill>
              </a:rPr>
              <a:t>When the Title IX Coordinator signs a formal complaint, he/she is NOT the complainant or otherwise a party</a:t>
            </a:r>
            <a:endParaRPr lang="en-US" dirty="0">
              <a:solidFill>
                <a:schemeClr val="tx2"/>
              </a:solidFill>
            </a:endParaRPr>
          </a:p>
        </p:txBody>
      </p:sp>
      <p:sp>
        <p:nvSpPr>
          <p:cNvPr id="12"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245200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a:spLocks noGrp="1"/>
          </p:cNvSpPr>
          <p:nvPr>
            <p:ph type="title"/>
          </p:nvPr>
        </p:nvSpPr>
        <p:spPr>
          <a:xfrm>
            <a:off x="228600" y="327226"/>
            <a:ext cx="8913813" cy="477054"/>
          </a:xfrm>
        </p:spPr>
        <p:txBody>
          <a:bodyPr wrap="square">
            <a:spAutoFit/>
          </a:bodyPr>
          <a:lstStyle/>
          <a:p>
            <a:pPr eaLnBrk="1" hangingPunct="1"/>
            <a:r>
              <a:rPr lang="en-US" sz="2500" dirty="0" smtClean="0">
                <a:solidFill>
                  <a:schemeClr val="tx2"/>
                </a:solidFill>
                <a:latin typeface="Source Sans Pro" charset="0"/>
              </a:rPr>
              <a:t>When Should Title IX Coordinator Sign a Formal Complaint?</a:t>
            </a:r>
            <a:endParaRPr lang="en-US" sz="2500" dirty="0">
              <a:solidFill>
                <a:schemeClr val="tx2"/>
              </a:solidFill>
              <a:latin typeface="Source Sans Pro" charset="0"/>
            </a:endParaRPr>
          </a:p>
        </p:txBody>
      </p:sp>
      <p:sp>
        <p:nvSpPr>
          <p:cNvPr id="122" name="Rectangle 121"/>
          <p:cNvSpPr/>
          <p:nvPr/>
        </p:nvSpPr>
        <p:spPr>
          <a:xfrm>
            <a:off x="4456906" y="923245"/>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Box 3"/>
          <p:cNvSpPr txBox="1"/>
          <p:nvPr/>
        </p:nvSpPr>
        <p:spPr>
          <a:xfrm>
            <a:off x="571054" y="1064960"/>
            <a:ext cx="8239038" cy="4385816"/>
          </a:xfrm>
          <a:prstGeom prst="rect">
            <a:avLst/>
          </a:prstGeom>
          <a:noFill/>
        </p:spPr>
        <p:txBody>
          <a:bodyPr wrap="square" rtlCol="0">
            <a:spAutoFit/>
          </a:bodyPr>
          <a:lstStyle/>
          <a:p>
            <a:pPr marL="342900" indent="-342900">
              <a:spcBef>
                <a:spcPts val="600"/>
              </a:spcBef>
              <a:spcAft>
                <a:spcPts val="600"/>
              </a:spcAft>
              <a:buClr>
                <a:srgbClr val="008080"/>
              </a:buClr>
              <a:buFont typeface="Arial" panose="020B0604020202020204" pitchFamily="34" charset="0"/>
              <a:buChar char="•"/>
            </a:pPr>
            <a:r>
              <a:rPr lang="en-US" sz="2400" dirty="0">
                <a:solidFill>
                  <a:schemeClr val="tx1">
                    <a:lumMod val="50000"/>
                  </a:schemeClr>
                </a:solidFill>
              </a:rPr>
              <a:t>There may be times when a complainant does not want to file a formal complaint.  The Title IX Coordinator may respect the complainant’s wishes if doing so is </a:t>
            </a:r>
            <a:r>
              <a:rPr lang="en-US" sz="2400" b="1" dirty="0">
                <a:solidFill>
                  <a:srgbClr val="008080"/>
                </a:solidFill>
              </a:rPr>
              <a:t>not clearly unreasonable</a:t>
            </a:r>
            <a:r>
              <a:rPr lang="en-US" sz="2400" dirty="0">
                <a:solidFill>
                  <a:schemeClr val="tx1">
                    <a:lumMod val="50000"/>
                  </a:schemeClr>
                </a:solidFill>
              </a:rPr>
              <a:t> in light of the known circumstances</a:t>
            </a:r>
            <a:r>
              <a:rPr lang="en-US" sz="2400" dirty="0" smtClean="0">
                <a:solidFill>
                  <a:schemeClr val="tx1">
                    <a:lumMod val="50000"/>
                  </a:schemeClr>
                </a:solidFill>
              </a:rPr>
              <a:t>.</a:t>
            </a:r>
          </a:p>
          <a:p>
            <a:pPr marL="342900" indent="-342900">
              <a:spcBef>
                <a:spcPts val="600"/>
              </a:spcBef>
              <a:spcAft>
                <a:spcPts val="600"/>
              </a:spcAft>
              <a:buClr>
                <a:srgbClr val="008080"/>
              </a:buClr>
              <a:buFont typeface="Arial" panose="020B0604020202020204" pitchFamily="34" charset="0"/>
              <a:buChar char="•"/>
            </a:pPr>
            <a:r>
              <a:rPr lang="en-US" sz="2400" dirty="0">
                <a:solidFill>
                  <a:schemeClr val="tx1">
                    <a:lumMod val="50000"/>
                  </a:schemeClr>
                </a:solidFill>
              </a:rPr>
              <a:t>If the Title IX Coordinator deems it </a:t>
            </a:r>
            <a:r>
              <a:rPr lang="en-US" sz="2400" b="1" dirty="0">
                <a:solidFill>
                  <a:srgbClr val="008080"/>
                </a:solidFill>
              </a:rPr>
              <a:t>clearly </a:t>
            </a:r>
            <a:r>
              <a:rPr lang="en-US" sz="2400" b="1" dirty="0" smtClean="0">
                <a:solidFill>
                  <a:srgbClr val="008080"/>
                </a:solidFill>
              </a:rPr>
              <a:t>unreasonable </a:t>
            </a:r>
            <a:r>
              <a:rPr lang="en-US" sz="2400" dirty="0">
                <a:solidFill>
                  <a:schemeClr val="tx1">
                    <a:lumMod val="50000"/>
                  </a:schemeClr>
                </a:solidFill>
              </a:rPr>
              <a:t>in light of the known circumstances to not proceed with the formal grievance process, the Title IX Coordinator must sign a formal complaint.  Thus, the formal grievance process would begin. </a:t>
            </a:r>
          </a:p>
          <a:p>
            <a:pPr marL="342900" indent="-342900">
              <a:buClr>
                <a:srgbClr val="008080"/>
              </a:buClr>
              <a:buFont typeface="Arial" panose="020B0604020202020204" pitchFamily="34" charset="0"/>
              <a:buChar char="•"/>
            </a:pPr>
            <a:endParaRPr lang="en-US" sz="2400" dirty="0" smtClean="0">
              <a:solidFill>
                <a:schemeClr val="tx1">
                  <a:lumMod val="50000"/>
                </a:schemeClr>
              </a:solidFill>
            </a:endParaRPr>
          </a:p>
          <a:p>
            <a:pPr marL="342900" indent="-342900">
              <a:buClr>
                <a:srgbClr val="008080"/>
              </a:buClr>
              <a:buFont typeface="Arial" panose="020B0604020202020204" pitchFamily="34" charset="0"/>
              <a:buChar char="•"/>
            </a:pPr>
            <a:endParaRPr lang="en-US" sz="2400" dirty="0">
              <a:solidFill>
                <a:schemeClr val="tx1">
                  <a:lumMod val="50000"/>
                </a:schemeClr>
              </a:solidFill>
            </a:endParaRPr>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36</a:t>
            </a:fld>
            <a:endParaRPr lang="en-US" dirty="0"/>
          </a:p>
        </p:txBody>
      </p:sp>
      <p:sp>
        <p:nvSpPr>
          <p:cNvPr id="12" name="Rounded Rectangle 11"/>
          <p:cNvSpPr/>
          <p:nvPr/>
        </p:nvSpPr>
        <p:spPr>
          <a:xfrm>
            <a:off x="761206" y="4706857"/>
            <a:ext cx="7848600" cy="1487837"/>
          </a:xfrm>
          <a:prstGeom prst="roundRect">
            <a:avLst/>
          </a:prstGeom>
          <a:solidFill>
            <a:srgbClr val="00808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Query:  Under what circumstances may a </a:t>
            </a:r>
            <a:r>
              <a:rPr lang="en-US" sz="2800" b="1" dirty="0" smtClean="0"/>
              <a:t/>
            </a:r>
            <a:br>
              <a:rPr lang="en-US" sz="2800" b="1" dirty="0" smtClean="0"/>
            </a:br>
            <a:r>
              <a:rPr lang="en-US" sz="2800" b="1" dirty="0" smtClean="0"/>
              <a:t>decision </a:t>
            </a:r>
            <a:r>
              <a:rPr lang="en-US" sz="2800" b="1" dirty="0"/>
              <a:t>not to sign a complaint be considered “clearly </a:t>
            </a:r>
            <a:r>
              <a:rPr lang="en-US" sz="2800" b="1" dirty="0" smtClean="0"/>
              <a:t>unreasonable?”</a:t>
            </a:r>
            <a:endParaRPr lang="en-US" sz="2800" b="1" dirty="0"/>
          </a:p>
        </p:txBody>
      </p:sp>
      <p:sp>
        <p:nvSpPr>
          <p:cNvPr id="8"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161754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a:spLocks noGrp="1"/>
          </p:cNvSpPr>
          <p:nvPr>
            <p:ph type="title"/>
          </p:nvPr>
        </p:nvSpPr>
        <p:spPr>
          <a:xfrm>
            <a:off x="228600" y="304142"/>
            <a:ext cx="8913813" cy="523220"/>
          </a:xfrm>
        </p:spPr>
        <p:txBody>
          <a:bodyPr wrap="square">
            <a:spAutoFit/>
          </a:bodyPr>
          <a:lstStyle/>
          <a:p>
            <a:pPr eaLnBrk="1" hangingPunct="1"/>
            <a:r>
              <a:rPr lang="en-US" dirty="0" smtClean="0">
                <a:solidFill>
                  <a:schemeClr val="tx2"/>
                </a:solidFill>
                <a:latin typeface="Source Sans Pro" charset="0"/>
              </a:rPr>
              <a:t>Grievance Process: Basic Requirements</a:t>
            </a:r>
            <a:endParaRPr lang="en-US" dirty="0">
              <a:solidFill>
                <a:schemeClr val="tx2"/>
              </a:solidFill>
              <a:latin typeface="Source Sans Pro" charset="0"/>
            </a:endParaRPr>
          </a:p>
        </p:txBody>
      </p:sp>
      <p:sp>
        <p:nvSpPr>
          <p:cNvPr id="122" name="Rectangle 121"/>
          <p:cNvSpPr/>
          <p:nvPr/>
        </p:nvSpPr>
        <p:spPr>
          <a:xfrm>
            <a:off x="4456906" y="923245"/>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Box 3"/>
          <p:cNvSpPr txBox="1"/>
          <p:nvPr/>
        </p:nvSpPr>
        <p:spPr>
          <a:xfrm>
            <a:off x="571054" y="1064960"/>
            <a:ext cx="8239038" cy="1200329"/>
          </a:xfrm>
          <a:prstGeom prst="rect">
            <a:avLst/>
          </a:prstGeom>
          <a:noFill/>
        </p:spPr>
        <p:txBody>
          <a:bodyPr wrap="square" rtlCol="0">
            <a:spAutoFit/>
          </a:bodyPr>
          <a:lstStyle/>
          <a:p>
            <a:r>
              <a:rPr lang="en-US" sz="2400" dirty="0">
                <a:solidFill>
                  <a:schemeClr val="tx1">
                    <a:lumMod val="50000"/>
                  </a:schemeClr>
                </a:solidFill>
              </a:rPr>
              <a:t>The filing of a formal complaint </a:t>
            </a:r>
            <a:r>
              <a:rPr lang="en-US" sz="2400" dirty="0" smtClean="0">
                <a:solidFill>
                  <a:schemeClr val="tx1">
                    <a:lumMod val="50000"/>
                  </a:schemeClr>
                </a:solidFill>
              </a:rPr>
              <a:t>is the first step in the formal sexual harassment grievance process. The process must treat complainants and respondents </a:t>
            </a:r>
            <a:r>
              <a:rPr lang="en-US" sz="2400" b="1" dirty="0" smtClean="0">
                <a:solidFill>
                  <a:srgbClr val="000066"/>
                </a:solidFill>
              </a:rPr>
              <a:t>equitably</a:t>
            </a:r>
            <a:r>
              <a:rPr lang="en-US" sz="2400" dirty="0" smtClean="0">
                <a:solidFill>
                  <a:schemeClr val="tx1">
                    <a:lumMod val="50000"/>
                  </a:schemeClr>
                </a:solidFill>
              </a:rPr>
              <a:t> by:</a:t>
            </a:r>
            <a:endParaRPr lang="en-US" sz="2400" dirty="0">
              <a:solidFill>
                <a:schemeClr val="tx1">
                  <a:lumMod val="50000"/>
                </a:schemeClr>
              </a:solidFill>
            </a:endParaRPr>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37</a:t>
            </a:fld>
            <a:endParaRPr lang="en-US" dirty="0"/>
          </a:p>
        </p:txBody>
      </p:sp>
      <p:graphicFrame>
        <p:nvGraphicFramePr>
          <p:cNvPr id="6" name="Diagram 5"/>
          <p:cNvGraphicFramePr/>
          <p:nvPr>
            <p:extLst/>
          </p:nvPr>
        </p:nvGraphicFramePr>
        <p:xfrm>
          <a:off x="685800" y="2383192"/>
          <a:ext cx="7848600" cy="35604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324015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a:spLocks noGrp="1"/>
          </p:cNvSpPr>
          <p:nvPr>
            <p:ph type="title"/>
          </p:nvPr>
        </p:nvSpPr>
        <p:spPr>
          <a:xfrm>
            <a:off x="228600" y="304142"/>
            <a:ext cx="8913813" cy="523220"/>
          </a:xfrm>
        </p:spPr>
        <p:txBody>
          <a:bodyPr wrap="square">
            <a:spAutoFit/>
          </a:bodyPr>
          <a:lstStyle/>
          <a:p>
            <a:pPr eaLnBrk="1" hangingPunct="1"/>
            <a:r>
              <a:rPr lang="en-US" dirty="0" smtClean="0">
                <a:solidFill>
                  <a:schemeClr val="tx2"/>
                </a:solidFill>
                <a:latin typeface="Source Sans Pro" charset="0"/>
              </a:rPr>
              <a:t>Grievance Process: Basic Requirements</a:t>
            </a:r>
            <a:endParaRPr lang="en-US" dirty="0">
              <a:solidFill>
                <a:schemeClr val="tx2"/>
              </a:solidFill>
              <a:latin typeface="Source Sans Pro" charset="0"/>
            </a:endParaRPr>
          </a:p>
        </p:txBody>
      </p:sp>
      <p:sp>
        <p:nvSpPr>
          <p:cNvPr id="122" name="Rectangle 121"/>
          <p:cNvSpPr/>
          <p:nvPr/>
        </p:nvSpPr>
        <p:spPr>
          <a:xfrm>
            <a:off x="4456906" y="923245"/>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38</a:t>
            </a:fld>
            <a:endParaRPr lang="en-US" dirty="0"/>
          </a:p>
        </p:txBody>
      </p:sp>
      <p:graphicFrame>
        <p:nvGraphicFramePr>
          <p:cNvPr id="6" name="Diagram 5"/>
          <p:cNvGraphicFramePr/>
          <p:nvPr>
            <p:extLst/>
          </p:nvPr>
        </p:nvGraphicFramePr>
        <p:xfrm>
          <a:off x="685800" y="1295400"/>
          <a:ext cx="78486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239105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1"/>
          <p:cNvSpPr>
            <a:spLocks noGrp="1"/>
          </p:cNvSpPr>
          <p:nvPr>
            <p:ph type="title"/>
          </p:nvPr>
        </p:nvSpPr>
        <p:spPr>
          <a:xfrm>
            <a:off x="457200" y="212092"/>
            <a:ext cx="8229600" cy="523220"/>
          </a:xfrm>
        </p:spPr>
        <p:txBody>
          <a:bodyPr>
            <a:spAutoFit/>
          </a:bodyPr>
          <a:lstStyle/>
          <a:p>
            <a:pPr eaLnBrk="1" hangingPunct="1"/>
            <a:r>
              <a:rPr lang="en-US" dirty="0" smtClean="0">
                <a:solidFill>
                  <a:schemeClr val="tx2"/>
                </a:solidFill>
                <a:latin typeface="Source Sans Pro" charset="0"/>
              </a:rPr>
              <a:t>“Conflict of Interest”</a:t>
            </a:r>
            <a:endParaRPr lang="en-US" dirty="0">
              <a:solidFill>
                <a:schemeClr val="tx2"/>
              </a:solidFill>
              <a:latin typeface="Source Sans Pro" charset="0"/>
            </a:endParaRPr>
          </a:p>
        </p:txBody>
      </p:sp>
      <p:sp>
        <p:nvSpPr>
          <p:cNvPr id="173" name="Rectangle 172"/>
          <p:cNvSpPr/>
          <p:nvPr/>
        </p:nvSpPr>
        <p:spPr>
          <a:xfrm>
            <a:off x="4343400" y="78009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3555441" y="3238838"/>
            <a:ext cx="1605376"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charset="0"/>
                <a:ea typeface="ＭＳ Ｐゴシック" charset="0"/>
              </a:rPr>
              <a:t>Increased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charset="0"/>
                <a:ea typeface="ＭＳ Ｐゴシック" charset="0"/>
              </a:rPr>
              <a:t>Flexibility</a:t>
            </a:r>
          </a:p>
        </p:txBody>
      </p:sp>
      <p:sp>
        <p:nvSpPr>
          <p:cNvPr id="22" name="Slide Number Placeholder 2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2C3E50"/>
              </a:solidFill>
              <a:effectLst/>
              <a:uLnTx/>
              <a:uFillTx/>
              <a:latin typeface="Calibri" charset="0"/>
              <a:ea typeface="ＭＳ Ｐゴシック" charset="0"/>
              <a:cs typeface="Arial" charset="0"/>
            </a:endParaRPr>
          </a:p>
        </p:txBody>
      </p:sp>
      <p:grpSp>
        <p:nvGrpSpPr>
          <p:cNvPr id="9" name="Group 8"/>
          <p:cNvGrpSpPr/>
          <p:nvPr/>
        </p:nvGrpSpPr>
        <p:grpSpPr>
          <a:xfrm>
            <a:off x="0" y="990599"/>
            <a:ext cx="9144000" cy="4343401"/>
            <a:chOff x="0" y="1428750"/>
            <a:chExt cx="9144000" cy="2139790"/>
          </a:xfrm>
        </p:grpSpPr>
        <p:sp>
          <p:nvSpPr>
            <p:cNvPr id="10" name="Rectangle 9"/>
            <p:cNvSpPr/>
            <p:nvPr/>
          </p:nvSpPr>
          <p:spPr>
            <a:xfrm>
              <a:off x="1592" y="1434940"/>
              <a:ext cx="9142408" cy="213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0" y="1428750"/>
              <a:ext cx="9142408" cy="21336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 name="Rectangular Callout 2"/>
          <p:cNvSpPr/>
          <p:nvPr/>
        </p:nvSpPr>
        <p:spPr>
          <a:xfrm>
            <a:off x="457200" y="1341036"/>
            <a:ext cx="8382000" cy="3383364"/>
          </a:xfrm>
          <a:prstGeom prst="wedgeRectCallout">
            <a:avLst/>
          </a:prstGeom>
          <a:solidFill>
            <a:srgbClr val="04AD97"/>
          </a:solidFill>
          <a:ln>
            <a:solidFill>
              <a:srgbClr val="04A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0" y="673346"/>
            <a:ext cx="1524000" cy="221599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charset="0"/>
                <a:cs typeface="Aharoni" panose="02010803020104030203" pitchFamily="2" charset="-79"/>
              </a:rPr>
              <a:t>“</a:t>
            </a:r>
          </a:p>
        </p:txBody>
      </p:sp>
      <p:sp>
        <p:nvSpPr>
          <p:cNvPr id="17" name="TextBox 16"/>
          <p:cNvSpPr txBox="1"/>
          <p:nvPr/>
        </p:nvSpPr>
        <p:spPr>
          <a:xfrm rot="10800000">
            <a:off x="7391400" y="3200400"/>
            <a:ext cx="1524000" cy="221599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charset="0"/>
                <a:cs typeface="Aharoni" panose="02010803020104030203" pitchFamily="2" charset="-79"/>
              </a:rPr>
              <a:t>“</a:t>
            </a:r>
          </a:p>
        </p:txBody>
      </p:sp>
      <p:sp>
        <p:nvSpPr>
          <p:cNvPr id="16" name="TextBox 15">
            <a:extLst>
              <a:ext uri="{FF2B5EF4-FFF2-40B4-BE49-F238E27FC236}">
                <a16:creationId xmlns:a16="http://schemas.microsoft.com/office/drawing/2014/main" id="{E4E393AE-4998-AD44-9A7E-3BB78CA89080}"/>
              </a:ext>
            </a:extLst>
          </p:cNvPr>
          <p:cNvSpPr txBox="1"/>
          <p:nvPr/>
        </p:nvSpPr>
        <p:spPr>
          <a:xfrm>
            <a:off x="990600" y="2232523"/>
            <a:ext cx="7620000" cy="1938992"/>
          </a:xfrm>
          <a:prstGeom prst="rect">
            <a:avLst/>
          </a:prstGeom>
          <a:noFill/>
        </p:spPr>
        <p:txBody>
          <a:bodyPr wrap="square" rtlCol="0">
            <a:spAutoFit/>
          </a:bodyPr>
          <a:lstStyle/>
          <a:p>
            <a:r>
              <a:rPr lang="en-US" sz="2400" b="1" dirty="0" smtClean="0">
                <a:solidFill>
                  <a:srgbClr val="5E3C63"/>
                </a:solidFill>
              </a:rPr>
              <a:t>A conflict of interest </a:t>
            </a:r>
            <a:r>
              <a:rPr lang="en-US" sz="2400" dirty="0">
                <a:solidFill>
                  <a:schemeClr val="bg1"/>
                </a:solidFill>
              </a:rPr>
              <a:t>occurs when it is proven that the Title IX Coordinator, investigator(s), and/or decision-maker(s) have personal, financial and/or familial interests that affected the outcome of the investigation</a:t>
            </a:r>
            <a:r>
              <a:rPr lang="en-US" sz="2400" dirty="0" smtClean="0">
                <a:solidFill>
                  <a:schemeClr val="bg1"/>
                </a:solidFill>
              </a:rPr>
              <a:t>.</a:t>
            </a:r>
          </a:p>
          <a:p>
            <a:endParaRPr lang="en-US" sz="2400" dirty="0" smtClean="0">
              <a:solidFill>
                <a:schemeClr val="bg1"/>
              </a:solidFill>
            </a:endParaRPr>
          </a:p>
        </p:txBody>
      </p:sp>
      <p:sp>
        <p:nvSpPr>
          <p:cNvPr id="2" name="TextBox 1"/>
          <p:cNvSpPr txBox="1"/>
          <p:nvPr/>
        </p:nvSpPr>
        <p:spPr>
          <a:xfrm>
            <a:off x="609600" y="5486400"/>
            <a:ext cx="8077200" cy="1200329"/>
          </a:xfrm>
          <a:prstGeom prst="rect">
            <a:avLst/>
          </a:prstGeom>
          <a:noFill/>
        </p:spPr>
        <p:txBody>
          <a:bodyPr wrap="square" rtlCol="0">
            <a:spAutoFit/>
          </a:bodyPr>
          <a:lstStyle/>
          <a:p>
            <a:r>
              <a:rPr lang="en-US" dirty="0" smtClean="0">
                <a:solidFill>
                  <a:schemeClr val="bg2">
                    <a:lumMod val="10000"/>
                  </a:schemeClr>
                </a:solidFill>
              </a:rPr>
              <a:t>Definition </a:t>
            </a:r>
            <a:r>
              <a:rPr lang="en-US" dirty="0">
                <a:solidFill>
                  <a:schemeClr val="bg2">
                    <a:lumMod val="10000"/>
                  </a:schemeClr>
                </a:solidFill>
              </a:rPr>
              <a:t>of “conflict of interest” </a:t>
            </a:r>
            <a:r>
              <a:rPr lang="en-US" dirty="0" smtClean="0">
                <a:solidFill>
                  <a:schemeClr val="bg2">
                    <a:lumMod val="10000"/>
                  </a:schemeClr>
                </a:solidFill>
              </a:rPr>
              <a:t>is not </a:t>
            </a:r>
            <a:r>
              <a:rPr lang="en-US" dirty="0">
                <a:solidFill>
                  <a:schemeClr val="bg2">
                    <a:lumMod val="10000"/>
                  </a:schemeClr>
                </a:solidFill>
              </a:rPr>
              <a:t>included in the </a:t>
            </a:r>
            <a:r>
              <a:rPr lang="en-US" dirty="0" smtClean="0">
                <a:solidFill>
                  <a:schemeClr val="bg2">
                    <a:lumMod val="10000"/>
                  </a:schemeClr>
                </a:solidFill>
              </a:rPr>
              <a:t>Final Regulations. This definition is </a:t>
            </a:r>
            <a:r>
              <a:rPr lang="en-US" dirty="0">
                <a:solidFill>
                  <a:schemeClr val="bg2">
                    <a:lumMod val="10000"/>
                  </a:schemeClr>
                </a:solidFill>
              </a:rPr>
              <a:t>taken from other areas of the law and </a:t>
            </a:r>
            <a:r>
              <a:rPr lang="en-US" dirty="0" smtClean="0">
                <a:solidFill>
                  <a:schemeClr val="bg2">
                    <a:lumMod val="10000"/>
                  </a:schemeClr>
                </a:solidFill>
              </a:rPr>
              <a:t>is </a:t>
            </a:r>
            <a:r>
              <a:rPr lang="en-US" dirty="0">
                <a:solidFill>
                  <a:schemeClr val="bg2">
                    <a:lumMod val="10000"/>
                  </a:schemeClr>
                </a:solidFill>
              </a:rPr>
              <a:t>intended to be illustrative of the </a:t>
            </a:r>
            <a:r>
              <a:rPr lang="en-US" dirty="0" smtClean="0">
                <a:solidFill>
                  <a:schemeClr val="bg2">
                    <a:lumMod val="10000"/>
                  </a:schemeClr>
                </a:solidFill>
              </a:rPr>
              <a:t>concept.</a:t>
            </a:r>
            <a:endParaRPr lang="en-US" dirty="0">
              <a:solidFill>
                <a:schemeClr val="bg2">
                  <a:lumMod val="10000"/>
                </a:schemeClr>
              </a:solidFill>
            </a:endParaRPr>
          </a:p>
          <a:p>
            <a:endParaRPr lang="en-US" dirty="0"/>
          </a:p>
        </p:txBody>
      </p:sp>
      <p:sp>
        <p:nvSpPr>
          <p:cNvPr id="18"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162634337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304800"/>
            <a:ext cx="8229600" cy="523220"/>
          </a:xfrm>
        </p:spPr>
        <p:txBody>
          <a:bodyPr>
            <a:spAutoFit/>
          </a:bodyPr>
          <a:lstStyle/>
          <a:p>
            <a:pPr eaLnBrk="1" hangingPunct="1"/>
            <a:r>
              <a:rPr lang="en-US" dirty="0" smtClean="0">
                <a:solidFill>
                  <a:schemeClr val="tx2"/>
                </a:solidFill>
                <a:latin typeface="Source Sans Pro" charset="0"/>
              </a:rPr>
              <a:t>Denial of Equal Opportunity</a:t>
            </a:r>
            <a:endParaRPr lang="en-US" dirty="0">
              <a:solidFill>
                <a:schemeClr val="tx2"/>
              </a:solidFill>
              <a:latin typeface="Source Sans Pro" charset="0"/>
            </a:endParaRPr>
          </a:p>
        </p:txBody>
      </p:sp>
      <p:sp>
        <p:nvSpPr>
          <p:cNvPr id="22" name="Rectangle 21"/>
          <p:cNvSpPr/>
          <p:nvPr/>
        </p:nvSpPr>
        <p:spPr>
          <a:xfrm>
            <a:off x="4343400" y="91440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
        <p:nvSpPr>
          <p:cNvPr id="7" name="Content Placeholder 2"/>
          <p:cNvSpPr txBox="1">
            <a:spLocks/>
          </p:cNvSpPr>
          <p:nvPr/>
        </p:nvSpPr>
        <p:spPr bwMode="auto">
          <a:xfrm>
            <a:off x="457200" y="1061035"/>
            <a:ext cx="8229599"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lvl="0" eaLnBrk="1" hangingPunct="1">
              <a:spcBef>
                <a:spcPts val="0"/>
              </a:spcBef>
              <a:defRPr/>
            </a:pPr>
            <a:r>
              <a:rPr lang="en-US" sz="2800" dirty="0" smtClean="0">
                <a:solidFill>
                  <a:srgbClr val="2C3E50"/>
                </a:solidFill>
              </a:rPr>
              <a:t>There are three main areas where a school may face a Title IX student issue:</a:t>
            </a:r>
            <a:endParaRPr lang="en-US" sz="2800" dirty="0">
              <a:solidFill>
                <a:srgbClr val="2C3E50"/>
              </a:solidFill>
            </a:endParaRPr>
          </a:p>
        </p:txBody>
      </p:sp>
      <p:grpSp>
        <p:nvGrpSpPr>
          <p:cNvPr id="8" name="Group 7"/>
          <p:cNvGrpSpPr/>
          <p:nvPr/>
        </p:nvGrpSpPr>
        <p:grpSpPr>
          <a:xfrm>
            <a:off x="685800" y="2057400"/>
            <a:ext cx="8000999" cy="4298950"/>
            <a:chOff x="685800" y="2057400"/>
            <a:chExt cx="8000999" cy="4298950"/>
          </a:xfrm>
        </p:grpSpPr>
        <p:graphicFrame>
          <p:nvGraphicFramePr>
            <p:cNvPr id="2" name="Diagram 1"/>
            <p:cNvGraphicFramePr/>
            <p:nvPr>
              <p:extLst/>
            </p:nvPr>
          </p:nvGraphicFramePr>
          <p:xfrm>
            <a:off x="685800" y="2057400"/>
            <a:ext cx="8000999" cy="42989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990600" y="2523253"/>
              <a:ext cx="609600" cy="769441"/>
            </a:xfrm>
            <a:prstGeom prst="rect">
              <a:avLst/>
            </a:prstGeom>
            <a:noFill/>
          </p:spPr>
          <p:txBody>
            <a:bodyPr wrap="square" rtlCol="0">
              <a:spAutoFit/>
            </a:bodyPr>
            <a:lstStyle/>
            <a:p>
              <a:pPr algn="ctr"/>
              <a:r>
                <a:rPr lang="en-US" sz="4400" dirty="0" smtClean="0">
                  <a:solidFill>
                    <a:schemeClr val="tx2">
                      <a:lumMod val="60000"/>
                      <a:lumOff val="40000"/>
                    </a:schemeClr>
                  </a:solidFill>
                </a:rPr>
                <a:t>1</a:t>
              </a:r>
              <a:endParaRPr lang="en-US" sz="4400" dirty="0">
                <a:solidFill>
                  <a:schemeClr val="tx2">
                    <a:lumMod val="60000"/>
                    <a:lumOff val="40000"/>
                  </a:schemeClr>
                </a:solidFill>
              </a:endParaRPr>
            </a:p>
          </p:txBody>
        </p:sp>
        <p:sp>
          <p:nvSpPr>
            <p:cNvPr id="10" name="TextBox 9"/>
            <p:cNvSpPr txBox="1"/>
            <p:nvPr/>
          </p:nvSpPr>
          <p:spPr>
            <a:xfrm>
              <a:off x="1295400" y="3802559"/>
              <a:ext cx="609600" cy="769441"/>
            </a:xfrm>
            <a:prstGeom prst="rect">
              <a:avLst/>
            </a:prstGeom>
            <a:noFill/>
          </p:spPr>
          <p:txBody>
            <a:bodyPr wrap="square" rtlCol="0">
              <a:spAutoFit/>
            </a:bodyPr>
            <a:lstStyle/>
            <a:p>
              <a:pPr algn="ctr"/>
              <a:r>
                <a:rPr lang="en-US" sz="4400" dirty="0" smtClean="0">
                  <a:solidFill>
                    <a:schemeClr val="tx2">
                      <a:lumMod val="60000"/>
                      <a:lumOff val="40000"/>
                    </a:schemeClr>
                  </a:solidFill>
                </a:rPr>
                <a:t>2</a:t>
              </a:r>
              <a:endParaRPr lang="en-US" sz="4400" dirty="0">
                <a:solidFill>
                  <a:schemeClr val="tx2">
                    <a:lumMod val="60000"/>
                    <a:lumOff val="40000"/>
                  </a:schemeClr>
                </a:solidFill>
              </a:endParaRPr>
            </a:p>
          </p:txBody>
        </p:sp>
        <p:sp>
          <p:nvSpPr>
            <p:cNvPr id="11" name="TextBox 10"/>
            <p:cNvSpPr txBox="1"/>
            <p:nvPr/>
          </p:nvSpPr>
          <p:spPr>
            <a:xfrm>
              <a:off x="990600" y="5075558"/>
              <a:ext cx="609600" cy="769441"/>
            </a:xfrm>
            <a:prstGeom prst="rect">
              <a:avLst/>
            </a:prstGeom>
            <a:noFill/>
          </p:spPr>
          <p:txBody>
            <a:bodyPr wrap="square" rtlCol="0">
              <a:spAutoFit/>
            </a:bodyPr>
            <a:lstStyle/>
            <a:p>
              <a:pPr algn="ctr"/>
              <a:r>
                <a:rPr lang="en-US" sz="4400" dirty="0" smtClean="0">
                  <a:solidFill>
                    <a:schemeClr val="tx2">
                      <a:lumMod val="60000"/>
                      <a:lumOff val="40000"/>
                    </a:schemeClr>
                  </a:solidFill>
                </a:rPr>
                <a:t>3</a:t>
              </a:r>
              <a:endParaRPr lang="en-US" sz="4400" dirty="0">
                <a:solidFill>
                  <a:schemeClr val="tx2">
                    <a:lumMod val="60000"/>
                    <a:lumOff val="40000"/>
                  </a:schemeClr>
                </a:solidFill>
              </a:endParaRPr>
            </a:p>
          </p:txBody>
        </p:sp>
      </p:grpSp>
      <p:sp>
        <p:nvSpPr>
          <p:cNvPr id="12"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139746004"/>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1"/>
          <p:cNvSpPr>
            <a:spLocks noGrp="1"/>
          </p:cNvSpPr>
          <p:nvPr>
            <p:ph type="title"/>
          </p:nvPr>
        </p:nvSpPr>
        <p:spPr>
          <a:xfrm>
            <a:off x="457200" y="212092"/>
            <a:ext cx="8229600" cy="523220"/>
          </a:xfrm>
        </p:spPr>
        <p:txBody>
          <a:bodyPr>
            <a:spAutoFit/>
          </a:bodyPr>
          <a:lstStyle/>
          <a:p>
            <a:pPr eaLnBrk="1" hangingPunct="1"/>
            <a:r>
              <a:rPr lang="en-US" dirty="0" smtClean="0">
                <a:solidFill>
                  <a:schemeClr val="tx2"/>
                </a:solidFill>
                <a:latin typeface="Source Sans Pro" charset="0"/>
              </a:rPr>
              <a:t>“Bias”</a:t>
            </a:r>
            <a:endParaRPr lang="en-US" dirty="0">
              <a:solidFill>
                <a:schemeClr val="tx2"/>
              </a:solidFill>
              <a:latin typeface="Source Sans Pro" charset="0"/>
            </a:endParaRPr>
          </a:p>
        </p:txBody>
      </p:sp>
      <p:sp>
        <p:nvSpPr>
          <p:cNvPr id="173" name="Rectangle 172"/>
          <p:cNvSpPr/>
          <p:nvPr/>
        </p:nvSpPr>
        <p:spPr>
          <a:xfrm>
            <a:off x="4343400" y="78009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3555441" y="3238838"/>
            <a:ext cx="1605376"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charset="0"/>
                <a:ea typeface="ＭＳ Ｐゴシック" charset="0"/>
              </a:rPr>
              <a:t>Increased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charset="0"/>
                <a:ea typeface="ＭＳ Ｐゴシック" charset="0"/>
              </a:rPr>
              <a:t>Flexibility</a:t>
            </a:r>
          </a:p>
        </p:txBody>
      </p:sp>
      <p:sp>
        <p:nvSpPr>
          <p:cNvPr id="22" name="Slide Number Placeholder 2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2C3E50"/>
              </a:solidFill>
              <a:effectLst/>
              <a:uLnTx/>
              <a:uFillTx/>
              <a:latin typeface="Calibri" charset="0"/>
              <a:ea typeface="ＭＳ Ｐゴシック" charset="0"/>
              <a:cs typeface="Arial" charset="0"/>
            </a:endParaRPr>
          </a:p>
        </p:txBody>
      </p:sp>
      <p:grpSp>
        <p:nvGrpSpPr>
          <p:cNvPr id="9" name="Group 8"/>
          <p:cNvGrpSpPr/>
          <p:nvPr/>
        </p:nvGrpSpPr>
        <p:grpSpPr>
          <a:xfrm>
            <a:off x="0" y="990599"/>
            <a:ext cx="9144000" cy="4343401"/>
            <a:chOff x="0" y="1428750"/>
            <a:chExt cx="9144000" cy="2139790"/>
          </a:xfrm>
        </p:grpSpPr>
        <p:sp>
          <p:nvSpPr>
            <p:cNvPr id="10" name="Rectangle 9"/>
            <p:cNvSpPr/>
            <p:nvPr/>
          </p:nvSpPr>
          <p:spPr>
            <a:xfrm>
              <a:off x="1592" y="1434940"/>
              <a:ext cx="9142408" cy="213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0" y="1428750"/>
              <a:ext cx="9142408" cy="21336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 name="Rectangular Callout 2"/>
          <p:cNvSpPr/>
          <p:nvPr/>
        </p:nvSpPr>
        <p:spPr>
          <a:xfrm>
            <a:off x="457200" y="1341036"/>
            <a:ext cx="8382000" cy="3383364"/>
          </a:xfrm>
          <a:prstGeom prst="wedgeRectCallout">
            <a:avLst/>
          </a:prstGeom>
          <a:solidFill>
            <a:srgbClr val="04AD97"/>
          </a:solidFill>
          <a:ln>
            <a:solidFill>
              <a:srgbClr val="04A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0" y="673346"/>
            <a:ext cx="1524000" cy="221599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charset="0"/>
                <a:cs typeface="Aharoni" panose="02010803020104030203" pitchFamily="2" charset="-79"/>
              </a:rPr>
              <a:t>“</a:t>
            </a:r>
          </a:p>
        </p:txBody>
      </p:sp>
      <p:sp>
        <p:nvSpPr>
          <p:cNvPr id="17" name="TextBox 16"/>
          <p:cNvSpPr txBox="1"/>
          <p:nvPr/>
        </p:nvSpPr>
        <p:spPr>
          <a:xfrm rot="10800000">
            <a:off x="7391400" y="3200400"/>
            <a:ext cx="1524000" cy="221599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charset="0"/>
                <a:cs typeface="Aharoni" panose="02010803020104030203" pitchFamily="2" charset="-79"/>
              </a:rPr>
              <a:t>“</a:t>
            </a:r>
          </a:p>
        </p:txBody>
      </p:sp>
      <p:sp>
        <p:nvSpPr>
          <p:cNvPr id="16" name="TextBox 15">
            <a:extLst>
              <a:ext uri="{FF2B5EF4-FFF2-40B4-BE49-F238E27FC236}">
                <a16:creationId xmlns:a16="http://schemas.microsoft.com/office/drawing/2014/main" id="{E4E393AE-4998-AD44-9A7E-3BB78CA89080}"/>
              </a:ext>
            </a:extLst>
          </p:cNvPr>
          <p:cNvSpPr txBox="1"/>
          <p:nvPr/>
        </p:nvSpPr>
        <p:spPr>
          <a:xfrm>
            <a:off x="990600" y="1880449"/>
            <a:ext cx="7620000" cy="2677656"/>
          </a:xfrm>
          <a:prstGeom prst="rect">
            <a:avLst/>
          </a:prstGeom>
          <a:noFill/>
        </p:spPr>
        <p:txBody>
          <a:bodyPr wrap="square" rtlCol="0">
            <a:spAutoFit/>
          </a:bodyPr>
          <a:lstStyle/>
          <a:p>
            <a:r>
              <a:rPr lang="en-US" sz="2400" b="1" dirty="0" smtClean="0">
                <a:solidFill>
                  <a:srgbClr val="5E3C63"/>
                </a:solidFill>
              </a:rPr>
              <a:t>Bias </a:t>
            </a:r>
            <a:r>
              <a:rPr lang="en-US" sz="2400" dirty="0">
                <a:solidFill>
                  <a:schemeClr val="bg1"/>
                </a:solidFill>
              </a:rPr>
              <a:t>occurs when it is proven that the Title IX Coordinator, investigator(s), and/or decision-maker(s) demonstrate actual bias, rather than the appearance of bias.  Actual bias includes, but is not limited to, demonstrated personal animus against the respondent or the complainant and/or prejudgment of the facts at issue in the investigation. </a:t>
            </a:r>
          </a:p>
          <a:p>
            <a:endParaRPr lang="en-US" sz="2400" dirty="0" smtClean="0">
              <a:solidFill>
                <a:schemeClr val="bg1"/>
              </a:solidFill>
            </a:endParaRPr>
          </a:p>
        </p:txBody>
      </p:sp>
      <p:sp>
        <p:nvSpPr>
          <p:cNvPr id="2" name="TextBox 1"/>
          <p:cNvSpPr txBox="1"/>
          <p:nvPr/>
        </p:nvSpPr>
        <p:spPr>
          <a:xfrm>
            <a:off x="609600" y="5486400"/>
            <a:ext cx="8077200" cy="923330"/>
          </a:xfrm>
          <a:prstGeom prst="rect">
            <a:avLst/>
          </a:prstGeom>
          <a:noFill/>
        </p:spPr>
        <p:txBody>
          <a:bodyPr wrap="square" rtlCol="0">
            <a:spAutoFit/>
          </a:bodyPr>
          <a:lstStyle/>
          <a:p>
            <a:r>
              <a:rPr lang="en-US" dirty="0" smtClean="0">
                <a:solidFill>
                  <a:schemeClr val="bg2">
                    <a:lumMod val="10000"/>
                  </a:schemeClr>
                </a:solidFill>
              </a:rPr>
              <a:t>Definition </a:t>
            </a:r>
            <a:r>
              <a:rPr lang="en-US" dirty="0">
                <a:solidFill>
                  <a:schemeClr val="bg2">
                    <a:lumMod val="10000"/>
                  </a:schemeClr>
                </a:solidFill>
              </a:rPr>
              <a:t>of </a:t>
            </a:r>
            <a:r>
              <a:rPr lang="en-US" dirty="0" smtClean="0">
                <a:solidFill>
                  <a:schemeClr val="bg2">
                    <a:lumMod val="10000"/>
                  </a:schemeClr>
                </a:solidFill>
              </a:rPr>
              <a:t>“bias” is not </a:t>
            </a:r>
            <a:r>
              <a:rPr lang="en-US" dirty="0">
                <a:solidFill>
                  <a:schemeClr val="bg2">
                    <a:lumMod val="10000"/>
                  </a:schemeClr>
                </a:solidFill>
              </a:rPr>
              <a:t>included in the </a:t>
            </a:r>
            <a:r>
              <a:rPr lang="en-US" dirty="0" smtClean="0">
                <a:solidFill>
                  <a:schemeClr val="bg2">
                    <a:lumMod val="10000"/>
                  </a:schemeClr>
                </a:solidFill>
              </a:rPr>
              <a:t>Final Regulations. This definition is </a:t>
            </a:r>
            <a:r>
              <a:rPr lang="en-US" dirty="0">
                <a:solidFill>
                  <a:schemeClr val="bg2">
                    <a:lumMod val="10000"/>
                  </a:schemeClr>
                </a:solidFill>
              </a:rPr>
              <a:t>taken from other areas of the law and </a:t>
            </a:r>
            <a:r>
              <a:rPr lang="en-US" dirty="0" smtClean="0">
                <a:solidFill>
                  <a:schemeClr val="bg2">
                    <a:lumMod val="10000"/>
                  </a:schemeClr>
                </a:solidFill>
              </a:rPr>
              <a:t>is </a:t>
            </a:r>
            <a:r>
              <a:rPr lang="en-US" dirty="0">
                <a:solidFill>
                  <a:schemeClr val="bg2">
                    <a:lumMod val="10000"/>
                  </a:schemeClr>
                </a:solidFill>
              </a:rPr>
              <a:t>intended to be illustrative of the </a:t>
            </a:r>
            <a:r>
              <a:rPr lang="en-US" dirty="0" smtClean="0">
                <a:solidFill>
                  <a:schemeClr val="bg2">
                    <a:lumMod val="10000"/>
                  </a:schemeClr>
                </a:solidFill>
              </a:rPr>
              <a:t>concept.</a:t>
            </a:r>
            <a:endParaRPr lang="en-US" dirty="0">
              <a:solidFill>
                <a:schemeClr val="bg2">
                  <a:lumMod val="10000"/>
                </a:schemeClr>
              </a:solidFill>
            </a:endParaRPr>
          </a:p>
          <a:p>
            <a:endParaRPr lang="en-US" dirty="0"/>
          </a:p>
        </p:txBody>
      </p:sp>
      <p:sp>
        <p:nvSpPr>
          <p:cNvPr id="18"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940993752"/>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381000" y="2746784"/>
          <a:ext cx="8305800" cy="40882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0" name="Title 1"/>
          <p:cNvSpPr>
            <a:spLocks noGrp="1"/>
          </p:cNvSpPr>
          <p:nvPr>
            <p:ph type="title"/>
          </p:nvPr>
        </p:nvSpPr>
        <p:spPr>
          <a:xfrm>
            <a:off x="228600" y="304142"/>
            <a:ext cx="8913813" cy="523220"/>
          </a:xfrm>
        </p:spPr>
        <p:txBody>
          <a:bodyPr wrap="square">
            <a:spAutoFit/>
          </a:bodyPr>
          <a:lstStyle/>
          <a:p>
            <a:pPr eaLnBrk="1" hangingPunct="1"/>
            <a:r>
              <a:rPr lang="en-US" dirty="0" smtClean="0">
                <a:solidFill>
                  <a:schemeClr val="tx2"/>
                </a:solidFill>
                <a:latin typeface="Source Sans Pro" charset="0"/>
              </a:rPr>
              <a:t>Grievance Process: Evidentiary Standard</a:t>
            </a:r>
            <a:endParaRPr lang="en-US" dirty="0">
              <a:solidFill>
                <a:schemeClr val="tx2"/>
              </a:solidFill>
              <a:latin typeface="Source Sans Pro" charset="0"/>
            </a:endParaRPr>
          </a:p>
        </p:txBody>
      </p:sp>
      <p:sp>
        <p:nvSpPr>
          <p:cNvPr id="122" name="Rectangle 121"/>
          <p:cNvSpPr/>
          <p:nvPr/>
        </p:nvSpPr>
        <p:spPr>
          <a:xfrm>
            <a:off x="4456906" y="923245"/>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41</a:t>
            </a:fld>
            <a:endParaRPr lang="en-US" dirty="0"/>
          </a:p>
        </p:txBody>
      </p:sp>
      <p:sp>
        <p:nvSpPr>
          <p:cNvPr id="8" name="TextBox 7"/>
          <p:cNvSpPr txBox="1"/>
          <p:nvPr/>
        </p:nvSpPr>
        <p:spPr>
          <a:xfrm>
            <a:off x="609600" y="1123646"/>
            <a:ext cx="8077200" cy="1446550"/>
          </a:xfrm>
          <a:prstGeom prst="rect">
            <a:avLst/>
          </a:prstGeom>
          <a:noFill/>
        </p:spPr>
        <p:txBody>
          <a:bodyPr wrap="square" rtlCol="0">
            <a:spAutoFit/>
          </a:bodyPr>
          <a:lstStyle/>
          <a:p>
            <a:r>
              <a:rPr lang="en-US" sz="2200" dirty="0" smtClean="0">
                <a:solidFill>
                  <a:schemeClr val="bg2">
                    <a:lumMod val="10000"/>
                  </a:schemeClr>
                </a:solidFill>
              </a:rPr>
              <a:t>Districts may choose one of these two standards to be used to determine responsibility, but the same standard must be used for all complaints of sexual harassment, no matter if it is against a student or employee</a:t>
            </a:r>
            <a:endParaRPr lang="en-US" sz="2200" dirty="0"/>
          </a:p>
        </p:txBody>
      </p:sp>
      <p:sp>
        <p:nvSpPr>
          <p:cNvPr id="9"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420757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a:spLocks noGrp="1"/>
          </p:cNvSpPr>
          <p:nvPr>
            <p:ph type="title"/>
          </p:nvPr>
        </p:nvSpPr>
        <p:spPr>
          <a:xfrm>
            <a:off x="228600" y="304142"/>
            <a:ext cx="8913813" cy="523220"/>
          </a:xfrm>
        </p:spPr>
        <p:txBody>
          <a:bodyPr wrap="square">
            <a:spAutoFit/>
          </a:bodyPr>
          <a:lstStyle/>
          <a:p>
            <a:pPr eaLnBrk="1" hangingPunct="1"/>
            <a:r>
              <a:rPr lang="en-US" dirty="0" smtClean="0">
                <a:solidFill>
                  <a:schemeClr val="tx2"/>
                </a:solidFill>
                <a:latin typeface="Source Sans Pro" charset="0"/>
              </a:rPr>
              <a:t>Notice of Allegations</a:t>
            </a:r>
            <a:endParaRPr lang="en-US" dirty="0">
              <a:solidFill>
                <a:schemeClr val="tx2"/>
              </a:solidFill>
              <a:latin typeface="Source Sans Pro" charset="0"/>
            </a:endParaRPr>
          </a:p>
        </p:txBody>
      </p:sp>
      <p:sp>
        <p:nvSpPr>
          <p:cNvPr id="122" name="Rectangle 121"/>
          <p:cNvSpPr/>
          <p:nvPr/>
        </p:nvSpPr>
        <p:spPr>
          <a:xfrm>
            <a:off x="4456906" y="923245"/>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42</a:t>
            </a:fld>
            <a:endParaRPr lang="en-US" dirty="0"/>
          </a:p>
        </p:txBody>
      </p:sp>
      <p:sp>
        <p:nvSpPr>
          <p:cNvPr id="8" name="TextBox 7"/>
          <p:cNvSpPr txBox="1"/>
          <p:nvPr/>
        </p:nvSpPr>
        <p:spPr>
          <a:xfrm>
            <a:off x="609600" y="1031438"/>
            <a:ext cx="8077200" cy="1107996"/>
          </a:xfrm>
          <a:prstGeom prst="rect">
            <a:avLst/>
          </a:prstGeom>
          <a:noFill/>
        </p:spPr>
        <p:txBody>
          <a:bodyPr wrap="square" rtlCol="0">
            <a:spAutoFit/>
          </a:bodyPr>
          <a:lstStyle/>
          <a:p>
            <a:r>
              <a:rPr lang="en-US" sz="2200" dirty="0">
                <a:solidFill>
                  <a:schemeClr val="bg2">
                    <a:lumMod val="10000"/>
                  </a:schemeClr>
                </a:solidFill>
              </a:rPr>
              <a:t>Upon receipt of a formal complaint of sexual harassment, the District must provide a </a:t>
            </a:r>
            <a:r>
              <a:rPr lang="en-US" sz="2200" b="1" dirty="0">
                <a:solidFill>
                  <a:srgbClr val="5E3C63"/>
                </a:solidFill>
              </a:rPr>
              <a:t>written notice </a:t>
            </a:r>
            <a:r>
              <a:rPr lang="en-US" sz="2200" dirty="0">
                <a:solidFill>
                  <a:schemeClr val="bg2">
                    <a:lumMod val="10000"/>
                  </a:schemeClr>
                </a:solidFill>
              </a:rPr>
              <a:t>to the known parties and provide the parties with a copy of the grievance process. </a:t>
            </a:r>
            <a:endParaRPr lang="en-US" sz="2200" dirty="0"/>
          </a:p>
        </p:txBody>
      </p:sp>
      <p:sp>
        <p:nvSpPr>
          <p:cNvPr id="9" name="TextBox 8"/>
          <p:cNvSpPr txBox="1"/>
          <p:nvPr/>
        </p:nvSpPr>
        <p:spPr>
          <a:xfrm>
            <a:off x="576532" y="5248354"/>
            <a:ext cx="8077200" cy="1107996"/>
          </a:xfrm>
          <a:prstGeom prst="rect">
            <a:avLst/>
          </a:prstGeom>
          <a:noFill/>
        </p:spPr>
        <p:txBody>
          <a:bodyPr wrap="square" rtlCol="0">
            <a:spAutoFit/>
          </a:bodyPr>
          <a:lstStyle/>
          <a:p>
            <a:r>
              <a:rPr lang="en-US" sz="2200" dirty="0" smtClean="0">
                <a:solidFill>
                  <a:schemeClr val="bg2">
                    <a:lumMod val="10000"/>
                  </a:schemeClr>
                </a:solidFill>
              </a:rPr>
              <a:t>If, in the course of an investigation, the District decides to investigate allegations about the complainant or respondent that are not included in the notice, the District must provide an </a:t>
            </a:r>
            <a:r>
              <a:rPr lang="en-US" sz="2200" b="1" dirty="0" smtClean="0">
                <a:solidFill>
                  <a:srgbClr val="5E3C63"/>
                </a:solidFill>
              </a:rPr>
              <a:t>additional notice</a:t>
            </a:r>
            <a:r>
              <a:rPr lang="en-US" sz="2200" dirty="0" smtClean="0">
                <a:solidFill>
                  <a:schemeClr val="bg2">
                    <a:lumMod val="10000"/>
                  </a:schemeClr>
                </a:solidFill>
              </a:rPr>
              <a:t>.</a:t>
            </a:r>
            <a:endParaRPr lang="en-US" sz="2200" dirty="0"/>
          </a:p>
        </p:txBody>
      </p:sp>
      <p:sp>
        <p:nvSpPr>
          <p:cNvPr id="3" name="TextBox 2"/>
          <p:cNvSpPr txBox="1"/>
          <p:nvPr/>
        </p:nvSpPr>
        <p:spPr>
          <a:xfrm>
            <a:off x="4191000" y="2528170"/>
            <a:ext cx="4343400" cy="2631490"/>
          </a:xfrm>
          <a:prstGeom prst="rect">
            <a:avLst/>
          </a:prstGeom>
          <a:noFill/>
        </p:spPr>
        <p:txBody>
          <a:bodyPr wrap="square" rtlCol="0">
            <a:spAutoFit/>
          </a:bodyPr>
          <a:lstStyle/>
          <a:p>
            <a:pPr marL="285750" indent="-285750">
              <a:spcBef>
                <a:spcPts val="600"/>
              </a:spcBef>
              <a:spcAft>
                <a:spcPts val="600"/>
              </a:spcAft>
              <a:buClr>
                <a:srgbClr val="008080"/>
              </a:buClr>
              <a:buFont typeface="Arial" panose="020B0604020202020204" pitchFamily="34" charset="0"/>
              <a:buChar char="•"/>
            </a:pPr>
            <a:r>
              <a:rPr lang="en-US" sz="2200" dirty="0">
                <a:solidFill>
                  <a:schemeClr val="bg2">
                    <a:lumMod val="10000"/>
                  </a:schemeClr>
                </a:solidFill>
              </a:rPr>
              <a:t>The information to be included in the notice can be found in the Final Regulations</a:t>
            </a:r>
          </a:p>
          <a:p>
            <a:pPr marL="285750" indent="-285750">
              <a:spcBef>
                <a:spcPts val="600"/>
              </a:spcBef>
              <a:spcAft>
                <a:spcPts val="600"/>
              </a:spcAft>
              <a:buClr>
                <a:srgbClr val="008080"/>
              </a:buClr>
              <a:buFont typeface="Arial" panose="020B0604020202020204" pitchFamily="34" charset="0"/>
              <a:buChar char="•"/>
            </a:pPr>
            <a:r>
              <a:rPr lang="en-US" sz="2200" dirty="0">
                <a:solidFill>
                  <a:schemeClr val="bg2">
                    <a:lumMod val="10000"/>
                  </a:schemeClr>
                </a:solidFill>
              </a:rPr>
              <a:t>Sample notice is included in the Shipman &amp; Goodwin LLP model administrative regulations</a:t>
            </a:r>
          </a:p>
          <a:p>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95400" y="2248138"/>
            <a:ext cx="2133600" cy="2911522"/>
          </a:xfrm>
          <a:prstGeom prst="rect">
            <a:avLst/>
          </a:prstGeom>
          <a:ln w="12700">
            <a:solidFill>
              <a:schemeClr val="bg2">
                <a:lumMod val="10000"/>
              </a:schemeClr>
            </a:solidFill>
          </a:ln>
          <a:effectLst>
            <a:outerShdw blurRad="50800" dist="76200" dir="2700000" algn="tl" rotWithShape="0">
              <a:prstClr val="black">
                <a:alpha val="40000"/>
              </a:prstClr>
            </a:outerShdw>
          </a:effectLst>
        </p:spPr>
      </p:pic>
      <p:sp>
        <p:nvSpPr>
          <p:cNvPr id="10"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51663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a:spLocks noGrp="1"/>
          </p:cNvSpPr>
          <p:nvPr>
            <p:ph type="title"/>
          </p:nvPr>
        </p:nvSpPr>
        <p:spPr>
          <a:xfrm>
            <a:off x="228600" y="304142"/>
            <a:ext cx="8913813" cy="523220"/>
          </a:xfrm>
        </p:spPr>
        <p:txBody>
          <a:bodyPr wrap="square">
            <a:spAutoFit/>
          </a:bodyPr>
          <a:lstStyle/>
          <a:p>
            <a:pPr eaLnBrk="1" hangingPunct="1"/>
            <a:r>
              <a:rPr lang="en-US" dirty="0" smtClean="0">
                <a:solidFill>
                  <a:schemeClr val="tx2"/>
                </a:solidFill>
                <a:latin typeface="Source Sans Pro" charset="0"/>
              </a:rPr>
              <a:t>Dismissal of a Formal Complaint</a:t>
            </a:r>
            <a:endParaRPr lang="en-US" dirty="0">
              <a:solidFill>
                <a:schemeClr val="tx2"/>
              </a:solidFill>
              <a:latin typeface="Source Sans Pro" charset="0"/>
            </a:endParaRPr>
          </a:p>
        </p:txBody>
      </p:sp>
      <p:sp>
        <p:nvSpPr>
          <p:cNvPr id="122" name="Rectangle 121"/>
          <p:cNvSpPr/>
          <p:nvPr/>
        </p:nvSpPr>
        <p:spPr>
          <a:xfrm>
            <a:off x="4456906" y="923245"/>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43</a:t>
            </a:fld>
            <a:endParaRPr lang="en-US" dirty="0"/>
          </a:p>
        </p:txBody>
      </p:sp>
      <p:sp>
        <p:nvSpPr>
          <p:cNvPr id="8" name="TextBox 7"/>
          <p:cNvSpPr txBox="1"/>
          <p:nvPr/>
        </p:nvSpPr>
        <p:spPr>
          <a:xfrm>
            <a:off x="609600" y="1031438"/>
            <a:ext cx="8077200" cy="4585871"/>
          </a:xfrm>
          <a:prstGeom prst="rect">
            <a:avLst/>
          </a:prstGeom>
          <a:noFill/>
        </p:spPr>
        <p:txBody>
          <a:bodyPr wrap="square" rtlCol="0">
            <a:spAutoFit/>
          </a:bodyPr>
          <a:lstStyle/>
          <a:p>
            <a:pPr>
              <a:spcBef>
                <a:spcPts val="600"/>
              </a:spcBef>
              <a:spcAft>
                <a:spcPts val="600"/>
              </a:spcAft>
            </a:pPr>
            <a:r>
              <a:rPr lang="en-US" sz="2800" dirty="0">
                <a:solidFill>
                  <a:schemeClr val="bg2">
                    <a:lumMod val="10000"/>
                  </a:schemeClr>
                </a:solidFill>
              </a:rPr>
              <a:t>The Title IX Coordinator </a:t>
            </a:r>
            <a:r>
              <a:rPr lang="en-US" sz="2800" b="1" dirty="0">
                <a:solidFill>
                  <a:srgbClr val="5E3C63"/>
                </a:solidFill>
              </a:rPr>
              <a:t>must</a:t>
            </a:r>
            <a:r>
              <a:rPr lang="en-US" sz="2800" dirty="0">
                <a:solidFill>
                  <a:schemeClr val="bg2">
                    <a:lumMod val="10000"/>
                  </a:schemeClr>
                </a:solidFill>
              </a:rPr>
              <a:t> dismiss any formal complaint </a:t>
            </a:r>
            <a:r>
              <a:rPr lang="en-US" sz="2800" dirty="0" smtClean="0">
                <a:solidFill>
                  <a:schemeClr val="bg2">
                    <a:lumMod val="10000"/>
                  </a:schemeClr>
                </a:solidFill>
              </a:rPr>
              <a:t>that</a:t>
            </a:r>
            <a:endParaRPr lang="en-US" sz="2800" dirty="0">
              <a:solidFill>
                <a:schemeClr val="bg2">
                  <a:lumMod val="10000"/>
                </a:schemeClr>
              </a:solidFill>
            </a:endParaRPr>
          </a:p>
          <a:p>
            <a:pPr marL="514350" indent="-514350">
              <a:spcBef>
                <a:spcPts val="600"/>
              </a:spcBef>
              <a:spcAft>
                <a:spcPts val="600"/>
              </a:spcAft>
              <a:buClr>
                <a:srgbClr val="008080"/>
              </a:buClr>
              <a:buFont typeface="+mj-lt"/>
              <a:buAutoNum type="arabicPeriod"/>
            </a:pPr>
            <a:r>
              <a:rPr lang="en-US" sz="2600" dirty="0">
                <a:solidFill>
                  <a:schemeClr val="bg2">
                    <a:lumMod val="10000"/>
                  </a:schemeClr>
                </a:solidFill>
              </a:rPr>
              <a:t>Would not constitute sexual harassment (under the definition in the Final Regulations) even if proved, </a:t>
            </a:r>
            <a:endParaRPr lang="en-US" sz="2600" dirty="0" smtClean="0">
              <a:solidFill>
                <a:schemeClr val="bg2">
                  <a:lumMod val="10000"/>
                </a:schemeClr>
              </a:solidFill>
            </a:endParaRPr>
          </a:p>
          <a:p>
            <a:pPr marL="514350" indent="-514350">
              <a:spcBef>
                <a:spcPts val="600"/>
              </a:spcBef>
              <a:spcAft>
                <a:spcPts val="600"/>
              </a:spcAft>
              <a:buClr>
                <a:srgbClr val="008080"/>
              </a:buClr>
              <a:buFont typeface="+mj-lt"/>
              <a:buAutoNum type="arabicPeriod"/>
            </a:pPr>
            <a:r>
              <a:rPr lang="en-US" sz="2600" dirty="0" smtClean="0">
                <a:solidFill>
                  <a:schemeClr val="bg2">
                    <a:lumMod val="10000"/>
                  </a:schemeClr>
                </a:solidFill>
              </a:rPr>
              <a:t>Did </a:t>
            </a:r>
            <a:r>
              <a:rPr lang="en-US" sz="2600" dirty="0">
                <a:solidFill>
                  <a:schemeClr val="bg2">
                    <a:lumMod val="10000"/>
                  </a:schemeClr>
                </a:solidFill>
              </a:rPr>
              <a:t>not occur in the District’s education program or activity, or </a:t>
            </a:r>
            <a:endParaRPr lang="en-US" sz="2600" dirty="0" smtClean="0">
              <a:solidFill>
                <a:schemeClr val="bg2">
                  <a:lumMod val="10000"/>
                </a:schemeClr>
              </a:solidFill>
            </a:endParaRPr>
          </a:p>
          <a:p>
            <a:pPr marL="514350" indent="-514350">
              <a:spcBef>
                <a:spcPts val="600"/>
              </a:spcBef>
              <a:spcAft>
                <a:spcPts val="600"/>
              </a:spcAft>
              <a:buClr>
                <a:srgbClr val="008080"/>
              </a:buClr>
              <a:buFont typeface="+mj-lt"/>
              <a:buAutoNum type="arabicPeriod"/>
            </a:pPr>
            <a:r>
              <a:rPr lang="en-US" sz="2600" dirty="0" smtClean="0">
                <a:solidFill>
                  <a:schemeClr val="bg2">
                    <a:lumMod val="10000"/>
                  </a:schemeClr>
                </a:solidFill>
              </a:rPr>
              <a:t>Did </a:t>
            </a:r>
            <a:r>
              <a:rPr lang="en-US" sz="2600" dirty="0">
                <a:solidFill>
                  <a:schemeClr val="bg2">
                    <a:lumMod val="10000"/>
                  </a:schemeClr>
                </a:solidFill>
              </a:rPr>
              <a:t>not occur against a person in the United States. </a:t>
            </a:r>
          </a:p>
          <a:p>
            <a:pPr>
              <a:spcBef>
                <a:spcPts val="600"/>
              </a:spcBef>
              <a:spcAft>
                <a:spcPts val="600"/>
              </a:spcAft>
              <a:buClr>
                <a:srgbClr val="008080"/>
              </a:buClr>
            </a:pPr>
            <a:endParaRPr lang="en-US" sz="2800" dirty="0">
              <a:solidFill>
                <a:schemeClr val="bg2">
                  <a:lumMod val="10000"/>
                </a:schemeClr>
              </a:solidFill>
            </a:endParaRPr>
          </a:p>
          <a:p>
            <a:pPr marL="514350" indent="-514350">
              <a:spcBef>
                <a:spcPts val="600"/>
              </a:spcBef>
              <a:spcAft>
                <a:spcPts val="600"/>
              </a:spcAft>
              <a:buClr>
                <a:srgbClr val="008080"/>
              </a:buClr>
              <a:buFont typeface="+mj-lt"/>
              <a:buAutoNum type="arabicPeriod"/>
            </a:pPr>
            <a:endParaRPr lang="en-US" sz="2800" dirty="0">
              <a:solidFill>
                <a:schemeClr val="bg2">
                  <a:lumMod val="10000"/>
                </a:schemeClr>
              </a:solidFill>
            </a:endParaRPr>
          </a:p>
        </p:txBody>
      </p:sp>
      <p:sp>
        <p:nvSpPr>
          <p:cNvPr id="9"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247132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a:spLocks noGrp="1"/>
          </p:cNvSpPr>
          <p:nvPr>
            <p:ph type="title"/>
          </p:nvPr>
        </p:nvSpPr>
        <p:spPr>
          <a:xfrm>
            <a:off x="228600" y="304142"/>
            <a:ext cx="8913813" cy="523220"/>
          </a:xfrm>
        </p:spPr>
        <p:txBody>
          <a:bodyPr wrap="square">
            <a:spAutoFit/>
          </a:bodyPr>
          <a:lstStyle/>
          <a:p>
            <a:pPr eaLnBrk="1" hangingPunct="1"/>
            <a:r>
              <a:rPr lang="en-US" dirty="0" smtClean="0">
                <a:solidFill>
                  <a:schemeClr val="tx2"/>
                </a:solidFill>
                <a:latin typeface="Source Sans Pro" charset="0"/>
              </a:rPr>
              <a:t>Dismissal of a Formal Complaint</a:t>
            </a:r>
            <a:endParaRPr lang="en-US" dirty="0">
              <a:solidFill>
                <a:schemeClr val="tx2"/>
              </a:solidFill>
              <a:latin typeface="Source Sans Pro" charset="0"/>
            </a:endParaRPr>
          </a:p>
        </p:txBody>
      </p:sp>
      <p:sp>
        <p:nvSpPr>
          <p:cNvPr id="122" name="Rectangle 121"/>
          <p:cNvSpPr/>
          <p:nvPr/>
        </p:nvSpPr>
        <p:spPr>
          <a:xfrm>
            <a:off x="4456906" y="923245"/>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44</a:t>
            </a:fld>
            <a:endParaRPr lang="en-US" dirty="0"/>
          </a:p>
        </p:txBody>
      </p:sp>
      <p:sp>
        <p:nvSpPr>
          <p:cNvPr id="8" name="TextBox 7"/>
          <p:cNvSpPr txBox="1"/>
          <p:nvPr/>
        </p:nvSpPr>
        <p:spPr>
          <a:xfrm>
            <a:off x="609600" y="1031438"/>
            <a:ext cx="8077200" cy="6217087"/>
          </a:xfrm>
          <a:prstGeom prst="rect">
            <a:avLst/>
          </a:prstGeom>
          <a:noFill/>
        </p:spPr>
        <p:txBody>
          <a:bodyPr wrap="square" rtlCol="0">
            <a:spAutoFit/>
          </a:bodyPr>
          <a:lstStyle/>
          <a:p>
            <a:pPr>
              <a:spcBef>
                <a:spcPts val="600"/>
              </a:spcBef>
              <a:spcAft>
                <a:spcPts val="600"/>
              </a:spcAft>
            </a:pPr>
            <a:r>
              <a:rPr lang="en-US" sz="2800" dirty="0">
                <a:solidFill>
                  <a:schemeClr val="bg2">
                    <a:lumMod val="10000"/>
                  </a:schemeClr>
                </a:solidFill>
              </a:rPr>
              <a:t>The Title IX Coordinator </a:t>
            </a:r>
            <a:r>
              <a:rPr lang="en-US" sz="2800" b="1" dirty="0" smtClean="0">
                <a:solidFill>
                  <a:srgbClr val="5E3C63"/>
                </a:solidFill>
              </a:rPr>
              <a:t>may</a:t>
            </a:r>
            <a:r>
              <a:rPr lang="en-US" sz="2800" dirty="0" smtClean="0">
                <a:solidFill>
                  <a:schemeClr val="bg2">
                    <a:lumMod val="10000"/>
                  </a:schemeClr>
                </a:solidFill>
              </a:rPr>
              <a:t> </a:t>
            </a:r>
            <a:r>
              <a:rPr lang="en-US" sz="2800" dirty="0">
                <a:solidFill>
                  <a:schemeClr val="bg2">
                    <a:lumMod val="10000"/>
                  </a:schemeClr>
                </a:solidFill>
              </a:rPr>
              <a:t>dismiss </a:t>
            </a:r>
            <a:r>
              <a:rPr lang="en-US" sz="2800" dirty="0" smtClean="0">
                <a:solidFill>
                  <a:schemeClr val="bg2">
                    <a:lumMod val="10000"/>
                  </a:schemeClr>
                </a:solidFill>
              </a:rPr>
              <a:t>a </a:t>
            </a:r>
            <a:r>
              <a:rPr lang="en-US" sz="2800" dirty="0">
                <a:solidFill>
                  <a:schemeClr val="bg2">
                    <a:lumMod val="10000"/>
                  </a:schemeClr>
                </a:solidFill>
              </a:rPr>
              <a:t>formal complaint </a:t>
            </a:r>
            <a:r>
              <a:rPr lang="en-US" sz="2800" dirty="0" smtClean="0">
                <a:solidFill>
                  <a:schemeClr val="bg2">
                    <a:lumMod val="10000"/>
                  </a:schemeClr>
                </a:solidFill>
              </a:rPr>
              <a:t>or any allegations therein, under the following circumstances:</a:t>
            </a:r>
            <a:endParaRPr lang="en-US" sz="2800" dirty="0">
              <a:solidFill>
                <a:schemeClr val="bg2">
                  <a:lumMod val="10000"/>
                </a:schemeClr>
              </a:solidFill>
            </a:endParaRPr>
          </a:p>
          <a:p>
            <a:pPr marL="514350" indent="-514350">
              <a:spcBef>
                <a:spcPts val="600"/>
              </a:spcBef>
              <a:spcAft>
                <a:spcPts val="600"/>
              </a:spcAft>
              <a:buClr>
                <a:srgbClr val="008080"/>
              </a:buClr>
              <a:buFont typeface="+mj-lt"/>
              <a:buAutoNum type="arabicPeriod"/>
            </a:pPr>
            <a:r>
              <a:rPr lang="en-US" sz="2600" dirty="0" smtClean="0">
                <a:solidFill>
                  <a:schemeClr val="bg2">
                    <a:lumMod val="10000"/>
                  </a:schemeClr>
                </a:solidFill>
              </a:rPr>
              <a:t>The </a:t>
            </a:r>
            <a:r>
              <a:rPr lang="en-US" sz="2600" dirty="0">
                <a:solidFill>
                  <a:schemeClr val="bg2">
                    <a:lumMod val="10000"/>
                  </a:schemeClr>
                </a:solidFill>
              </a:rPr>
              <a:t>complainant notifies the Title IX Coordinator in writing that they would like to withdraw the formal complaint or any allegations therein, </a:t>
            </a:r>
            <a:endParaRPr lang="en-US" sz="2600" dirty="0" smtClean="0">
              <a:solidFill>
                <a:schemeClr val="bg2">
                  <a:lumMod val="10000"/>
                </a:schemeClr>
              </a:solidFill>
            </a:endParaRPr>
          </a:p>
          <a:p>
            <a:pPr marL="514350" indent="-514350">
              <a:spcBef>
                <a:spcPts val="600"/>
              </a:spcBef>
              <a:spcAft>
                <a:spcPts val="600"/>
              </a:spcAft>
              <a:buClr>
                <a:srgbClr val="008080"/>
              </a:buClr>
              <a:buFont typeface="+mj-lt"/>
              <a:buAutoNum type="arabicPeriod"/>
            </a:pPr>
            <a:r>
              <a:rPr lang="en-US" sz="2600" dirty="0" smtClean="0">
                <a:solidFill>
                  <a:schemeClr val="bg2">
                    <a:lumMod val="10000"/>
                  </a:schemeClr>
                </a:solidFill>
              </a:rPr>
              <a:t>The </a:t>
            </a:r>
            <a:r>
              <a:rPr lang="en-US" sz="2600" dirty="0">
                <a:solidFill>
                  <a:schemeClr val="bg2">
                    <a:lumMod val="10000"/>
                  </a:schemeClr>
                </a:solidFill>
              </a:rPr>
              <a:t>respondent is no longer enrolled in or employed by the District, or </a:t>
            </a:r>
            <a:endParaRPr lang="en-US" sz="2600" dirty="0" smtClean="0">
              <a:solidFill>
                <a:schemeClr val="bg2">
                  <a:lumMod val="10000"/>
                </a:schemeClr>
              </a:solidFill>
            </a:endParaRPr>
          </a:p>
          <a:p>
            <a:pPr marL="514350" indent="-514350">
              <a:spcBef>
                <a:spcPts val="600"/>
              </a:spcBef>
              <a:spcAft>
                <a:spcPts val="600"/>
              </a:spcAft>
              <a:buClr>
                <a:srgbClr val="008080"/>
              </a:buClr>
              <a:buFont typeface="+mj-lt"/>
              <a:buAutoNum type="arabicPeriod"/>
            </a:pPr>
            <a:r>
              <a:rPr lang="en-US" sz="2600" dirty="0" smtClean="0">
                <a:solidFill>
                  <a:schemeClr val="bg2">
                    <a:lumMod val="10000"/>
                  </a:schemeClr>
                </a:solidFill>
              </a:rPr>
              <a:t>Specific </a:t>
            </a:r>
            <a:r>
              <a:rPr lang="en-US" sz="2600" dirty="0">
                <a:solidFill>
                  <a:schemeClr val="bg2">
                    <a:lumMod val="10000"/>
                  </a:schemeClr>
                </a:solidFill>
              </a:rPr>
              <a:t>circumstances prevent the District from gathering evidence sufficient to reach a determination as to the formal complaint or allegations therein. </a:t>
            </a:r>
            <a:r>
              <a:rPr lang="en-US" sz="2600" dirty="0" smtClean="0">
                <a:solidFill>
                  <a:schemeClr val="bg2">
                    <a:lumMod val="10000"/>
                  </a:schemeClr>
                </a:solidFill>
              </a:rPr>
              <a:t> </a:t>
            </a:r>
          </a:p>
          <a:p>
            <a:pPr marL="514350" indent="-514350">
              <a:spcBef>
                <a:spcPts val="600"/>
              </a:spcBef>
              <a:spcAft>
                <a:spcPts val="600"/>
              </a:spcAft>
              <a:buClr>
                <a:srgbClr val="008080"/>
              </a:buClr>
              <a:buFont typeface="+mj-lt"/>
              <a:buAutoNum type="arabicPeriod"/>
            </a:pPr>
            <a:endParaRPr lang="en-US" sz="2800" dirty="0">
              <a:solidFill>
                <a:schemeClr val="bg2">
                  <a:lumMod val="10000"/>
                </a:schemeClr>
              </a:solidFill>
            </a:endParaRPr>
          </a:p>
          <a:p>
            <a:pPr marL="514350" indent="-514350">
              <a:spcBef>
                <a:spcPts val="600"/>
              </a:spcBef>
              <a:spcAft>
                <a:spcPts val="600"/>
              </a:spcAft>
              <a:buClr>
                <a:srgbClr val="008080"/>
              </a:buClr>
              <a:buFont typeface="+mj-lt"/>
              <a:buAutoNum type="arabicPeriod"/>
            </a:pPr>
            <a:endParaRPr lang="en-US" sz="2800" dirty="0">
              <a:solidFill>
                <a:schemeClr val="bg2">
                  <a:lumMod val="10000"/>
                </a:schemeClr>
              </a:solidFill>
            </a:endParaRPr>
          </a:p>
        </p:txBody>
      </p:sp>
      <p:sp>
        <p:nvSpPr>
          <p:cNvPr id="9"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398105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 y="-1828800"/>
          <a:ext cx="9142412" cy="11125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0" name="Title 1"/>
          <p:cNvSpPr>
            <a:spLocks noGrp="1"/>
          </p:cNvSpPr>
          <p:nvPr>
            <p:ph type="title"/>
          </p:nvPr>
        </p:nvSpPr>
        <p:spPr>
          <a:xfrm>
            <a:off x="228600" y="304142"/>
            <a:ext cx="8913813" cy="523220"/>
          </a:xfrm>
        </p:spPr>
        <p:txBody>
          <a:bodyPr wrap="square">
            <a:spAutoFit/>
          </a:bodyPr>
          <a:lstStyle/>
          <a:p>
            <a:pPr eaLnBrk="1" hangingPunct="1"/>
            <a:r>
              <a:rPr lang="en-US" dirty="0" smtClean="0">
                <a:solidFill>
                  <a:schemeClr val="tx2"/>
                </a:solidFill>
                <a:latin typeface="Source Sans Pro" charset="0"/>
              </a:rPr>
              <a:t>Dismissal of a Formal Complaint</a:t>
            </a:r>
            <a:endParaRPr lang="en-US" dirty="0">
              <a:solidFill>
                <a:schemeClr val="tx2"/>
              </a:solidFill>
              <a:latin typeface="Source Sans Pro" charset="0"/>
            </a:endParaRPr>
          </a:p>
        </p:txBody>
      </p:sp>
      <p:sp>
        <p:nvSpPr>
          <p:cNvPr id="122" name="Rectangle 121"/>
          <p:cNvSpPr/>
          <p:nvPr/>
        </p:nvSpPr>
        <p:spPr>
          <a:xfrm>
            <a:off x="4456906" y="923245"/>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45</a:t>
            </a:fld>
            <a:endParaRPr lang="en-US" dirty="0"/>
          </a:p>
        </p:txBody>
      </p:sp>
      <p:sp>
        <p:nvSpPr>
          <p:cNvPr id="8"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405648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a:spLocks noGrp="1"/>
          </p:cNvSpPr>
          <p:nvPr>
            <p:ph type="title"/>
          </p:nvPr>
        </p:nvSpPr>
        <p:spPr>
          <a:xfrm>
            <a:off x="228600" y="304142"/>
            <a:ext cx="8913813" cy="523220"/>
          </a:xfrm>
        </p:spPr>
        <p:txBody>
          <a:bodyPr wrap="square">
            <a:spAutoFit/>
          </a:bodyPr>
          <a:lstStyle/>
          <a:p>
            <a:pPr eaLnBrk="1" hangingPunct="1"/>
            <a:r>
              <a:rPr lang="en-US" dirty="0" smtClean="0">
                <a:solidFill>
                  <a:schemeClr val="tx2"/>
                </a:solidFill>
                <a:latin typeface="Source Sans Pro" charset="0"/>
              </a:rPr>
              <a:t>Investigation</a:t>
            </a:r>
            <a:endParaRPr lang="en-US" dirty="0">
              <a:solidFill>
                <a:schemeClr val="tx2"/>
              </a:solidFill>
              <a:latin typeface="Source Sans Pro" charset="0"/>
            </a:endParaRPr>
          </a:p>
        </p:txBody>
      </p:sp>
      <p:sp>
        <p:nvSpPr>
          <p:cNvPr id="122" name="Rectangle 121"/>
          <p:cNvSpPr/>
          <p:nvPr/>
        </p:nvSpPr>
        <p:spPr>
          <a:xfrm>
            <a:off x="4456906" y="923245"/>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46</a:t>
            </a:fld>
            <a:endParaRPr lang="en-US" dirty="0"/>
          </a:p>
        </p:txBody>
      </p:sp>
      <p:graphicFrame>
        <p:nvGraphicFramePr>
          <p:cNvPr id="3" name="Diagram 2"/>
          <p:cNvGraphicFramePr/>
          <p:nvPr>
            <p:extLst/>
          </p:nvPr>
        </p:nvGraphicFramePr>
        <p:xfrm>
          <a:off x="457200" y="76200"/>
          <a:ext cx="8229600" cy="4887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609600" y="1123646"/>
            <a:ext cx="8077200" cy="707886"/>
          </a:xfrm>
          <a:prstGeom prst="rect">
            <a:avLst/>
          </a:prstGeom>
          <a:noFill/>
        </p:spPr>
        <p:txBody>
          <a:bodyPr wrap="square" rtlCol="0">
            <a:spAutoFit/>
          </a:bodyPr>
          <a:lstStyle/>
          <a:p>
            <a:r>
              <a:rPr lang="en-US" sz="2000" dirty="0">
                <a:solidFill>
                  <a:schemeClr val="bg2">
                    <a:lumMod val="10000"/>
                  </a:schemeClr>
                </a:solidFill>
              </a:rPr>
              <a:t>Upon a formal complaint being filed, one or more investigators will be assigned to gather relevant evidence and draft an investigative report.</a:t>
            </a:r>
          </a:p>
        </p:txBody>
      </p:sp>
      <p:sp>
        <p:nvSpPr>
          <p:cNvPr id="9" name="TextBox 8"/>
          <p:cNvSpPr txBox="1"/>
          <p:nvPr/>
        </p:nvSpPr>
        <p:spPr>
          <a:xfrm>
            <a:off x="228600" y="3245346"/>
            <a:ext cx="3048000" cy="3231654"/>
          </a:xfrm>
          <a:prstGeom prst="rect">
            <a:avLst/>
          </a:prstGeom>
          <a:noFill/>
        </p:spPr>
        <p:txBody>
          <a:bodyPr wrap="square" rtlCol="0">
            <a:spAutoFit/>
          </a:bodyPr>
          <a:lstStyle/>
          <a:p>
            <a:pPr marL="285750" indent="-285750">
              <a:buFont typeface="Arial" panose="020B0604020202020204" pitchFamily="34" charset="0"/>
              <a:buChar char="•"/>
            </a:pPr>
            <a:r>
              <a:rPr lang="en-US" sz="1700" dirty="0" smtClean="0">
                <a:solidFill>
                  <a:schemeClr val="tx2"/>
                </a:solidFill>
              </a:rPr>
              <a:t>Burden of proof and of gathering evidence sufficient to reach a responsibility determination rests on the District and not on the parties.</a:t>
            </a:r>
          </a:p>
          <a:p>
            <a:pPr marL="285750" indent="-285750">
              <a:buFont typeface="Arial" panose="020B0604020202020204" pitchFamily="34" charset="0"/>
              <a:buChar char="•"/>
            </a:pPr>
            <a:r>
              <a:rPr lang="en-US" sz="1700" dirty="0">
                <a:solidFill>
                  <a:schemeClr val="tx2"/>
                </a:solidFill>
              </a:rPr>
              <a:t>The District must obtain voluntary, written consent (or consent of a parent/guardian) to obtain medical records to be used in the grievance process.</a:t>
            </a:r>
          </a:p>
        </p:txBody>
      </p:sp>
      <p:sp>
        <p:nvSpPr>
          <p:cNvPr id="10" name="TextBox 9"/>
          <p:cNvSpPr txBox="1"/>
          <p:nvPr/>
        </p:nvSpPr>
        <p:spPr>
          <a:xfrm>
            <a:off x="3289540" y="3245346"/>
            <a:ext cx="25146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rPr>
              <a:t>The investigator(s) must provide an equal opportunity for the parties to present witnesses, including fact and expert witnesses, and other </a:t>
            </a:r>
            <a:r>
              <a:rPr lang="en-US" dirty="0" err="1">
                <a:solidFill>
                  <a:schemeClr val="tx2"/>
                </a:solidFill>
              </a:rPr>
              <a:t>inculpatory</a:t>
            </a:r>
            <a:r>
              <a:rPr lang="en-US" dirty="0">
                <a:solidFill>
                  <a:schemeClr val="tx2"/>
                </a:solidFill>
              </a:rPr>
              <a:t> and exculpatory evidence. </a:t>
            </a:r>
          </a:p>
        </p:txBody>
      </p:sp>
      <p:sp>
        <p:nvSpPr>
          <p:cNvPr id="11" name="TextBox 10"/>
          <p:cNvSpPr txBox="1"/>
          <p:nvPr/>
        </p:nvSpPr>
        <p:spPr>
          <a:xfrm>
            <a:off x="5893280" y="3245346"/>
            <a:ext cx="25146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rPr>
              <a:t>The investigator(s) may not restrict the ability of either party to discuss the allegations under investigation or to gather and present evidence.</a:t>
            </a:r>
          </a:p>
        </p:txBody>
      </p:sp>
      <p:sp>
        <p:nvSpPr>
          <p:cNvPr id="12"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63049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a:spLocks noGrp="1"/>
          </p:cNvSpPr>
          <p:nvPr>
            <p:ph type="title"/>
          </p:nvPr>
        </p:nvSpPr>
        <p:spPr>
          <a:xfrm>
            <a:off x="228600" y="304142"/>
            <a:ext cx="8913813" cy="523220"/>
          </a:xfrm>
        </p:spPr>
        <p:txBody>
          <a:bodyPr wrap="square">
            <a:spAutoFit/>
          </a:bodyPr>
          <a:lstStyle/>
          <a:p>
            <a:pPr eaLnBrk="1" hangingPunct="1"/>
            <a:r>
              <a:rPr lang="en-US" dirty="0" smtClean="0">
                <a:solidFill>
                  <a:schemeClr val="tx2"/>
                </a:solidFill>
                <a:latin typeface="Source Sans Pro" charset="0"/>
              </a:rPr>
              <a:t>Investigation: Right to an Advisor</a:t>
            </a:r>
            <a:endParaRPr lang="en-US" dirty="0">
              <a:solidFill>
                <a:schemeClr val="tx2"/>
              </a:solidFill>
              <a:latin typeface="Source Sans Pro" charset="0"/>
            </a:endParaRPr>
          </a:p>
        </p:txBody>
      </p:sp>
      <p:sp>
        <p:nvSpPr>
          <p:cNvPr id="122" name="Rectangle 121"/>
          <p:cNvSpPr/>
          <p:nvPr/>
        </p:nvSpPr>
        <p:spPr>
          <a:xfrm>
            <a:off x="4456906" y="923245"/>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47</a:t>
            </a:fld>
            <a:endParaRPr lang="en-US" dirty="0"/>
          </a:p>
        </p:txBody>
      </p:sp>
      <p:graphicFrame>
        <p:nvGraphicFramePr>
          <p:cNvPr id="2" name="Diagram 1"/>
          <p:cNvGraphicFramePr/>
          <p:nvPr>
            <p:extLst/>
          </p:nvPr>
        </p:nvGraphicFramePr>
        <p:xfrm>
          <a:off x="533400" y="1397000"/>
          <a:ext cx="8153400" cy="4699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424647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a:spLocks noGrp="1"/>
          </p:cNvSpPr>
          <p:nvPr>
            <p:ph type="title"/>
          </p:nvPr>
        </p:nvSpPr>
        <p:spPr>
          <a:xfrm>
            <a:off x="228600" y="128513"/>
            <a:ext cx="8913813" cy="523220"/>
          </a:xfrm>
        </p:spPr>
        <p:txBody>
          <a:bodyPr wrap="square">
            <a:spAutoFit/>
          </a:bodyPr>
          <a:lstStyle/>
          <a:p>
            <a:pPr eaLnBrk="1" hangingPunct="1"/>
            <a:r>
              <a:rPr lang="en-US" dirty="0" smtClean="0">
                <a:solidFill>
                  <a:schemeClr val="tx2"/>
                </a:solidFill>
                <a:latin typeface="Source Sans Pro" charset="0"/>
              </a:rPr>
              <a:t>Investigation</a:t>
            </a:r>
            <a:endParaRPr lang="en-US" dirty="0">
              <a:solidFill>
                <a:schemeClr val="tx2"/>
              </a:solidFill>
              <a:latin typeface="Source Sans Pro" charset="0"/>
            </a:endParaRPr>
          </a:p>
        </p:txBody>
      </p:sp>
      <p:sp>
        <p:nvSpPr>
          <p:cNvPr id="122" name="Rectangle 121"/>
          <p:cNvSpPr/>
          <p:nvPr/>
        </p:nvSpPr>
        <p:spPr>
          <a:xfrm>
            <a:off x="4456906" y="719332"/>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 name="Picture 1"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92600" y="1793554"/>
            <a:ext cx="812800" cy="810678"/>
          </a:xfrm>
          <a:prstGeom prst="rect">
            <a:avLst/>
          </a:prstGeom>
        </p:spPr>
      </p:pic>
      <p:pic>
        <p:nvPicPr>
          <p:cNvPr id="3" name="Picture 2"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412496" y="1600200"/>
            <a:ext cx="861786" cy="859536"/>
          </a:xfrm>
          <a:prstGeom prst="rect">
            <a:avLst/>
          </a:prstGeom>
        </p:spPr>
      </p:pic>
      <p:pic>
        <p:nvPicPr>
          <p:cNvPr id="12" name="Picture 11"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08532" y="2579747"/>
            <a:ext cx="812800" cy="810678"/>
          </a:xfrm>
          <a:prstGeom prst="rect">
            <a:avLst/>
          </a:prstGeom>
        </p:spPr>
      </p:pic>
      <p:pic>
        <p:nvPicPr>
          <p:cNvPr id="13" name="Picture 12"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452014" y="2423936"/>
            <a:ext cx="861786" cy="859536"/>
          </a:xfrm>
          <a:prstGeom prst="rect">
            <a:avLst/>
          </a:prstGeom>
        </p:spPr>
      </p:pic>
      <p:pic>
        <p:nvPicPr>
          <p:cNvPr id="14" name="Picture 13"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06668" y="3360711"/>
            <a:ext cx="812800" cy="810678"/>
          </a:xfrm>
          <a:prstGeom prst="rect">
            <a:avLst/>
          </a:prstGeom>
        </p:spPr>
      </p:pic>
      <p:pic>
        <p:nvPicPr>
          <p:cNvPr id="15" name="Picture 14"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509692" y="3190219"/>
            <a:ext cx="861786" cy="859536"/>
          </a:xfrm>
          <a:prstGeom prst="rect">
            <a:avLst/>
          </a:prstGeom>
        </p:spPr>
      </p:pic>
      <p:sp>
        <p:nvSpPr>
          <p:cNvPr id="4" name="TextBox 3"/>
          <p:cNvSpPr txBox="1"/>
          <p:nvPr/>
        </p:nvSpPr>
        <p:spPr>
          <a:xfrm>
            <a:off x="5105400" y="1878365"/>
            <a:ext cx="7440306" cy="461665"/>
          </a:xfrm>
          <a:prstGeom prst="rect">
            <a:avLst/>
          </a:prstGeom>
          <a:noFill/>
        </p:spPr>
        <p:txBody>
          <a:bodyPr wrap="square" rtlCol="0">
            <a:spAutoFit/>
          </a:bodyPr>
          <a:lstStyle/>
          <a:p>
            <a:r>
              <a:rPr lang="en-US" sz="2400" dirty="0" smtClean="0">
                <a:solidFill>
                  <a:schemeClr val="tx1">
                    <a:lumMod val="50000"/>
                  </a:schemeClr>
                </a:solidFill>
              </a:rPr>
              <a:t>Date</a:t>
            </a:r>
            <a:endParaRPr lang="en-US" sz="2400" dirty="0">
              <a:solidFill>
                <a:schemeClr val="tx1">
                  <a:lumMod val="50000"/>
                </a:schemeClr>
              </a:solidFill>
            </a:endParaRPr>
          </a:p>
        </p:txBody>
      </p:sp>
      <p:sp>
        <p:nvSpPr>
          <p:cNvPr id="19" name="TextBox 18"/>
          <p:cNvSpPr txBox="1"/>
          <p:nvPr/>
        </p:nvSpPr>
        <p:spPr>
          <a:xfrm>
            <a:off x="5168504" y="2724684"/>
            <a:ext cx="7364106" cy="461665"/>
          </a:xfrm>
          <a:prstGeom prst="rect">
            <a:avLst/>
          </a:prstGeom>
          <a:noFill/>
        </p:spPr>
        <p:txBody>
          <a:bodyPr wrap="square" rtlCol="0">
            <a:spAutoFit/>
          </a:bodyPr>
          <a:lstStyle/>
          <a:p>
            <a:r>
              <a:rPr lang="en-US" sz="2400" dirty="0" smtClean="0">
                <a:solidFill>
                  <a:schemeClr val="tx1">
                    <a:lumMod val="50000"/>
                  </a:schemeClr>
                </a:solidFill>
              </a:rPr>
              <a:t>Time</a:t>
            </a:r>
            <a:endParaRPr lang="en-US" sz="2400" dirty="0">
              <a:solidFill>
                <a:schemeClr val="tx1">
                  <a:lumMod val="50000"/>
                </a:schemeClr>
              </a:solidFill>
            </a:endParaRPr>
          </a:p>
        </p:txBody>
      </p:sp>
      <p:sp>
        <p:nvSpPr>
          <p:cNvPr id="20" name="TextBox 19"/>
          <p:cNvSpPr txBox="1"/>
          <p:nvPr/>
        </p:nvSpPr>
        <p:spPr>
          <a:xfrm>
            <a:off x="5210709" y="3516300"/>
            <a:ext cx="7516505" cy="461665"/>
          </a:xfrm>
          <a:prstGeom prst="rect">
            <a:avLst/>
          </a:prstGeom>
          <a:noFill/>
        </p:spPr>
        <p:txBody>
          <a:bodyPr wrap="square" rtlCol="0">
            <a:spAutoFit/>
          </a:bodyPr>
          <a:lstStyle/>
          <a:p>
            <a:r>
              <a:rPr lang="en-US" sz="2400" dirty="0" smtClean="0">
                <a:solidFill>
                  <a:schemeClr val="tx1">
                    <a:lumMod val="50000"/>
                  </a:schemeClr>
                </a:solidFill>
              </a:rPr>
              <a:t>Location</a:t>
            </a:r>
            <a:endParaRPr lang="en-US" sz="2400" dirty="0">
              <a:solidFill>
                <a:schemeClr val="tx1">
                  <a:lumMod val="50000"/>
                </a:schemeClr>
              </a:solidFill>
            </a:endParaRPr>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48</a:t>
            </a:fld>
            <a:endParaRPr lang="en-US" dirty="0"/>
          </a:p>
        </p:txBody>
      </p:sp>
      <p:pic>
        <p:nvPicPr>
          <p:cNvPr id="16" name="Picture 15"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96308" y="4122258"/>
            <a:ext cx="812800" cy="810678"/>
          </a:xfrm>
          <a:prstGeom prst="rect">
            <a:avLst/>
          </a:prstGeom>
        </p:spPr>
      </p:pic>
      <p:pic>
        <p:nvPicPr>
          <p:cNvPr id="17" name="Picture 16"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412496" y="3969033"/>
            <a:ext cx="861786" cy="859536"/>
          </a:xfrm>
          <a:prstGeom prst="rect">
            <a:avLst/>
          </a:prstGeom>
        </p:spPr>
      </p:pic>
      <p:sp>
        <p:nvSpPr>
          <p:cNvPr id="22" name="TextBox 21"/>
          <p:cNvSpPr txBox="1"/>
          <p:nvPr/>
        </p:nvSpPr>
        <p:spPr>
          <a:xfrm>
            <a:off x="5210709" y="4338935"/>
            <a:ext cx="7516505" cy="461665"/>
          </a:xfrm>
          <a:prstGeom prst="rect">
            <a:avLst/>
          </a:prstGeom>
          <a:noFill/>
        </p:spPr>
        <p:txBody>
          <a:bodyPr wrap="square" rtlCol="0">
            <a:spAutoFit/>
          </a:bodyPr>
          <a:lstStyle/>
          <a:p>
            <a:r>
              <a:rPr lang="en-US" sz="2400" dirty="0" smtClean="0">
                <a:solidFill>
                  <a:schemeClr val="tx1">
                    <a:lumMod val="50000"/>
                  </a:schemeClr>
                </a:solidFill>
              </a:rPr>
              <a:t>Participants</a:t>
            </a:r>
            <a:endParaRPr lang="en-US" sz="2400" dirty="0">
              <a:solidFill>
                <a:schemeClr val="tx1">
                  <a:lumMod val="50000"/>
                </a:schemeClr>
              </a:solidFill>
            </a:endParaRPr>
          </a:p>
        </p:txBody>
      </p:sp>
      <p:sp>
        <p:nvSpPr>
          <p:cNvPr id="5" name="TextBox 4"/>
          <p:cNvSpPr txBox="1"/>
          <p:nvPr/>
        </p:nvSpPr>
        <p:spPr>
          <a:xfrm>
            <a:off x="571054" y="736544"/>
            <a:ext cx="8344346" cy="1338828"/>
          </a:xfrm>
          <a:prstGeom prst="rect">
            <a:avLst/>
          </a:prstGeom>
          <a:noFill/>
        </p:spPr>
        <p:txBody>
          <a:bodyPr wrap="square" rtlCol="0">
            <a:spAutoFit/>
          </a:bodyPr>
          <a:lstStyle/>
          <a:p>
            <a:r>
              <a:rPr lang="en-US" sz="2100" dirty="0">
                <a:solidFill>
                  <a:schemeClr val="bg2">
                    <a:lumMod val="10000"/>
                  </a:schemeClr>
                </a:solidFill>
              </a:rPr>
              <a:t>For any meeting or investigative interview, the investigator(s) must provide a </a:t>
            </a:r>
            <a:r>
              <a:rPr lang="en-US" sz="2100" b="1" dirty="0">
                <a:solidFill>
                  <a:srgbClr val="5E3C63"/>
                </a:solidFill>
              </a:rPr>
              <a:t>written notice </a:t>
            </a:r>
            <a:r>
              <a:rPr lang="en-US" sz="2100" dirty="0">
                <a:solidFill>
                  <a:schemeClr val="bg2">
                    <a:lumMod val="10000"/>
                  </a:schemeClr>
                </a:solidFill>
              </a:rPr>
              <a:t>to any party whose </a:t>
            </a:r>
            <a:r>
              <a:rPr lang="en-US" sz="2100" b="1" dirty="0">
                <a:solidFill>
                  <a:srgbClr val="5E3C63"/>
                </a:solidFill>
              </a:rPr>
              <a:t>participation is invited or expected</a:t>
            </a:r>
            <a:r>
              <a:rPr lang="en-US" sz="2100" dirty="0">
                <a:solidFill>
                  <a:schemeClr val="bg2">
                    <a:lumMod val="10000"/>
                  </a:schemeClr>
                </a:solidFill>
              </a:rPr>
              <a:t>. </a:t>
            </a:r>
            <a:r>
              <a:rPr lang="en-US" sz="2100" dirty="0" smtClean="0">
                <a:solidFill>
                  <a:schemeClr val="bg2">
                    <a:lumMod val="10000"/>
                  </a:schemeClr>
                </a:solidFill>
              </a:rPr>
              <a:t>The notice must include:</a:t>
            </a:r>
            <a:endParaRPr lang="en-US" sz="2100" dirty="0">
              <a:solidFill>
                <a:schemeClr val="bg2">
                  <a:lumMod val="10000"/>
                </a:schemeClr>
              </a:solidFill>
            </a:endParaRPr>
          </a:p>
          <a:p>
            <a:endParaRPr lang="en-US" dirty="0"/>
          </a:p>
        </p:txBody>
      </p:sp>
      <p:pic>
        <p:nvPicPr>
          <p:cNvPr id="23" name="Picture 22"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97143" y="4893831"/>
            <a:ext cx="812800" cy="810678"/>
          </a:xfrm>
          <a:prstGeom prst="rect">
            <a:avLst/>
          </a:prstGeom>
        </p:spPr>
      </p:pic>
      <p:pic>
        <p:nvPicPr>
          <p:cNvPr id="24" name="Picture 23"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413331" y="4740606"/>
            <a:ext cx="861786" cy="859536"/>
          </a:xfrm>
          <a:prstGeom prst="rect">
            <a:avLst/>
          </a:prstGeom>
        </p:spPr>
      </p:pic>
      <p:sp>
        <p:nvSpPr>
          <p:cNvPr id="25" name="TextBox 24"/>
          <p:cNvSpPr txBox="1"/>
          <p:nvPr/>
        </p:nvSpPr>
        <p:spPr>
          <a:xfrm>
            <a:off x="5211544" y="5110508"/>
            <a:ext cx="7516505" cy="461665"/>
          </a:xfrm>
          <a:prstGeom prst="rect">
            <a:avLst/>
          </a:prstGeom>
          <a:noFill/>
        </p:spPr>
        <p:txBody>
          <a:bodyPr wrap="square" rtlCol="0">
            <a:spAutoFit/>
          </a:bodyPr>
          <a:lstStyle/>
          <a:p>
            <a:r>
              <a:rPr lang="en-US" sz="2400" dirty="0" smtClean="0">
                <a:solidFill>
                  <a:schemeClr val="tx1">
                    <a:lumMod val="50000"/>
                  </a:schemeClr>
                </a:solidFill>
              </a:rPr>
              <a:t>Purpose</a:t>
            </a:r>
            <a:endParaRPr lang="en-US" sz="2400" dirty="0">
              <a:solidFill>
                <a:schemeClr val="tx1">
                  <a:lumMod val="50000"/>
                </a:schemeClr>
              </a:solidFill>
            </a:endParaRPr>
          </a:p>
        </p:txBody>
      </p:sp>
      <p:sp>
        <p:nvSpPr>
          <p:cNvPr id="26" name="TextBox 25"/>
          <p:cNvSpPr txBox="1"/>
          <p:nvPr/>
        </p:nvSpPr>
        <p:spPr>
          <a:xfrm>
            <a:off x="571054" y="5771229"/>
            <a:ext cx="8344346" cy="1015663"/>
          </a:xfrm>
          <a:prstGeom prst="rect">
            <a:avLst/>
          </a:prstGeom>
          <a:noFill/>
        </p:spPr>
        <p:txBody>
          <a:bodyPr wrap="square" rtlCol="0">
            <a:spAutoFit/>
          </a:bodyPr>
          <a:lstStyle/>
          <a:p>
            <a:r>
              <a:rPr lang="en-US" sz="2100" dirty="0">
                <a:solidFill>
                  <a:schemeClr val="bg2">
                    <a:lumMod val="10000"/>
                  </a:schemeClr>
                </a:solidFill>
              </a:rPr>
              <a:t>The investigator(s) must provide sufficient time for the party to prepare </a:t>
            </a:r>
            <a:r>
              <a:rPr lang="en-US" sz="2100" dirty="0" smtClean="0">
                <a:solidFill>
                  <a:schemeClr val="bg2">
                    <a:lumMod val="10000"/>
                  </a:schemeClr>
                </a:solidFill>
              </a:rPr>
              <a:t/>
            </a:r>
            <a:br>
              <a:rPr lang="en-US" sz="2100" dirty="0" smtClean="0">
                <a:solidFill>
                  <a:schemeClr val="bg2">
                    <a:lumMod val="10000"/>
                  </a:schemeClr>
                </a:solidFill>
              </a:rPr>
            </a:br>
            <a:r>
              <a:rPr lang="en-US" sz="2100" dirty="0" smtClean="0">
                <a:solidFill>
                  <a:schemeClr val="bg2">
                    <a:lumMod val="10000"/>
                  </a:schemeClr>
                </a:solidFill>
              </a:rPr>
              <a:t>to </a:t>
            </a:r>
            <a:r>
              <a:rPr lang="en-US" sz="2100" dirty="0">
                <a:solidFill>
                  <a:schemeClr val="bg2">
                    <a:lumMod val="10000"/>
                  </a:schemeClr>
                </a:solidFill>
              </a:rPr>
              <a:t>participate. </a:t>
            </a:r>
          </a:p>
          <a:p>
            <a:endParaRPr lang="en-US" dirty="0"/>
          </a:p>
        </p:txBody>
      </p:sp>
      <p:pic>
        <p:nvPicPr>
          <p:cNvPr id="6" name="Picture 5"/>
          <p:cNvPicPr>
            <a:picLocks noChangeAspect="1"/>
          </p:cNvPicPr>
          <p:nvPr/>
        </p:nvPicPr>
        <p:blipFill rotWithShape="1">
          <a:blip r:embed="rId6" cstate="email">
            <a:extLst>
              <a:ext uri="{28A0092B-C50C-407E-A947-70E740481C1C}">
                <a14:useLocalDpi xmlns:a14="http://schemas.microsoft.com/office/drawing/2010/main" val="0"/>
              </a:ext>
            </a:extLst>
          </a:blip>
          <a:srcRect l="4547" r="8010" b="1149"/>
          <a:stretch/>
        </p:blipFill>
        <p:spPr>
          <a:xfrm>
            <a:off x="714462" y="1878365"/>
            <a:ext cx="3292658" cy="3722273"/>
          </a:xfrm>
          <a:prstGeom prst="rect">
            <a:avLst/>
          </a:prstGeom>
          <a:ln w="28575">
            <a:solidFill>
              <a:srgbClr val="000066"/>
            </a:solidFill>
          </a:ln>
          <a:effectLst>
            <a:outerShdw blurRad="50800" dist="38100" dir="2700000" algn="tl" rotWithShape="0">
              <a:prstClr val="black">
                <a:alpha val="40000"/>
              </a:prstClr>
            </a:outerShdw>
          </a:effectLst>
        </p:spPr>
      </p:pic>
      <p:sp>
        <p:nvSpPr>
          <p:cNvPr id="27"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319272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a:spLocks noGrp="1"/>
          </p:cNvSpPr>
          <p:nvPr>
            <p:ph type="title"/>
          </p:nvPr>
        </p:nvSpPr>
        <p:spPr>
          <a:xfrm>
            <a:off x="228600" y="230514"/>
            <a:ext cx="8913813" cy="523220"/>
          </a:xfrm>
        </p:spPr>
        <p:txBody>
          <a:bodyPr wrap="square">
            <a:spAutoFit/>
          </a:bodyPr>
          <a:lstStyle/>
          <a:p>
            <a:pPr eaLnBrk="1" hangingPunct="1"/>
            <a:r>
              <a:rPr lang="en-US" dirty="0" smtClean="0">
                <a:solidFill>
                  <a:schemeClr val="tx2"/>
                </a:solidFill>
                <a:latin typeface="Source Sans Pro" charset="0"/>
              </a:rPr>
              <a:t>Conducting a Thorough Investigation</a:t>
            </a:r>
            <a:endParaRPr lang="en-US" dirty="0">
              <a:solidFill>
                <a:schemeClr val="tx2"/>
              </a:solidFill>
              <a:latin typeface="Source Sans Pro" charset="0"/>
            </a:endParaRPr>
          </a:p>
        </p:txBody>
      </p:sp>
      <p:sp>
        <p:nvSpPr>
          <p:cNvPr id="122" name="Rectangle 121"/>
          <p:cNvSpPr/>
          <p:nvPr/>
        </p:nvSpPr>
        <p:spPr>
          <a:xfrm>
            <a:off x="4456906" y="821333"/>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49</a:t>
            </a:fld>
            <a:endParaRPr lang="en-US" dirty="0"/>
          </a:p>
        </p:txBody>
      </p:sp>
      <p:sp>
        <p:nvSpPr>
          <p:cNvPr id="31" name="TextBox 30"/>
          <p:cNvSpPr txBox="1"/>
          <p:nvPr/>
        </p:nvSpPr>
        <p:spPr>
          <a:xfrm>
            <a:off x="428625" y="1066800"/>
            <a:ext cx="8229600" cy="5478423"/>
          </a:xfrm>
          <a:prstGeom prst="rect">
            <a:avLst/>
          </a:prstGeom>
          <a:noFill/>
        </p:spPr>
        <p:txBody>
          <a:bodyPr wrap="square" rtlCol="0">
            <a:spAutoFit/>
          </a:bodyPr>
          <a:lstStyle/>
          <a:p>
            <a:pPr>
              <a:buClr>
                <a:srgbClr val="008080"/>
              </a:buClr>
            </a:pPr>
            <a:r>
              <a:rPr lang="en-US" sz="2400" b="1" dirty="0" smtClean="0">
                <a:solidFill>
                  <a:schemeClr val="bg2">
                    <a:lumMod val="10000"/>
                  </a:schemeClr>
                </a:solidFill>
              </a:rPr>
              <a:t>	Conduct Investigation Interviews</a:t>
            </a:r>
            <a:br>
              <a:rPr lang="en-US" sz="2400" b="1" dirty="0" smtClean="0">
                <a:solidFill>
                  <a:schemeClr val="bg2">
                    <a:lumMod val="10000"/>
                  </a:schemeClr>
                </a:solidFill>
              </a:rPr>
            </a:br>
            <a:endParaRPr lang="en-US" sz="2400" b="1" dirty="0" smtClean="0">
              <a:solidFill>
                <a:schemeClr val="bg2">
                  <a:lumMod val="10000"/>
                </a:schemeClr>
              </a:solidFill>
            </a:endParaRPr>
          </a:p>
          <a:p>
            <a:pPr marL="342900" indent="-342900">
              <a:spcBef>
                <a:spcPts val="600"/>
              </a:spcBef>
              <a:spcAft>
                <a:spcPts val="600"/>
              </a:spcAft>
              <a:buClr>
                <a:srgbClr val="008080"/>
              </a:buClr>
              <a:buFont typeface="Arial" panose="020B0604020202020204" pitchFamily="34" charset="0"/>
              <a:buChar char="•"/>
            </a:pPr>
            <a:r>
              <a:rPr lang="en-US" sz="2000" dirty="0" smtClean="0">
                <a:solidFill>
                  <a:schemeClr val="bg2">
                    <a:lumMod val="10000"/>
                  </a:schemeClr>
                </a:solidFill>
              </a:rPr>
              <a:t>Interview of the parties</a:t>
            </a:r>
          </a:p>
          <a:p>
            <a:pPr marL="914400" lvl="1" indent="-457200">
              <a:spcBef>
                <a:spcPts val="600"/>
              </a:spcBef>
              <a:spcAft>
                <a:spcPts val="600"/>
              </a:spcAft>
              <a:buClr>
                <a:srgbClr val="008080"/>
              </a:buClr>
              <a:buSzPct val="75000"/>
              <a:buFont typeface="Wingdings" panose="05000000000000000000" pitchFamily="2" charset="2"/>
              <a:buChar char="§"/>
            </a:pPr>
            <a:r>
              <a:rPr lang="en-US" dirty="0">
                <a:solidFill>
                  <a:schemeClr val="bg2">
                    <a:lumMod val="10000"/>
                  </a:schemeClr>
                </a:solidFill>
              </a:rPr>
              <a:t>What happened?  When did it happen?  Where did it happen?  Have you talked to others about what happened?  Did you write down what happened? </a:t>
            </a:r>
          </a:p>
          <a:p>
            <a:pPr marL="342900" indent="-342900">
              <a:spcBef>
                <a:spcPts val="600"/>
              </a:spcBef>
              <a:spcAft>
                <a:spcPts val="600"/>
              </a:spcAft>
              <a:buClr>
                <a:srgbClr val="008080"/>
              </a:buClr>
              <a:buFont typeface="Arial" panose="020B0604020202020204" pitchFamily="34" charset="0"/>
              <a:buChar char="•"/>
            </a:pPr>
            <a:r>
              <a:rPr lang="en-US" sz="2000" dirty="0" smtClean="0">
                <a:solidFill>
                  <a:schemeClr val="bg2">
                    <a:lumMod val="10000"/>
                  </a:schemeClr>
                </a:solidFill>
              </a:rPr>
              <a:t>Witness interviews/statements</a:t>
            </a:r>
          </a:p>
          <a:p>
            <a:pPr marL="914400" lvl="1" indent="-457200">
              <a:spcBef>
                <a:spcPts val="600"/>
              </a:spcBef>
              <a:spcAft>
                <a:spcPts val="600"/>
              </a:spcAft>
              <a:buClr>
                <a:srgbClr val="008080"/>
              </a:buClr>
              <a:buSzPct val="75000"/>
              <a:buFont typeface="Wingdings" panose="05000000000000000000" pitchFamily="2" charset="2"/>
              <a:buChar char="§"/>
            </a:pPr>
            <a:r>
              <a:rPr lang="en-US" dirty="0">
                <a:solidFill>
                  <a:schemeClr val="bg2">
                    <a:lumMod val="10000"/>
                  </a:schemeClr>
                </a:solidFill>
              </a:rPr>
              <a:t>Do you know what is alleged to have happened? Where were you when it happened?  Do you know the respondent and/or complainant?  For how long and how would you describe your relationship with them (friend, acquaintance, etc</a:t>
            </a:r>
            <a:r>
              <a:rPr lang="en-US" dirty="0" smtClean="0">
                <a:solidFill>
                  <a:schemeClr val="bg2">
                    <a:lumMod val="10000"/>
                  </a:schemeClr>
                </a:solidFill>
              </a:rPr>
              <a:t>.)?</a:t>
            </a:r>
          </a:p>
          <a:p>
            <a:pPr marL="342900" indent="-342900">
              <a:spcBef>
                <a:spcPts val="600"/>
              </a:spcBef>
              <a:spcAft>
                <a:spcPts val="600"/>
              </a:spcAft>
              <a:buClr>
                <a:srgbClr val="008080"/>
              </a:buClr>
              <a:buSzPct val="75000"/>
              <a:buFont typeface="Arial" panose="020B0604020202020204" pitchFamily="34" charset="0"/>
              <a:buChar char="•"/>
            </a:pPr>
            <a:r>
              <a:rPr lang="en-US" sz="2000" dirty="0" smtClean="0">
                <a:solidFill>
                  <a:schemeClr val="bg2">
                    <a:lumMod val="10000"/>
                  </a:schemeClr>
                </a:solidFill>
              </a:rPr>
              <a:t>Listen carefully to answers. Ask follow up questions.</a:t>
            </a:r>
          </a:p>
          <a:p>
            <a:pPr marL="342900" indent="-342900">
              <a:spcBef>
                <a:spcPts val="600"/>
              </a:spcBef>
              <a:spcAft>
                <a:spcPts val="600"/>
              </a:spcAft>
              <a:buClr>
                <a:srgbClr val="008080"/>
              </a:buClr>
              <a:buSzPct val="75000"/>
              <a:buFont typeface="Arial" panose="020B0604020202020204" pitchFamily="34" charset="0"/>
              <a:buChar char="•"/>
            </a:pPr>
            <a:r>
              <a:rPr lang="en-US" sz="2000" dirty="0" smtClean="0">
                <a:solidFill>
                  <a:schemeClr val="bg2">
                    <a:lumMod val="10000"/>
                  </a:schemeClr>
                </a:solidFill>
              </a:rPr>
              <a:t>Start with broad, general questions, then narrow the questions. Avoid yes/no questions.</a:t>
            </a:r>
          </a:p>
          <a:p>
            <a:endParaRPr lang="en-US" sz="1600" dirty="0"/>
          </a:p>
        </p:txBody>
      </p:sp>
      <p:sp>
        <p:nvSpPr>
          <p:cNvPr id="29" name="Oval 28"/>
          <p:cNvSpPr/>
          <p:nvPr/>
        </p:nvSpPr>
        <p:spPr>
          <a:xfrm>
            <a:off x="428624" y="882505"/>
            <a:ext cx="866775" cy="866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1</a:t>
            </a:r>
            <a:endParaRPr lang="en-US" sz="3200" dirty="0"/>
          </a:p>
        </p:txBody>
      </p:sp>
      <p:sp>
        <p:nvSpPr>
          <p:cNvPr id="8"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163853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304800"/>
            <a:ext cx="8229600" cy="523220"/>
          </a:xfrm>
        </p:spPr>
        <p:txBody>
          <a:bodyPr>
            <a:spAutoFit/>
          </a:bodyPr>
          <a:lstStyle/>
          <a:p>
            <a:pPr eaLnBrk="1" hangingPunct="1"/>
            <a:r>
              <a:rPr lang="en-US" dirty="0" smtClean="0">
                <a:solidFill>
                  <a:schemeClr val="tx2"/>
                </a:solidFill>
                <a:latin typeface="Source Sans Pro" charset="0"/>
              </a:rPr>
              <a:t>Title IX Enforcement</a:t>
            </a:r>
            <a:endParaRPr lang="en-US" dirty="0">
              <a:solidFill>
                <a:schemeClr val="tx2"/>
              </a:solidFill>
              <a:latin typeface="Source Sans Pro" charset="0"/>
            </a:endParaRPr>
          </a:p>
        </p:txBody>
      </p:sp>
      <p:sp>
        <p:nvSpPr>
          <p:cNvPr id="22" name="Rectangle 21"/>
          <p:cNvSpPr/>
          <p:nvPr/>
        </p:nvSpPr>
        <p:spPr>
          <a:xfrm>
            <a:off x="4343400" y="91440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graphicFrame>
        <p:nvGraphicFramePr>
          <p:cNvPr id="3" name="Diagram 2"/>
          <p:cNvGraphicFramePr/>
          <p:nvPr>
            <p:extLst/>
          </p:nvPr>
        </p:nvGraphicFramePr>
        <p:xfrm>
          <a:off x="609600" y="1397000"/>
          <a:ext cx="8077200" cy="4546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1722988779"/>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a:spLocks noGrp="1"/>
          </p:cNvSpPr>
          <p:nvPr>
            <p:ph type="title"/>
          </p:nvPr>
        </p:nvSpPr>
        <p:spPr>
          <a:xfrm>
            <a:off x="228600" y="282886"/>
            <a:ext cx="8913813" cy="523220"/>
          </a:xfrm>
        </p:spPr>
        <p:txBody>
          <a:bodyPr wrap="square">
            <a:spAutoFit/>
          </a:bodyPr>
          <a:lstStyle/>
          <a:p>
            <a:pPr eaLnBrk="1" hangingPunct="1"/>
            <a:r>
              <a:rPr lang="en-US" dirty="0" smtClean="0">
                <a:solidFill>
                  <a:schemeClr val="tx2"/>
                </a:solidFill>
                <a:latin typeface="Source Sans Pro" charset="0"/>
              </a:rPr>
              <a:t>Conducting a Thorough Investigation</a:t>
            </a:r>
            <a:endParaRPr lang="en-US" dirty="0">
              <a:solidFill>
                <a:schemeClr val="tx2"/>
              </a:solidFill>
              <a:latin typeface="Source Sans Pro" charset="0"/>
            </a:endParaRPr>
          </a:p>
        </p:txBody>
      </p:sp>
      <p:sp>
        <p:nvSpPr>
          <p:cNvPr id="122" name="Rectangle 121"/>
          <p:cNvSpPr/>
          <p:nvPr/>
        </p:nvSpPr>
        <p:spPr>
          <a:xfrm>
            <a:off x="4456906" y="873705"/>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50</a:t>
            </a:fld>
            <a:endParaRPr lang="en-US" dirty="0"/>
          </a:p>
        </p:txBody>
      </p:sp>
      <p:sp>
        <p:nvSpPr>
          <p:cNvPr id="5" name="TextBox 4"/>
          <p:cNvSpPr txBox="1"/>
          <p:nvPr/>
        </p:nvSpPr>
        <p:spPr>
          <a:xfrm>
            <a:off x="457200" y="1676400"/>
            <a:ext cx="8229600" cy="4416594"/>
          </a:xfrm>
          <a:prstGeom prst="rect">
            <a:avLst/>
          </a:prstGeom>
          <a:noFill/>
        </p:spPr>
        <p:txBody>
          <a:bodyPr wrap="square" rtlCol="0">
            <a:spAutoFit/>
          </a:bodyPr>
          <a:lstStyle/>
          <a:p>
            <a:pPr>
              <a:spcBef>
                <a:spcPts val="600"/>
              </a:spcBef>
              <a:spcAft>
                <a:spcPts val="600"/>
              </a:spcAft>
              <a:buClr>
                <a:srgbClr val="008080"/>
              </a:buClr>
            </a:pPr>
            <a:r>
              <a:rPr lang="en-US" sz="2400" b="1" dirty="0" smtClean="0">
                <a:solidFill>
                  <a:schemeClr val="bg2">
                    <a:lumMod val="10000"/>
                  </a:schemeClr>
                </a:solidFill>
              </a:rPr>
              <a:t>	Notify parents</a:t>
            </a:r>
          </a:p>
          <a:p>
            <a:pPr>
              <a:spcBef>
                <a:spcPts val="600"/>
              </a:spcBef>
              <a:spcAft>
                <a:spcPts val="600"/>
              </a:spcAft>
              <a:buClr>
                <a:srgbClr val="008080"/>
              </a:buClr>
            </a:pPr>
            <a:endParaRPr lang="en-US" sz="2400" b="1" dirty="0" smtClean="0">
              <a:solidFill>
                <a:schemeClr val="bg2">
                  <a:lumMod val="10000"/>
                </a:schemeClr>
              </a:solidFill>
            </a:endParaRPr>
          </a:p>
          <a:p>
            <a:pPr>
              <a:spcBef>
                <a:spcPts val="600"/>
              </a:spcBef>
              <a:spcAft>
                <a:spcPts val="600"/>
              </a:spcAft>
              <a:buClr>
                <a:srgbClr val="008080"/>
              </a:buClr>
            </a:pPr>
            <a:endParaRPr lang="en-US" sz="2400" b="1" dirty="0">
              <a:solidFill>
                <a:schemeClr val="bg2">
                  <a:lumMod val="10000"/>
                </a:schemeClr>
              </a:solidFill>
            </a:endParaRPr>
          </a:p>
          <a:p>
            <a:pPr>
              <a:spcBef>
                <a:spcPts val="0"/>
              </a:spcBef>
              <a:spcAft>
                <a:spcPts val="0"/>
              </a:spcAft>
              <a:buClr>
                <a:srgbClr val="008080"/>
              </a:buClr>
            </a:pPr>
            <a:r>
              <a:rPr lang="en-US" sz="2400" b="1" dirty="0" smtClean="0">
                <a:solidFill>
                  <a:schemeClr val="bg2">
                    <a:lumMod val="10000"/>
                  </a:schemeClr>
                </a:solidFill>
              </a:rPr>
              <a:t>	Review video footage, documents and other physical 	evidence</a:t>
            </a:r>
            <a:br>
              <a:rPr lang="en-US" sz="2400" b="1" dirty="0" smtClean="0">
                <a:solidFill>
                  <a:schemeClr val="bg2">
                    <a:lumMod val="10000"/>
                  </a:schemeClr>
                </a:solidFill>
              </a:rPr>
            </a:br>
            <a:endParaRPr lang="en-US" sz="2400" b="1" dirty="0" smtClean="0">
              <a:solidFill>
                <a:schemeClr val="bg2">
                  <a:lumMod val="10000"/>
                </a:schemeClr>
              </a:solidFill>
            </a:endParaRPr>
          </a:p>
          <a:p>
            <a:pPr marL="914400" lvl="1" indent="-457200">
              <a:spcBef>
                <a:spcPts val="600"/>
              </a:spcBef>
              <a:spcAft>
                <a:spcPts val="600"/>
              </a:spcAft>
              <a:buClr>
                <a:srgbClr val="008080"/>
              </a:buClr>
              <a:buSzPct val="75000"/>
              <a:buFont typeface="Wingdings" panose="05000000000000000000" pitchFamily="2" charset="2"/>
              <a:buChar char="§"/>
            </a:pPr>
            <a:endParaRPr lang="en-US" dirty="0" smtClean="0">
              <a:solidFill>
                <a:schemeClr val="bg2">
                  <a:lumMod val="10000"/>
                </a:schemeClr>
              </a:solidFill>
            </a:endParaRPr>
          </a:p>
          <a:p>
            <a:pPr>
              <a:spcBef>
                <a:spcPts val="600"/>
              </a:spcBef>
              <a:spcAft>
                <a:spcPts val="600"/>
              </a:spcAft>
              <a:buClr>
                <a:srgbClr val="008080"/>
              </a:buClr>
            </a:pPr>
            <a:endParaRPr lang="en-US" sz="2400" b="1" dirty="0">
              <a:solidFill>
                <a:schemeClr val="bg2">
                  <a:lumMod val="10000"/>
                </a:schemeClr>
              </a:solidFill>
            </a:endParaRPr>
          </a:p>
          <a:p>
            <a:pPr>
              <a:spcBef>
                <a:spcPts val="600"/>
              </a:spcBef>
              <a:spcAft>
                <a:spcPts val="600"/>
              </a:spcAft>
              <a:buClr>
                <a:srgbClr val="008080"/>
              </a:buClr>
            </a:pPr>
            <a:endParaRPr lang="en-US" sz="2400" b="1" dirty="0" smtClean="0">
              <a:solidFill>
                <a:schemeClr val="bg2">
                  <a:lumMod val="10000"/>
                </a:schemeClr>
              </a:solidFill>
            </a:endParaRPr>
          </a:p>
          <a:p>
            <a:endParaRPr lang="en-US" sz="1600" dirty="0"/>
          </a:p>
        </p:txBody>
      </p:sp>
      <p:sp>
        <p:nvSpPr>
          <p:cNvPr id="8" name="Oval 7"/>
          <p:cNvSpPr/>
          <p:nvPr/>
        </p:nvSpPr>
        <p:spPr>
          <a:xfrm>
            <a:off x="428624" y="1492105"/>
            <a:ext cx="866775" cy="866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2</a:t>
            </a:r>
            <a:endParaRPr lang="en-US" sz="3200" dirty="0"/>
          </a:p>
        </p:txBody>
      </p:sp>
      <p:sp>
        <p:nvSpPr>
          <p:cNvPr id="9" name="Oval 8"/>
          <p:cNvSpPr/>
          <p:nvPr/>
        </p:nvSpPr>
        <p:spPr>
          <a:xfrm>
            <a:off x="428624" y="2947551"/>
            <a:ext cx="866775" cy="866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3</a:t>
            </a:r>
            <a:endParaRPr lang="en-US" sz="3200" dirty="0"/>
          </a:p>
        </p:txBody>
      </p:sp>
      <p:sp>
        <p:nvSpPr>
          <p:cNvPr id="10"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213729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flipH="1">
            <a:off x="3502026" y="3209782"/>
            <a:ext cx="5640387" cy="3648217"/>
          </a:xfrm>
          <a:prstGeom prst="rect">
            <a:avLst/>
          </a:prstGeom>
        </p:spPr>
      </p:pic>
      <p:sp>
        <p:nvSpPr>
          <p:cNvPr id="3" name="Content Placeholder 2"/>
          <p:cNvSpPr>
            <a:spLocks noGrp="1"/>
          </p:cNvSpPr>
          <p:nvPr>
            <p:ph idx="1"/>
          </p:nvPr>
        </p:nvSpPr>
        <p:spPr>
          <a:xfrm>
            <a:off x="457200" y="1143000"/>
            <a:ext cx="8229600" cy="4525963"/>
          </a:xfrm>
        </p:spPr>
        <p:txBody>
          <a:bodyPr/>
          <a:lstStyle/>
          <a:p>
            <a:pPr marL="514350" indent="-457200">
              <a:spcBef>
                <a:spcPts val="300"/>
              </a:spcBef>
              <a:spcAft>
                <a:spcPts val="300"/>
              </a:spcAft>
              <a:buClr>
                <a:srgbClr val="008080"/>
              </a:buClr>
              <a:buSzPct val="75000"/>
            </a:pPr>
            <a:r>
              <a:rPr lang="en-US" sz="2000" dirty="0" smtClean="0"/>
              <a:t>The </a:t>
            </a:r>
            <a:r>
              <a:rPr lang="en-US" sz="2000" dirty="0"/>
              <a:t>investigator(s) must provide both parties an equal opportunity to inspect and review </a:t>
            </a:r>
            <a:r>
              <a:rPr lang="en-US" sz="2000" b="1" dirty="0"/>
              <a:t>any and all evidence</a:t>
            </a:r>
            <a:r>
              <a:rPr lang="en-US" sz="2000" dirty="0"/>
              <a:t> obtained as part of the investigation that is </a:t>
            </a:r>
            <a:r>
              <a:rPr lang="en-US" sz="2000" b="1" dirty="0"/>
              <a:t>directly related </a:t>
            </a:r>
            <a:r>
              <a:rPr lang="en-US" sz="2000" dirty="0"/>
              <a:t>to the allegations in the formal complaint.</a:t>
            </a:r>
          </a:p>
          <a:p>
            <a:pPr marL="514350" indent="-457200">
              <a:spcBef>
                <a:spcPts val="300"/>
              </a:spcBef>
              <a:spcAft>
                <a:spcPts val="300"/>
              </a:spcAft>
              <a:buClr>
                <a:srgbClr val="008080"/>
              </a:buClr>
              <a:buSzPct val="75000"/>
            </a:pPr>
            <a:r>
              <a:rPr lang="en-US" sz="2000" dirty="0"/>
              <a:t>This includes any evidence upon which the investigator(s) does not intend to rely and any </a:t>
            </a:r>
            <a:r>
              <a:rPr lang="en-US" sz="2000" dirty="0" err="1"/>
              <a:t>inculpatory</a:t>
            </a:r>
            <a:r>
              <a:rPr lang="en-US" sz="2000" dirty="0"/>
              <a:t> or exculpatory evidence. </a:t>
            </a:r>
          </a:p>
          <a:p>
            <a:pPr marL="514350" indent="-457200">
              <a:spcBef>
                <a:spcPts val="300"/>
              </a:spcBef>
              <a:spcAft>
                <a:spcPts val="300"/>
              </a:spcAft>
              <a:buClr>
                <a:srgbClr val="008080"/>
              </a:buClr>
              <a:buSzPct val="75000"/>
            </a:pPr>
            <a:r>
              <a:rPr lang="en-US" sz="2000" dirty="0"/>
              <a:t>The investigator(s) must send to each party (and the party’s advisor, if any), the evidence subject to inspection and review in either electronic format or hard copy. </a:t>
            </a:r>
          </a:p>
          <a:p>
            <a:pPr marL="514350" indent="-457200">
              <a:spcBef>
                <a:spcPts val="300"/>
              </a:spcBef>
              <a:spcAft>
                <a:spcPts val="300"/>
              </a:spcAft>
              <a:buClr>
                <a:srgbClr val="008080"/>
              </a:buClr>
              <a:buSzPct val="75000"/>
            </a:pPr>
            <a:r>
              <a:rPr lang="en-US" sz="2000" dirty="0"/>
              <a:t>The parties must have at least </a:t>
            </a:r>
            <a:r>
              <a:rPr lang="en-US" sz="2000" b="1" dirty="0"/>
              <a:t>10 days </a:t>
            </a:r>
            <a:r>
              <a:rPr lang="en-US" sz="2000" dirty="0"/>
              <a:t>(10 school days in the </a:t>
            </a:r>
            <a:r>
              <a:rPr lang="en-US" sz="2000" dirty="0" smtClean="0"/>
              <a:t>Shipman &amp; Goodwin model </a:t>
            </a:r>
            <a:r>
              <a:rPr lang="en-US" sz="2000" dirty="0"/>
              <a:t>Administrative Regulations) to submit a written response.</a:t>
            </a:r>
          </a:p>
          <a:p>
            <a:pPr marL="514350" indent="-457200">
              <a:spcBef>
                <a:spcPts val="300"/>
              </a:spcBef>
              <a:spcAft>
                <a:spcPts val="300"/>
              </a:spcAft>
              <a:buClr>
                <a:srgbClr val="008080"/>
              </a:buClr>
              <a:buSzPct val="75000"/>
            </a:pPr>
            <a:r>
              <a:rPr lang="en-US" sz="2000" dirty="0"/>
              <a:t>The investigator(s) must consider these written responses prior to completing the investigative report. </a:t>
            </a:r>
          </a:p>
          <a:p>
            <a:endParaRPr lang="en-US" sz="2000" dirty="0"/>
          </a:p>
        </p:txBody>
      </p:sp>
      <p:sp>
        <p:nvSpPr>
          <p:cNvPr id="5" name="Slide Number Placeholder 4"/>
          <p:cNvSpPr>
            <a:spLocks noGrp="1"/>
          </p:cNvSpPr>
          <p:nvPr>
            <p:ph type="sldNum" sz="quarter" idx="12"/>
          </p:nvPr>
        </p:nvSpPr>
        <p:spPr/>
        <p:txBody>
          <a:bodyPr/>
          <a:lstStyle/>
          <a:p>
            <a:pPr>
              <a:defRPr/>
            </a:pPr>
            <a:fld id="{CF74E2D6-2C6C-C849-BAC6-BF7B8C48F5CD}" type="slidenum">
              <a:rPr lang="en-US" smtClean="0"/>
              <a:pPr>
                <a:defRPr/>
              </a:pPr>
              <a:t>51</a:t>
            </a:fld>
            <a:endParaRPr lang="en-US"/>
          </a:p>
        </p:txBody>
      </p:sp>
      <p:sp>
        <p:nvSpPr>
          <p:cNvPr id="6" name="Title 1"/>
          <p:cNvSpPr>
            <a:spLocks noGrp="1"/>
          </p:cNvSpPr>
          <p:nvPr>
            <p:ph type="title"/>
          </p:nvPr>
        </p:nvSpPr>
        <p:spPr>
          <a:xfrm>
            <a:off x="228600" y="282886"/>
            <a:ext cx="8913813" cy="523220"/>
          </a:xfrm>
        </p:spPr>
        <p:txBody>
          <a:bodyPr wrap="square">
            <a:spAutoFit/>
          </a:bodyPr>
          <a:lstStyle/>
          <a:p>
            <a:pPr eaLnBrk="1" hangingPunct="1"/>
            <a:r>
              <a:rPr lang="en-US" dirty="0" smtClean="0">
                <a:solidFill>
                  <a:schemeClr val="tx2"/>
                </a:solidFill>
                <a:latin typeface="Source Sans Pro" charset="0"/>
              </a:rPr>
              <a:t>Investigation: Review of Evidence</a:t>
            </a:r>
            <a:endParaRPr lang="en-US" dirty="0">
              <a:solidFill>
                <a:schemeClr val="tx2"/>
              </a:solidFill>
              <a:latin typeface="Source Sans Pro" charset="0"/>
            </a:endParaRPr>
          </a:p>
        </p:txBody>
      </p:sp>
      <p:sp>
        <p:nvSpPr>
          <p:cNvPr id="7" name="Rectangle 6"/>
          <p:cNvSpPr/>
          <p:nvPr/>
        </p:nvSpPr>
        <p:spPr>
          <a:xfrm>
            <a:off x="4456906" y="873705"/>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42860073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1318246"/>
            <a:ext cx="4495800" cy="4525963"/>
          </a:xfrm>
        </p:spPr>
        <p:txBody>
          <a:bodyPr/>
          <a:lstStyle/>
          <a:p>
            <a:pPr>
              <a:spcBef>
                <a:spcPts val="600"/>
              </a:spcBef>
              <a:spcAft>
                <a:spcPts val="600"/>
              </a:spcAft>
            </a:pPr>
            <a:r>
              <a:rPr lang="en-US" sz="2600" dirty="0"/>
              <a:t>The investigator(s) must create an investigative report that fairly summarizes the </a:t>
            </a:r>
            <a:r>
              <a:rPr lang="en-US" sz="2600" b="1" dirty="0"/>
              <a:t>relevant</a:t>
            </a:r>
            <a:r>
              <a:rPr lang="en-US" sz="2600" dirty="0"/>
              <a:t> evidence and must send the report to each party (and the party’s advisor, if any) in electronic format or hard copy.</a:t>
            </a:r>
          </a:p>
          <a:p>
            <a:pPr>
              <a:spcBef>
                <a:spcPts val="600"/>
              </a:spcBef>
              <a:spcAft>
                <a:spcPts val="600"/>
              </a:spcAft>
            </a:pPr>
            <a:r>
              <a:rPr lang="en-US" sz="2600" dirty="0"/>
              <a:t>Each party can then provide a written response to the investigative report. </a:t>
            </a:r>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CF74E2D6-2C6C-C849-BAC6-BF7B8C48F5CD}" type="slidenum">
              <a:rPr lang="en-US" smtClean="0"/>
              <a:pPr>
                <a:defRPr/>
              </a:pPr>
              <a:t>52</a:t>
            </a:fld>
            <a:endParaRPr lang="en-US"/>
          </a:p>
        </p:txBody>
      </p:sp>
      <p:sp>
        <p:nvSpPr>
          <p:cNvPr id="6" name="Title 1"/>
          <p:cNvSpPr>
            <a:spLocks noGrp="1"/>
          </p:cNvSpPr>
          <p:nvPr>
            <p:ph type="title"/>
          </p:nvPr>
        </p:nvSpPr>
        <p:spPr>
          <a:xfrm>
            <a:off x="228600" y="282886"/>
            <a:ext cx="8913813" cy="523220"/>
          </a:xfrm>
        </p:spPr>
        <p:txBody>
          <a:bodyPr wrap="square">
            <a:spAutoFit/>
          </a:bodyPr>
          <a:lstStyle/>
          <a:p>
            <a:pPr eaLnBrk="1" hangingPunct="1"/>
            <a:r>
              <a:rPr lang="en-US" dirty="0" smtClean="0">
                <a:solidFill>
                  <a:schemeClr val="tx2"/>
                </a:solidFill>
                <a:latin typeface="Source Sans Pro" charset="0"/>
              </a:rPr>
              <a:t>Investigation: Investigative Report</a:t>
            </a:r>
            <a:endParaRPr lang="en-US" dirty="0">
              <a:solidFill>
                <a:schemeClr val="tx2"/>
              </a:solidFill>
              <a:latin typeface="Source Sans Pro" charset="0"/>
            </a:endParaRPr>
          </a:p>
        </p:txBody>
      </p:sp>
      <p:sp>
        <p:nvSpPr>
          <p:cNvPr id="7" name="Rectangle 6"/>
          <p:cNvSpPr/>
          <p:nvPr/>
        </p:nvSpPr>
        <p:spPr>
          <a:xfrm>
            <a:off x="4456906" y="873705"/>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l="22216" t="27778" r="21104" b="13334"/>
          <a:stretch/>
        </p:blipFill>
        <p:spPr>
          <a:xfrm>
            <a:off x="457200" y="1508789"/>
            <a:ext cx="3592902" cy="3733800"/>
          </a:xfrm>
          <a:prstGeom prst="rect">
            <a:avLst/>
          </a:prstGeom>
          <a:ln w="28575">
            <a:solidFill>
              <a:srgbClr val="000066"/>
            </a:solidFill>
          </a:ln>
        </p:spPr>
      </p:pic>
      <p:sp>
        <p:nvSpPr>
          <p:cNvPr id="8"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12193032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email">
            <a:extLst>
              <a:ext uri="{28A0092B-C50C-407E-A947-70E740481C1C}">
                <a14:useLocalDpi xmlns:a14="http://schemas.microsoft.com/office/drawing/2010/main" val="0"/>
              </a:ext>
            </a:extLst>
          </a:blip>
          <a:srcRect b="5264"/>
          <a:stretch/>
        </p:blipFill>
        <p:spPr>
          <a:xfrm>
            <a:off x="-1" y="0"/>
            <a:ext cx="9142413" cy="6858000"/>
          </a:xfrm>
          <a:prstGeom prst="rect">
            <a:avLst/>
          </a:prstGeom>
        </p:spPr>
      </p:pic>
      <p:sp>
        <p:nvSpPr>
          <p:cNvPr id="3" name="Content Placeholder 2"/>
          <p:cNvSpPr>
            <a:spLocks noGrp="1"/>
          </p:cNvSpPr>
          <p:nvPr>
            <p:ph idx="1"/>
          </p:nvPr>
        </p:nvSpPr>
        <p:spPr>
          <a:xfrm>
            <a:off x="609600" y="1318246"/>
            <a:ext cx="8077200" cy="4525963"/>
          </a:xfrm>
        </p:spPr>
        <p:txBody>
          <a:bodyPr/>
          <a:lstStyle/>
          <a:p>
            <a:pPr>
              <a:spcBef>
                <a:spcPts val="600"/>
              </a:spcBef>
              <a:spcAft>
                <a:spcPts val="600"/>
              </a:spcAft>
            </a:pPr>
            <a:r>
              <a:rPr lang="en-US" sz="2600" dirty="0"/>
              <a:t>The District shall appoint a </a:t>
            </a:r>
            <a:r>
              <a:rPr lang="en-US" sz="2600" dirty="0" smtClean="0"/>
              <a:t>decision-maker(s</a:t>
            </a:r>
            <a:r>
              <a:rPr lang="en-US" sz="2600" dirty="0"/>
              <a:t>), who must be someone other than the Title IX Coordinator or the investigator(s).</a:t>
            </a:r>
          </a:p>
          <a:p>
            <a:pPr>
              <a:spcBef>
                <a:spcPts val="600"/>
              </a:spcBef>
              <a:spcAft>
                <a:spcPts val="600"/>
              </a:spcAft>
            </a:pPr>
            <a:r>
              <a:rPr lang="en-US" sz="2600" dirty="0"/>
              <a:t>The investigator(s) and the </a:t>
            </a:r>
            <a:r>
              <a:rPr lang="en-US" sz="2600" dirty="0" smtClean="0"/>
              <a:t>decision-maker(s</a:t>
            </a:r>
            <a:r>
              <a:rPr lang="en-US" sz="2600" dirty="0"/>
              <a:t>) shall not discuss the investigation’s facts and/or determination while the formal complaint is pending. </a:t>
            </a:r>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CF74E2D6-2C6C-C849-BAC6-BF7B8C48F5CD}" type="slidenum">
              <a:rPr lang="en-US" smtClean="0"/>
              <a:pPr>
                <a:defRPr/>
              </a:pPr>
              <a:t>53</a:t>
            </a:fld>
            <a:endParaRPr lang="en-US"/>
          </a:p>
        </p:txBody>
      </p:sp>
      <p:sp>
        <p:nvSpPr>
          <p:cNvPr id="6" name="Title 1"/>
          <p:cNvSpPr>
            <a:spLocks noGrp="1"/>
          </p:cNvSpPr>
          <p:nvPr>
            <p:ph type="title"/>
          </p:nvPr>
        </p:nvSpPr>
        <p:spPr>
          <a:xfrm>
            <a:off x="228600" y="282886"/>
            <a:ext cx="8913813" cy="523220"/>
          </a:xfrm>
        </p:spPr>
        <p:txBody>
          <a:bodyPr wrap="square">
            <a:spAutoFit/>
          </a:bodyPr>
          <a:lstStyle/>
          <a:p>
            <a:pPr eaLnBrk="1" hangingPunct="1"/>
            <a:r>
              <a:rPr lang="en-US" dirty="0" smtClean="0">
                <a:solidFill>
                  <a:schemeClr val="tx2"/>
                </a:solidFill>
                <a:latin typeface="Source Sans Pro" charset="0"/>
              </a:rPr>
              <a:t>Decision-Maker</a:t>
            </a:r>
            <a:endParaRPr lang="en-US" dirty="0">
              <a:solidFill>
                <a:schemeClr val="tx2"/>
              </a:solidFill>
              <a:latin typeface="Source Sans Pro" charset="0"/>
            </a:endParaRPr>
          </a:p>
        </p:txBody>
      </p:sp>
      <p:sp>
        <p:nvSpPr>
          <p:cNvPr id="7" name="Rectangle 6"/>
          <p:cNvSpPr/>
          <p:nvPr/>
        </p:nvSpPr>
        <p:spPr>
          <a:xfrm>
            <a:off x="4456906" y="873705"/>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36550329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0" y="1044440"/>
            <a:ext cx="9144000" cy="3718060"/>
            <a:chOff x="0" y="1428750"/>
            <a:chExt cx="9144000" cy="1828800"/>
          </a:xfrm>
        </p:grpSpPr>
        <p:sp>
          <p:nvSpPr>
            <p:cNvPr id="12" name="Rectangle 11"/>
            <p:cNvSpPr/>
            <p:nvPr/>
          </p:nvSpPr>
          <p:spPr>
            <a:xfrm>
              <a:off x="3657600" y="1428750"/>
              <a:ext cx="54864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Pentagon 14"/>
            <p:cNvSpPr/>
            <p:nvPr/>
          </p:nvSpPr>
          <p:spPr>
            <a:xfrm>
              <a:off x="0" y="1428750"/>
              <a:ext cx="3352800" cy="1828800"/>
            </a:xfrm>
            <a:prstGeom prst="homePlate">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6" name="Content Placeholder 2"/>
          <p:cNvSpPr txBox="1">
            <a:spLocks/>
          </p:cNvSpPr>
          <p:nvPr/>
        </p:nvSpPr>
        <p:spPr bwMode="auto">
          <a:xfrm>
            <a:off x="457200" y="4876800"/>
            <a:ext cx="8381999"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lvl="0" eaLnBrk="1" hangingPunct="1">
              <a:spcBef>
                <a:spcPts val="0"/>
              </a:spcBef>
              <a:defRPr/>
            </a:pPr>
            <a:r>
              <a:rPr lang="en-US" sz="2200" dirty="0">
                <a:solidFill>
                  <a:srgbClr val="2C3E50"/>
                </a:solidFill>
              </a:rPr>
              <a:t>For example, the Title IX Coordinator may determine it is appropriate to hold a live hearing where the students are above a certain age, where the students are in high school, or where both parties request or consent to a hearing. </a:t>
            </a:r>
          </a:p>
        </p:txBody>
      </p:sp>
      <p:sp>
        <p:nvSpPr>
          <p:cNvPr id="20" name="Title 1"/>
          <p:cNvSpPr>
            <a:spLocks noGrp="1"/>
          </p:cNvSpPr>
          <p:nvPr>
            <p:ph type="title"/>
          </p:nvPr>
        </p:nvSpPr>
        <p:spPr>
          <a:xfrm>
            <a:off x="457200" y="235081"/>
            <a:ext cx="8229600" cy="523220"/>
          </a:xfrm>
        </p:spPr>
        <p:txBody>
          <a:bodyPr>
            <a:spAutoFit/>
          </a:bodyPr>
          <a:lstStyle/>
          <a:p>
            <a:pPr eaLnBrk="1" hangingPunct="1"/>
            <a:r>
              <a:rPr lang="en-US" dirty="0" smtClean="0">
                <a:solidFill>
                  <a:schemeClr val="tx2"/>
                </a:solidFill>
                <a:latin typeface="Source Sans Pro" charset="0"/>
              </a:rPr>
              <a:t>Live Hearing - Optional</a:t>
            </a:r>
            <a:endParaRPr lang="en-US" dirty="0">
              <a:solidFill>
                <a:schemeClr val="tx2"/>
              </a:solidFill>
              <a:latin typeface="Source Sans Pro" charset="0"/>
            </a:endParaRPr>
          </a:p>
        </p:txBody>
      </p:sp>
      <p:sp>
        <p:nvSpPr>
          <p:cNvPr id="22" name="Rectangle 21"/>
          <p:cNvSpPr/>
          <p:nvPr/>
        </p:nvSpPr>
        <p:spPr>
          <a:xfrm>
            <a:off x="4343400" y="844681"/>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Content Placeholder 2"/>
          <p:cNvSpPr txBox="1">
            <a:spLocks/>
          </p:cNvSpPr>
          <p:nvPr/>
        </p:nvSpPr>
        <p:spPr bwMode="auto">
          <a:xfrm>
            <a:off x="3733800" y="1352025"/>
            <a:ext cx="5257800" cy="402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457200" lvl="0" indent="-457200">
              <a:spcBef>
                <a:spcPts val="600"/>
              </a:spcBef>
              <a:spcAft>
                <a:spcPts val="600"/>
              </a:spcAft>
              <a:buFont typeface="Wingdings" pitchFamily="2" charset="2"/>
              <a:buChar char="§"/>
              <a:defRPr/>
            </a:pPr>
            <a:r>
              <a:rPr lang="en-US" dirty="0">
                <a:solidFill>
                  <a:prstClr val="white"/>
                </a:solidFill>
              </a:rPr>
              <a:t>Upon completion of the investigative report, the District may offer, but is not required to offer, a hearing. </a:t>
            </a:r>
          </a:p>
          <a:p>
            <a:pPr marL="457200" lvl="0" indent="-457200">
              <a:spcBef>
                <a:spcPts val="600"/>
              </a:spcBef>
              <a:spcAft>
                <a:spcPts val="600"/>
              </a:spcAft>
              <a:buFont typeface="Wingdings" pitchFamily="2" charset="2"/>
              <a:buChar char="§"/>
              <a:defRPr/>
            </a:pPr>
            <a:r>
              <a:rPr lang="en-US" dirty="0">
                <a:solidFill>
                  <a:prstClr val="white"/>
                </a:solidFill>
              </a:rPr>
              <a:t>If the District chooses to hold a hearing (live or otherwise), the Final Regulations provide K-12 school districts significant discretion as to how to conduct such a hearing. </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pic>
        <p:nvPicPr>
          <p:cNvPr id="14" name="Picture 13"/>
          <p:cNvPicPr>
            <a:picLocks noChangeAspect="1"/>
          </p:cNvPicPr>
          <p:nvPr/>
        </p:nvPicPr>
        <p:blipFill rotWithShape="1">
          <a:blip r:embed="rId4" cstate="email">
            <a:extLst>
              <a:ext uri="{28A0092B-C50C-407E-A947-70E740481C1C}">
                <a14:useLocalDpi xmlns:a14="http://schemas.microsoft.com/office/drawing/2010/main" val="0"/>
              </a:ext>
            </a:extLst>
          </a:blip>
          <a:srcRect r="33318"/>
          <a:stretch/>
        </p:blipFill>
        <p:spPr>
          <a:xfrm>
            <a:off x="1" y="1024592"/>
            <a:ext cx="3733800" cy="3737908"/>
          </a:xfrm>
          <a:prstGeom prst="rect">
            <a:avLst/>
          </a:prstGeom>
        </p:spPr>
      </p:pic>
    </p:spTree>
    <p:custDataLst>
      <p:tags r:id="rId1"/>
    </p:custDataLst>
    <p:extLst>
      <p:ext uri="{BB962C8B-B14F-4D97-AF65-F5344CB8AC3E}">
        <p14:creationId xmlns:p14="http://schemas.microsoft.com/office/powerpoint/2010/main" val="2239438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val="0"/>
              </a:ext>
            </a:extLst>
          </a:blip>
          <a:srcRect r="8031"/>
          <a:stretch/>
        </p:blipFill>
        <p:spPr>
          <a:xfrm>
            <a:off x="1" y="0"/>
            <a:ext cx="9144000" cy="6858000"/>
          </a:xfrm>
          <a:prstGeom prst="rect">
            <a:avLst/>
          </a:prstGeom>
        </p:spPr>
      </p:pic>
      <p:sp>
        <p:nvSpPr>
          <p:cNvPr id="3" name="Content Placeholder 2"/>
          <p:cNvSpPr>
            <a:spLocks noGrp="1"/>
          </p:cNvSpPr>
          <p:nvPr>
            <p:ph idx="1"/>
          </p:nvPr>
        </p:nvSpPr>
        <p:spPr>
          <a:xfrm>
            <a:off x="304800" y="1088992"/>
            <a:ext cx="6781800" cy="5267358"/>
          </a:xfrm>
        </p:spPr>
        <p:txBody>
          <a:bodyPr/>
          <a:lstStyle/>
          <a:p>
            <a:r>
              <a:rPr lang="en-US" dirty="0"/>
              <a:t>After the investigative report is sent to the parties, the </a:t>
            </a:r>
            <a:r>
              <a:rPr lang="en-US" dirty="0" smtClean="0"/>
              <a:t>decision-maker(s</a:t>
            </a:r>
            <a:r>
              <a:rPr lang="en-US" dirty="0"/>
              <a:t>) must afford each party the opportunity to submit written, relevant questions that a party wants asked of any party or witness. </a:t>
            </a:r>
          </a:p>
          <a:p>
            <a:pPr lvl="1"/>
            <a:r>
              <a:rPr lang="en-US" dirty="0"/>
              <a:t>The opportunity to submit written questions must be afforded to the parties even if the District provides a live hearing. </a:t>
            </a:r>
          </a:p>
          <a:p>
            <a:r>
              <a:rPr lang="en-US" dirty="0"/>
              <a:t>The </a:t>
            </a:r>
            <a:r>
              <a:rPr lang="en-US" dirty="0" smtClean="0"/>
              <a:t>decision-maker(s</a:t>
            </a:r>
            <a:r>
              <a:rPr lang="en-US" dirty="0"/>
              <a:t>) must then provide each party with the answers and allow for additional, limited follow-up questions from each party. </a:t>
            </a:r>
          </a:p>
          <a:p>
            <a:r>
              <a:rPr lang="en-US" dirty="0"/>
              <a:t>The </a:t>
            </a:r>
            <a:r>
              <a:rPr lang="en-US" dirty="0" smtClean="0"/>
              <a:t>decision-maker(s</a:t>
            </a:r>
            <a:r>
              <a:rPr lang="en-US" dirty="0"/>
              <a:t>) must explain to the party proposing the question any decision to exclude a question as not relevant. </a:t>
            </a:r>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CF74E2D6-2C6C-C849-BAC6-BF7B8C48F5CD}" type="slidenum">
              <a:rPr lang="en-US" smtClean="0"/>
              <a:pPr>
                <a:defRPr/>
              </a:pPr>
              <a:t>55</a:t>
            </a:fld>
            <a:endParaRPr lang="en-US"/>
          </a:p>
        </p:txBody>
      </p:sp>
      <p:sp>
        <p:nvSpPr>
          <p:cNvPr id="6" name="Title 1"/>
          <p:cNvSpPr>
            <a:spLocks noGrp="1"/>
          </p:cNvSpPr>
          <p:nvPr>
            <p:ph type="title"/>
          </p:nvPr>
        </p:nvSpPr>
        <p:spPr>
          <a:xfrm>
            <a:off x="228600" y="282886"/>
            <a:ext cx="8913813" cy="523220"/>
          </a:xfrm>
        </p:spPr>
        <p:txBody>
          <a:bodyPr wrap="square">
            <a:spAutoFit/>
          </a:bodyPr>
          <a:lstStyle/>
          <a:p>
            <a:pPr eaLnBrk="1" hangingPunct="1"/>
            <a:r>
              <a:rPr lang="en-US" dirty="0" smtClean="0">
                <a:solidFill>
                  <a:schemeClr val="tx2"/>
                </a:solidFill>
                <a:latin typeface="Source Sans Pro" charset="0"/>
              </a:rPr>
              <a:t>Decision-Maker – Written Questions</a:t>
            </a:r>
            <a:endParaRPr lang="en-US" dirty="0">
              <a:solidFill>
                <a:schemeClr val="tx2"/>
              </a:solidFill>
              <a:latin typeface="Source Sans Pro" charset="0"/>
            </a:endParaRPr>
          </a:p>
        </p:txBody>
      </p:sp>
      <p:sp>
        <p:nvSpPr>
          <p:cNvPr id="7" name="Rectangle 6"/>
          <p:cNvSpPr/>
          <p:nvPr/>
        </p:nvSpPr>
        <p:spPr>
          <a:xfrm>
            <a:off x="4456906" y="873705"/>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40812748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flipH="1">
            <a:off x="5019054" y="4191000"/>
            <a:ext cx="4123358" cy="2666999"/>
          </a:xfrm>
          <a:prstGeom prst="rect">
            <a:avLst/>
          </a:prstGeom>
        </p:spPr>
      </p:pic>
      <p:sp>
        <p:nvSpPr>
          <p:cNvPr id="3" name="Content Placeholder 2"/>
          <p:cNvSpPr>
            <a:spLocks noGrp="1"/>
          </p:cNvSpPr>
          <p:nvPr>
            <p:ph idx="1"/>
          </p:nvPr>
        </p:nvSpPr>
        <p:spPr>
          <a:xfrm>
            <a:off x="457200" y="1143000"/>
            <a:ext cx="8229600" cy="4525963"/>
          </a:xfrm>
        </p:spPr>
        <p:txBody>
          <a:bodyPr/>
          <a:lstStyle/>
          <a:p>
            <a:pPr marL="0" indent="0">
              <a:spcBef>
                <a:spcPts val="600"/>
              </a:spcBef>
              <a:spcAft>
                <a:spcPts val="600"/>
              </a:spcAft>
              <a:buNone/>
            </a:pPr>
            <a:r>
              <a:rPr lang="en-US" sz="2300" dirty="0"/>
              <a:t>Investigators preparing an investigative report and </a:t>
            </a:r>
            <a:r>
              <a:rPr lang="en-US" sz="2300" dirty="0" smtClean="0"/>
              <a:t>decision-makers </a:t>
            </a:r>
            <a:r>
              <a:rPr lang="en-US" sz="2300" dirty="0"/>
              <a:t>allowing questions must determine if the evidence is </a:t>
            </a:r>
            <a:r>
              <a:rPr lang="en-US" sz="2300" b="1" dirty="0">
                <a:solidFill>
                  <a:srgbClr val="5E3C63"/>
                </a:solidFill>
              </a:rPr>
              <a:t>relevant</a:t>
            </a:r>
            <a:r>
              <a:rPr lang="en-US" sz="2300" b="1" dirty="0"/>
              <a:t>.</a:t>
            </a:r>
            <a:endParaRPr lang="en-US" sz="2300" dirty="0"/>
          </a:p>
          <a:p>
            <a:pPr marL="514350" indent="-457200">
              <a:spcBef>
                <a:spcPts val="600"/>
              </a:spcBef>
              <a:spcAft>
                <a:spcPts val="600"/>
              </a:spcAft>
              <a:buClr>
                <a:srgbClr val="008080"/>
              </a:buClr>
              <a:buSzPct val="75000"/>
            </a:pPr>
            <a:r>
              <a:rPr lang="en-US" sz="2000" dirty="0"/>
              <a:t>Evidence is relevant if it has a tendency to make something more or less probable than it would be without the evidence and it is of consequence in determining the question of sexual harassment. </a:t>
            </a:r>
          </a:p>
          <a:p>
            <a:pPr marL="914400" lvl="1" indent="-457200">
              <a:spcBef>
                <a:spcPts val="600"/>
              </a:spcBef>
              <a:spcAft>
                <a:spcPts val="600"/>
              </a:spcAft>
              <a:buClr>
                <a:srgbClr val="008080"/>
              </a:buClr>
              <a:buSzPct val="75000"/>
            </a:pPr>
            <a:r>
              <a:rPr lang="en-US" sz="1800" dirty="0"/>
              <a:t>Relevance is broad and can include questions about the who, what, when, and how of the allegations, as well as issues related to motive or bias, among others. </a:t>
            </a:r>
          </a:p>
          <a:p>
            <a:pPr marL="914400" lvl="1" indent="-457200">
              <a:spcBef>
                <a:spcPts val="600"/>
              </a:spcBef>
              <a:spcAft>
                <a:spcPts val="600"/>
              </a:spcAft>
              <a:buClr>
                <a:srgbClr val="008080"/>
              </a:buClr>
              <a:buSzPct val="75000"/>
            </a:pPr>
            <a:r>
              <a:rPr lang="en-US" sz="1800" dirty="0"/>
              <a:t>Relevant evidence includes both exculpatory and </a:t>
            </a:r>
            <a:r>
              <a:rPr lang="en-US" sz="1800" dirty="0" err="1"/>
              <a:t>inculpatory</a:t>
            </a:r>
            <a:r>
              <a:rPr lang="en-US" sz="1800" dirty="0"/>
              <a:t> evidence (i.e. must look at evidence that is both favorable and unfavorable to any party). </a:t>
            </a:r>
          </a:p>
          <a:p>
            <a:pPr marL="514350" indent="-457200">
              <a:spcBef>
                <a:spcPts val="600"/>
              </a:spcBef>
              <a:spcAft>
                <a:spcPts val="600"/>
              </a:spcAft>
              <a:buClr>
                <a:srgbClr val="008080"/>
              </a:buClr>
              <a:buSzPct val="75000"/>
            </a:pPr>
            <a:r>
              <a:rPr lang="en-US" sz="2000" dirty="0"/>
              <a:t>Evidence that constitutes or seeks disclosure of information protected under a legally recognized privilege </a:t>
            </a:r>
            <a:r>
              <a:rPr lang="en-US" sz="2000" dirty="0" smtClean="0"/>
              <a:t/>
            </a:r>
            <a:br>
              <a:rPr lang="en-US" sz="2000" dirty="0" smtClean="0"/>
            </a:br>
            <a:r>
              <a:rPr lang="en-US" sz="2000" dirty="0" smtClean="0"/>
              <a:t>(</a:t>
            </a:r>
            <a:r>
              <a:rPr lang="en-US" sz="2000" dirty="0"/>
              <a:t>i.e. attorney-client or doctor-patient) </a:t>
            </a:r>
            <a:r>
              <a:rPr lang="en-US" sz="2000" dirty="0" smtClean="0"/>
              <a:t/>
            </a:r>
            <a:br>
              <a:rPr lang="en-US" sz="2000" dirty="0" smtClean="0"/>
            </a:br>
            <a:r>
              <a:rPr lang="en-US" sz="2000" dirty="0" smtClean="0"/>
              <a:t>cannot </a:t>
            </a:r>
            <a:r>
              <a:rPr lang="en-US" sz="2000" dirty="0"/>
              <a:t>be required, allowed, or relied upon unless </a:t>
            </a:r>
            <a:r>
              <a:rPr lang="en-US" sz="2000" dirty="0" smtClean="0"/>
              <a:t/>
            </a:r>
            <a:br>
              <a:rPr lang="en-US" sz="2000" dirty="0" smtClean="0"/>
            </a:br>
            <a:r>
              <a:rPr lang="en-US" sz="2000" dirty="0" smtClean="0"/>
              <a:t>the </a:t>
            </a:r>
            <a:r>
              <a:rPr lang="en-US" sz="2000" dirty="0"/>
              <a:t>person holding the privilege has waived the privilege. </a:t>
            </a:r>
          </a:p>
          <a:p>
            <a:endParaRPr lang="en-US" sz="2000" dirty="0"/>
          </a:p>
        </p:txBody>
      </p:sp>
      <p:sp>
        <p:nvSpPr>
          <p:cNvPr id="5" name="Slide Number Placeholder 4"/>
          <p:cNvSpPr>
            <a:spLocks noGrp="1"/>
          </p:cNvSpPr>
          <p:nvPr>
            <p:ph type="sldNum" sz="quarter" idx="12"/>
          </p:nvPr>
        </p:nvSpPr>
        <p:spPr/>
        <p:txBody>
          <a:bodyPr/>
          <a:lstStyle/>
          <a:p>
            <a:pPr>
              <a:defRPr/>
            </a:pPr>
            <a:fld id="{CF74E2D6-2C6C-C849-BAC6-BF7B8C48F5CD}" type="slidenum">
              <a:rPr lang="en-US" smtClean="0"/>
              <a:pPr>
                <a:defRPr/>
              </a:pPr>
              <a:t>56</a:t>
            </a:fld>
            <a:endParaRPr lang="en-US"/>
          </a:p>
        </p:txBody>
      </p:sp>
      <p:sp>
        <p:nvSpPr>
          <p:cNvPr id="6" name="Title 1"/>
          <p:cNvSpPr>
            <a:spLocks noGrp="1"/>
          </p:cNvSpPr>
          <p:nvPr>
            <p:ph type="title"/>
          </p:nvPr>
        </p:nvSpPr>
        <p:spPr>
          <a:xfrm>
            <a:off x="228600" y="282886"/>
            <a:ext cx="8913813" cy="523220"/>
          </a:xfrm>
        </p:spPr>
        <p:txBody>
          <a:bodyPr wrap="square">
            <a:spAutoFit/>
          </a:bodyPr>
          <a:lstStyle/>
          <a:p>
            <a:pPr eaLnBrk="1" hangingPunct="1"/>
            <a:r>
              <a:rPr lang="en-US" dirty="0" smtClean="0">
                <a:solidFill>
                  <a:schemeClr val="tx2"/>
                </a:solidFill>
                <a:latin typeface="Source Sans Pro" charset="0"/>
              </a:rPr>
              <a:t>What is Relevant Evidence</a:t>
            </a:r>
            <a:endParaRPr lang="en-US" dirty="0">
              <a:solidFill>
                <a:schemeClr val="tx2"/>
              </a:solidFill>
              <a:latin typeface="Source Sans Pro" charset="0"/>
            </a:endParaRPr>
          </a:p>
        </p:txBody>
      </p:sp>
      <p:sp>
        <p:nvSpPr>
          <p:cNvPr id="7" name="Rectangle 6"/>
          <p:cNvSpPr/>
          <p:nvPr/>
        </p:nvSpPr>
        <p:spPr>
          <a:xfrm>
            <a:off x="4456906" y="873705"/>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37899265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flipH="1">
            <a:off x="5019054" y="4191000"/>
            <a:ext cx="4123358" cy="2666999"/>
          </a:xfrm>
          <a:prstGeom prst="rect">
            <a:avLst/>
          </a:prstGeom>
        </p:spPr>
      </p:pic>
      <p:sp>
        <p:nvSpPr>
          <p:cNvPr id="3" name="Content Placeholder 2"/>
          <p:cNvSpPr>
            <a:spLocks noGrp="1"/>
          </p:cNvSpPr>
          <p:nvPr>
            <p:ph idx="1"/>
          </p:nvPr>
        </p:nvSpPr>
        <p:spPr>
          <a:xfrm>
            <a:off x="457200" y="1143000"/>
            <a:ext cx="8229600" cy="4525963"/>
          </a:xfrm>
        </p:spPr>
        <p:txBody>
          <a:bodyPr/>
          <a:lstStyle/>
          <a:p>
            <a:pPr marL="0" indent="0">
              <a:spcBef>
                <a:spcPts val="600"/>
              </a:spcBef>
              <a:spcAft>
                <a:spcPts val="600"/>
              </a:spcAft>
              <a:buNone/>
            </a:pPr>
            <a:r>
              <a:rPr lang="en-US" sz="2300" dirty="0"/>
              <a:t>Investigators and </a:t>
            </a:r>
            <a:r>
              <a:rPr lang="en-US" sz="2300" dirty="0" smtClean="0"/>
              <a:t>decision-makers </a:t>
            </a:r>
            <a:r>
              <a:rPr lang="en-US" sz="2300" dirty="0"/>
              <a:t>are not allowed to ask questions or seek evidence about a complainant's prior sexual acts because such acts are deemed </a:t>
            </a:r>
            <a:r>
              <a:rPr lang="en-US" sz="2300" dirty="0" smtClean="0"/>
              <a:t>irrelevant. The parties may not ask these questions of each other.</a:t>
            </a:r>
          </a:p>
          <a:p>
            <a:pPr marL="0" indent="0">
              <a:spcBef>
                <a:spcPts val="600"/>
              </a:spcBef>
              <a:spcAft>
                <a:spcPts val="600"/>
              </a:spcAft>
              <a:buNone/>
            </a:pPr>
            <a:r>
              <a:rPr lang="en-US" sz="3600" b="1" i="1" dirty="0" smtClean="0">
                <a:solidFill>
                  <a:srgbClr val="5E3C63"/>
                </a:solidFill>
              </a:rPr>
              <a:t>Unless</a:t>
            </a:r>
            <a:r>
              <a:rPr lang="en-US" sz="2300" dirty="0" smtClean="0"/>
              <a:t>… the evidence is used to prove:</a:t>
            </a:r>
          </a:p>
          <a:p>
            <a:pPr>
              <a:spcBef>
                <a:spcPts val="600"/>
              </a:spcBef>
              <a:spcAft>
                <a:spcPts val="600"/>
              </a:spcAft>
              <a:buClr>
                <a:srgbClr val="008080"/>
              </a:buClr>
              <a:buFont typeface="Arial" panose="020B0604020202020204" pitchFamily="34" charset="0"/>
              <a:buChar char="•"/>
            </a:pPr>
            <a:r>
              <a:rPr lang="en-US" sz="2300" dirty="0"/>
              <a:t>someone other than the respondent </a:t>
            </a:r>
            <a:r>
              <a:rPr lang="en-US" sz="2300" dirty="0" smtClean="0"/>
              <a:t/>
            </a:r>
            <a:br>
              <a:rPr lang="en-US" sz="2300" dirty="0" smtClean="0"/>
            </a:br>
            <a:r>
              <a:rPr lang="en-US" sz="2300" dirty="0" smtClean="0"/>
              <a:t>committed </a:t>
            </a:r>
            <a:r>
              <a:rPr lang="en-US" sz="2300" dirty="0"/>
              <a:t>the alleged offense, or </a:t>
            </a:r>
          </a:p>
          <a:p>
            <a:pPr>
              <a:spcBef>
                <a:spcPts val="600"/>
              </a:spcBef>
              <a:spcAft>
                <a:spcPts val="600"/>
              </a:spcAft>
              <a:buClr>
                <a:srgbClr val="008080"/>
              </a:buClr>
              <a:buFont typeface="Arial" panose="020B0604020202020204" pitchFamily="34" charset="0"/>
              <a:buChar char="•"/>
            </a:pPr>
            <a:r>
              <a:rPr lang="en-US" sz="2300" dirty="0"/>
              <a:t>specific incidents of past sexual behavior </a:t>
            </a:r>
            <a:br>
              <a:rPr lang="en-US" sz="2300" dirty="0"/>
            </a:br>
            <a:r>
              <a:rPr lang="en-US" sz="2300" dirty="0" smtClean="0"/>
              <a:t>between </a:t>
            </a:r>
            <a:r>
              <a:rPr lang="en-US" sz="2300" dirty="0"/>
              <a:t>the complainant and </a:t>
            </a:r>
            <a:r>
              <a:rPr lang="en-US" sz="2300" dirty="0" smtClean="0"/>
              <a:t/>
            </a:r>
            <a:br>
              <a:rPr lang="en-US" sz="2300" dirty="0" smtClean="0"/>
            </a:br>
            <a:r>
              <a:rPr lang="en-US" sz="2300" dirty="0" smtClean="0"/>
              <a:t>respondent </a:t>
            </a:r>
            <a:r>
              <a:rPr lang="en-US" sz="2300" dirty="0"/>
              <a:t>and is offered </a:t>
            </a:r>
            <a:r>
              <a:rPr lang="en-US" sz="2300" dirty="0" smtClean="0"/>
              <a:t/>
            </a:r>
            <a:br>
              <a:rPr lang="en-US" sz="2300" dirty="0" smtClean="0"/>
            </a:br>
            <a:r>
              <a:rPr lang="en-US" sz="2300" dirty="0" smtClean="0"/>
              <a:t>to </a:t>
            </a:r>
            <a:r>
              <a:rPr lang="en-US" sz="2300" dirty="0"/>
              <a:t>prove consent. </a:t>
            </a:r>
          </a:p>
          <a:p>
            <a:pPr>
              <a:spcBef>
                <a:spcPts val="600"/>
              </a:spcBef>
              <a:spcAft>
                <a:spcPts val="600"/>
              </a:spcAft>
              <a:buClr>
                <a:srgbClr val="008080"/>
              </a:buClr>
              <a:buFont typeface="Arial" panose="020B0604020202020204" pitchFamily="34" charset="0"/>
              <a:buChar char="•"/>
            </a:pPr>
            <a:endParaRPr lang="en-US" sz="2300" dirty="0" smtClean="0"/>
          </a:p>
          <a:p>
            <a:endParaRPr lang="en-US" sz="2000" dirty="0"/>
          </a:p>
        </p:txBody>
      </p:sp>
      <p:sp>
        <p:nvSpPr>
          <p:cNvPr id="5" name="Slide Number Placeholder 4"/>
          <p:cNvSpPr>
            <a:spLocks noGrp="1"/>
          </p:cNvSpPr>
          <p:nvPr>
            <p:ph type="sldNum" sz="quarter" idx="12"/>
          </p:nvPr>
        </p:nvSpPr>
        <p:spPr/>
        <p:txBody>
          <a:bodyPr/>
          <a:lstStyle/>
          <a:p>
            <a:pPr>
              <a:defRPr/>
            </a:pPr>
            <a:fld id="{CF74E2D6-2C6C-C849-BAC6-BF7B8C48F5CD}" type="slidenum">
              <a:rPr lang="en-US" smtClean="0"/>
              <a:pPr>
                <a:defRPr/>
              </a:pPr>
              <a:t>57</a:t>
            </a:fld>
            <a:endParaRPr lang="en-US"/>
          </a:p>
        </p:txBody>
      </p:sp>
      <p:sp>
        <p:nvSpPr>
          <p:cNvPr id="6" name="Title 1"/>
          <p:cNvSpPr>
            <a:spLocks noGrp="1"/>
          </p:cNvSpPr>
          <p:nvPr>
            <p:ph type="title"/>
          </p:nvPr>
        </p:nvSpPr>
        <p:spPr>
          <a:xfrm>
            <a:off x="228600" y="282886"/>
            <a:ext cx="8913813" cy="523220"/>
          </a:xfrm>
        </p:spPr>
        <p:txBody>
          <a:bodyPr wrap="square">
            <a:spAutoFit/>
          </a:bodyPr>
          <a:lstStyle/>
          <a:p>
            <a:pPr eaLnBrk="1" hangingPunct="1"/>
            <a:r>
              <a:rPr lang="en-US" dirty="0" smtClean="0">
                <a:solidFill>
                  <a:schemeClr val="tx2"/>
                </a:solidFill>
                <a:latin typeface="Source Sans Pro" charset="0"/>
              </a:rPr>
              <a:t>Rape Shield</a:t>
            </a:r>
            <a:endParaRPr lang="en-US" dirty="0">
              <a:solidFill>
                <a:schemeClr val="tx2"/>
              </a:solidFill>
              <a:latin typeface="Source Sans Pro" charset="0"/>
            </a:endParaRPr>
          </a:p>
        </p:txBody>
      </p:sp>
      <p:sp>
        <p:nvSpPr>
          <p:cNvPr id="7" name="Rectangle 6"/>
          <p:cNvSpPr/>
          <p:nvPr/>
        </p:nvSpPr>
        <p:spPr>
          <a:xfrm>
            <a:off x="4456906" y="873705"/>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32933479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Consent</a:t>
            </a:r>
            <a:br>
              <a:rPr lang="en-US" dirty="0" smtClean="0"/>
            </a:br>
            <a:endParaRPr lang="en-US" dirty="0"/>
          </a:p>
        </p:txBody>
      </p:sp>
      <p:sp>
        <p:nvSpPr>
          <p:cNvPr id="7" name="Content Placeholder 6"/>
          <p:cNvSpPr>
            <a:spLocks noGrp="1"/>
          </p:cNvSpPr>
          <p:nvPr>
            <p:ph idx="1"/>
          </p:nvPr>
        </p:nvSpPr>
        <p:spPr>
          <a:xfrm>
            <a:off x="457200" y="1295400"/>
            <a:ext cx="8229600" cy="4830763"/>
          </a:xfrm>
        </p:spPr>
        <p:txBody>
          <a:bodyPr/>
          <a:lstStyle/>
          <a:p>
            <a:r>
              <a:rPr lang="en-US" dirty="0"/>
              <a:t>Title IX does not define “consent”</a:t>
            </a:r>
          </a:p>
          <a:p>
            <a:r>
              <a:rPr lang="en-US" dirty="0"/>
              <a:t>Department of Education intentionally silent on this issue. Districts must provide a definition of consent and use the definition consistently</a:t>
            </a:r>
            <a:r>
              <a:rPr lang="en-US" dirty="0" smtClean="0"/>
              <a:t>.</a:t>
            </a:r>
          </a:p>
          <a:p>
            <a:pPr marL="0" indent="0">
              <a:buNone/>
            </a:pPr>
            <a:endParaRPr lang="en-US" sz="1800" dirty="0"/>
          </a:p>
          <a:p>
            <a:pPr lvl="1"/>
            <a:r>
              <a:rPr lang="en-US" dirty="0"/>
              <a:t>Coordinators, investigators, decision-makers must be trained on the District’s definition of consent</a:t>
            </a:r>
            <a:r>
              <a:rPr lang="en-US" dirty="0" smtClean="0"/>
              <a:t>.</a:t>
            </a:r>
          </a:p>
          <a:p>
            <a:pPr marL="457200" lvl="1" indent="0">
              <a:buNone/>
            </a:pPr>
            <a:endParaRPr lang="en-US" dirty="0"/>
          </a:p>
          <a:p>
            <a:pPr lvl="1"/>
            <a:r>
              <a:rPr lang="en-US" dirty="0"/>
              <a:t>Definition may impact whether sexual harassment occurred and whether certain evidence is admissible under Rape Shield.</a:t>
            </a:r>
          </a:p>
          <a:p>
            <a:endParaRPr lang="en-US" dirty="0"/>
          </a:p>
        </p:txBody>
      </p:sp>
      <p:sp>
        <p:nvSpPr>
          <p:cNvPr id="4" name="Date Placeholder 3"/>
          <p:cNvSpPr>
            <a:spLocks noGrp="1"/>
          </p:cNvSpPr>
          <p:nvPr>
            <p:ph type="dt" sz="half" idx="10"/>
          </p:nvPr>
        </p:nvSpPr>
        <p:spPr/>
        <p:txBody>
          <a:bodyPr/>
          <a:lstStyle/>
          <a:p>
            <a:pPr>
              <a:defRPr/>
            </a:pPr>
            <a:r>
              <a:rPr lang="en-US" smtClean="0"/>
              <a:t>© Shipman &amp; Goodwin LLP 2017</a:t>
            </a:r>
            <a:endParaRPr lang="en-US"/>
          </a:p>
        </p:txBody>
      </p:sp>
      <p:sp>
        <p:nvSpPr>
          <p:cNvPr id="5" name="Slide Number Placeholder 4"/>
          <p:cNvSpPr>
            <a:spLocks noGrp="1"/>
          </p:cNvSpPr>
          <p:nvPr>
            <p:ph type="sldNum" sz="quarter" idx="12"/>
          </p:nvPr>
        </p:nvSpPr>
        <p:spPr/>
        <p:txBody>
          <a:bodyPr/>
          <a:lstStyle/>
          <a:p>
            <a:pPr>
              <a:defRPr/>
            </a:pPr>
            <a:fld id="{CF74E2D6-2C6C-C849-BAC6-BF7B8C48F5CD}" type="slidenum">
              <a:rPr lang="en-US" smtClean="0"/>
              <a:pPr>
                <a:defRPr/>
              </a:pPr>
              <a:t>58</a:t>
            </a:fld>
            <a:endParaRPr lang="en-US" dirty="0"/>
          </a:p>
        </p:txBody>
      </p:sp>
      <p:sp>
        <p:nvSpPr>
          <p:cNvPr id="8" name="Rectangle 7"/>
          <p:cNvSpPr/>
          <p:nvPr/>
        </p:nvSpPr>
        <p:spPr>
          <a:xfrm>
            <a:off x="4456906" y="873705"/>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38685072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Affirmative Consent</a:t>
            </a:r>
            <a:br>
              <a:rPr lang="en-US" dirty="0" smtClean="0"/>
            </a:br>
            <a:endParaRPr lang="en-US" dirty="0"/>
          </a:p>
        </p:txBody>
      </p:sp>
      <p:sp>
        <p:nvSpPr>
          <p:cNvPr id="7" name="Content Placeholder 6"/>
          <p:cNvSpPr>
            <a:spLocks noGrp="1"/>
          </p:cNvSpPr>
          <p:nvPr>
            <p:ph idx="1"/>
          </p:nvPr>
        </p:nvSpPr>
        <p:spPr>
          <a:xfrm>
            <a:off x="457200" y="1219200"/>
            <a:ext cx="8229600" cy="4906963"/>
          </a:xfrm>
        </p:spPr>
        <p:txBody>
          <a:bodyPr/>
          <a:lstStyle/>
          <a:p>
            <a:r>
              <a:rPr lang="en-US" dirty="0"/>
              <a:t>Affirmative Consent means an </a:t>
            </a:r>
            <a:r>
              <a:rPr lang="en-US" b="1" dirty="0"/>
              <a:t>active</a:t>
            </a:r>
            <a:r>
              <a:rPr lang="en-US" dirty="0"/>
              <a:t>, </a:t>
            </a:r>
            <a:r>
              <a:rPr lang="en-US" b="1" dirty="0"/>
              <a:t>clear</a:t>
            </a:r>
            <a:r>
              <a:rPr lang="en-US" dirty="0"/>
              <a:t> and </a:t>
            </a:r>
            <a:r>
              <a:rPr lang="en-US" b="1" dirty="0"/>
              <a:t>voluntary</a:t>
            </a:r>
            <a:r>
              <a:rPr lang="en-US" dirty="0"/>
              <a:t> agreement by a person to engage in sexual activity with another person.</a:t>
            </a:r>
          </a:p>
          <a:p>
            <a:r>
              <a:rPr lang="en-US" dirty="0"/>
              <a:t>When determining whether consent for sexual activity was given, consider the following:</a:t>
            </a:r>
          </a:p>
          <a:p>
            <a:pPr lvl="1"/>
            <a:r>
              <a:rPr lang="en-US" dirty="0"/>
              <a:t>Was consent given by </a:t>
            </a:r>
            <a:r>
              <a:rPr lang="en-US" b="1" dirty="0"/>
              <a:t>all </a:t>
            </a:r>
            <a:r>
              <a:rPr lang="en-US" dirty="0"/>
              <a:t>persons who engaged in the sexual activity?</a:t>
            </a:r>
          </a:p>
          <a:p>
            <a:pPr lvl="1"/>
            <a:r>
              <a:rPr lang="en-US" dirty="0"/>
              <a:t>Consent may be revoked at any time.</a:t>
            </a:r>
          </a:p>
          <a:p>
            <a:pPr lvl="1"/>
            <a:r>
              <a:rPr lang="en-US" dirty="0"/>
              <a:t>It is the responsibility of each person to ensure that he/she has the consent of all persons engaged in the sexual activity throughout the entirety of the sexual activity.</a:t>
            </a:r>
          </a:p>
          <a:p>
            <a:pPr lvl="1"/>
            <a:r>
              <a:rPr lang="en-US" dirty="0"/>
              <a:t>The existence of a prior or current dating/sexual relationship between the parties, in and of itself, is not determinative of consent.</a:t>
            </a:r>
          </a:p>
          <a:p>
            <a:endParaRPr lang="en-US" dirty="0"/>
          </a:p>
        </p:txBody>
      </p:sp>
      <p:sp>
        <p:nvSpPr>
          <p:cNvPr id="4" name="Date Placeholder 3"/>
          <p:cNvSpPr>
            <a:spLocks noGrp="1"/>
          </p:cNvSpPr>
          <p:nvPr>
            <p:ph type="dt" sz="half" idx="10"/>
          </p:nvPr>
        </p:nvSpPr>
        <p:spPr/>
        <p:txBody>
          <a:bodyPr/>
          <a:lstStyle/>
          <a:p>
            <a:pPr>
              <a:defRPr/>
            </a:pPr>
            <a:r>
              <a:rPr lang="en-US" smtClean="0"/>
              <a:t>© Shipman &amp; Goodwin LLP 2017</a:t>
            </a:r>
            <a:endParaRPr lang="en-US"/>
          </a:p>
        </p:txBody>
      </p:sp>
      <p:sp>
        <p:nvSpPr>
          <p:cNvPr id="5" name="Slide Number Placeholder 4"/>
          <p:cNvSpPr>
            <a:spLocks noGrp="1"/>
          </p:cNvSpPr>
          <p:nvPr>
            <p:ph type="sldNum" sz="quarter" idx="12"/>
          </p:nvPr>
        </p:nvSpPr>
        <p:spPr/>
        <p:txBody>
          <a:bodyPr/>
          <a:lstStyle/>
          <a:p>
            <a:pPr>
              <a:defRPr/>
            </a:pPr>
            <a:fld id="{CF74E2D6-2C6C-C849-BAC6-BF7B8C48F5CD}" type="slidenum">
              <a:rPr lang="en-US" smtClean="0"/>
              <a:pPr>
                <a:defRPr/>
              </a:pPr>
              <a:t>59</a:t>
            </a:fld>
            <a:endParaRPr lang="en-US"/>
          </a:p>
        </p:txBody>
      </p:sp>
      <p:sp>
        <p:nvSpPr>
          <p:cNvPr id="8" name="Rectangle 7"/>
          <p:cNvSpPr/>
          <p:nvPr/>
        </p:nvSpPr>
        <p:spPr>
          <a:xfrm>
            <a:off x="4456906" y="873705"/>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4158669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304800"/>
            <a:ext cx="8229600" cy="523220"/>
          </a:xfrm>
        </p:spPr>
        <p:txBody>
          <a:bodyPr>
            <a:spAutoFit/>
          </a:bodyPr>
          <a:lstStyle/>
          <a:p>
            <a:pPr eaLnBrk="1" hangingPunct="1"/>
            <a:r>
              <a:rPr lang="en-US" dirty="0" smtClean="0">
                <a:solidFill>
                  <a:schemeClr val="tx2"/>
                </a:solidFill>
                <a:latin typeface="Source Sans Pro" charset="0"/>
              </a:rPr>
              <a:t>New Final Regulations</a:t>
            </a:r>
            <a:endParaRPr lang="en-US" dirty="0">
              <a:solidFill>
                <a:schemeClr val="tx2"/>
              </a:solidFill>
              <a:latin typeface="Source Sans Pro" charset="0"/>
            </a:endParaRPr>
          </a:p>
        </p:txBody>
      </p:sp>
      <p:sp>
        <p:nvSpPr>
          <p:cNvPr id="22" name="Rectangle 21"/>
          <p:cNvSpPr/>
          <p:nvPr/>
        </p:nvSpPr>
        <p:spPr>
          <a:xfrm>
            <a:off x="4343400" y="91440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
        <p:nvSpPr>
          <p:cNvPr id="8" name="Content Placeholder 2">
            <a:extLst>
              <a:ext uri="{FF2B5EF4-FFF2-40B4-BE49-F238E27FC236}">
                <a16:creationId xmlns:a16="http://schemas.microsoft.com/office/drawing/2014/main" id="{65D568DA-5A0A-EA4D-A07C-A0CB1DBBD7DE}"/>
              </a:ext>
            </a:extLst>
          </p:cNvPr>
          <p:cNvSpPr txBox="1">
            <a:spLocks/>
          </p:cNvSpPr>
          <p:nvPr/>
        </p:nvSpPr>
        <p:spPr bwMode="auto">
          <a:xfrm>
            <a:off x="457200" y="1143000"/>
            <a:ext cx="8153400" cy="402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457200" lvl="0" indent="-457200">
              <a:spcBef>
                <a:spcPts val="600"/>
              </a:spcBef>
              <a:spcAft>
                <a:spcPts val="600"/>
              </a:spcAft>
              <a:buClr>
                <a:srgbClr val="008080"/>
              </a:buClr>
              <a:buFont typeface="Arial" panose="020B0604020202020204" pitchFamily="34" charset="0"/>
              <a:buChar char="•"/>
              <a:defRPr/>
            </a:pPr>
            <a:r>
              <a:rPr lang="en-US" sz="2300" dirty="0">
                <a:solidFill>
                  <a:schemeClr val="bg2">
                    <a:lumMod val="10000"/>
                  </a:schemeClr>
                </a:solidFill>
              </a:rPr>
              <a:t>On May 6, 2020 the United States Department of Education issued the 2,033 page document that amended the regulations implementing </a:t>
            </a:r>
            <a:r>
              <a:rPr lang="en-US" sz="2300" dirty="0" smtClean="0">
                <a:solidFill>
                  <a:schemeClr val="bg2">
                    <a:lumMod val="10000"/>
                  </a:schemeClr>
                </a:solidFill>
              </a:rPr>
              <a:t>Title </a:t>
            </a:r>
            <a:r>
              <a:rPr lang="en-US" sz="2300" dirty="0">
                <a:solidFill>
                  <a:schemeClr val="bg2">
                    <a:lumMod val="10000"/>
                  </a:schemeClr>
                </a:solidFill>
              </a:rPr>
              <a:t>IX of the Education Amendments of 1972 and which contained the new </a:t>
            </a:r>
            <a:r>
              <a:rPr lang="en-US" sz="2300" b="1" dirty="0">
                <a:solidFill>
                  <a:srgbClr val="000066"/>
                </a:solidFill>
              </a:rPr>
              <a:t>Final Regulations</a:t>
            </a:r>
            <a:r>
              <a:rPr lang="en-US" sz="2300" dirty="0">
                <a:solidFill>
                  <a:schemeClr val="bg2">
                    <a:lumMod val="10000"/>
                  </a:schemeClr>
                </a:solidFill>
              </a:rPr>
              <a:t>. </a:t>
            </a:r>
          </a:p>
          <a:p>
            <a:pPr marL="457200" marR="0" lvl="0" indent="-457200" algn="l" defTabSz="914400" rtl="0" eaLnBrk="0" fontAlgn="base" latinLnBrk="0" hangingPunct="0">
              <a:lnSpc>
                <a:spcPct val="100000"/>
              </a:lnSpc>
              <a:spcBef>
                <a:spcPts val="600"/>
              </a:spcBef>
              <a:spcAft>
                <a:spcPts val="600"/>
              </a:spcAft>
              <a:buClr>
                <a:srgbClr val="008080"/>
              </a:buClr>
              <a:buSzTx/>
              <a:buFont typeface="Arial" panose="020B0604020202020204" pitchFamily="34" charset="0"/>
              <a:buChar char="•"/>
              <a:tabLst/>
              <a:defRPr/>
            </a:pPr>
            <a:r>
              <a:rPr lang="en-US" sz="2300" dirty="0" smtClean="0">
                <a:solidFill>
                  <a:schemeClr val="bg2">
                    <a:lumMod val="10000"/>
                  </a:schemeClr>
                </a:solidFill>
              </a:rPr>
              <a:t>Final Regulations became effective August 14, 2020.</a:t>
            </a:r>
          </a:p>
          <a:p>
            <a:pPr marL="457200" marR="0" lvl="0" indent="-457200" algn="l" defTabSz="914400" rtl="0" eaLnBrk="0" fontAlgn="base" latinLnBrk="0" hangingPunct="0">
              <a:lnSpc>
                <a:spcPct val="100000"/>
              </a:lnSpc>
              <a:spcBef>
                <a:spcPts val="600"/>
              </a:spcBef>
              <a:spcAft>
                <a:spcPts val="600"/>
              </a:spcAft>
              <a:buClr>
                <a:srgbClr val="008080"/>
              </a:buClr>
              <a:buSzTx/>
              <a:buFont typeface="Arial" panose="020B0604020202020204" pitchFamily="34" charset="0"/>
              <a:buChar char="•"/>
              <a:tabLst/>
              <a:defRPr/>
            </a:pPr>
            <a:r>
              <a:rPr kumimoji="0" lang="en-US" sz="2300" b="0" i="0" u="none" strike="noStrike" kern="1200" cap="none" spc="0" normalizeH="0" baseline="0" noProof="0" dirty="0" smtClean="0">
                <a:ln>
                  <a:noFill/>
                </a:ln>
                <a:solidFill>
                  <a:schemeClr val="bg2">
                    <a:lumMod val="10000"/>
                  </a:schemeClr>
                </a:solidFill>
                <a:effectLst/>
                <a:uLnTx/>
                <a:uFillTx/>
              </a:rPr>
              <a:t>New Title</a:t>
            </a:r>
            <a:r>
              <a:rPr kumimoji="0" lang="en-US" sz="2300" b="0" i="0" u="none" strike="noStrike" kern="1200" cap="none" spc="0" normalizeH="0" noProof="0" dirty="0" smtClean="0">
                <a:ln>
                  <a:noFill/>
                </a:ln>
                <a:solidFill>
                  <a:schemeClr val="bg2">
                    <a:lumMod val="10000"/>
                  </a:schemeClr>
                </a:solidFill>
                <a:effectLst/>
                <a:uLnTx/>
                <a:uFillTx/>
              </a:rPr>
              <a:t> IX regulation holds schools accountable for failure to respond </a:t>
            </a:r>
            <a:r>
              <a:rPr kumimoji="0" lang="en-US" sz="2300" b="1" i="0" u="none" strike="noStrike" kern="1200" cap="none" spc="0" normalizeH="0" noProof="0" dirty="0" smtClean="0">
                <a:ln>
                  <a:noFill/>
                </a:ln>
                <a:solidFill>
                  <a:srgbClr val="000066"/>
                </a:solidFill>
                <a:effectLst/>
                <a:uLnTx/>
                <a:uFillTx/>
              </a:rPr>
              <a:t>equitably and promptly </a:t>
            </a:r>
            <a:r>
              <a:rPr kumimoji="0" lang="en-US" sz="2300" b="0" i="0" u="none" strike="noStrike" kern="1200" cap="none" spc="0" normalizeH="0" noProof="0" dirty="0" smtClean="0">
                <a:ln>
                  <a:noFill/>
                </a:ln>
                <a:solidFill>
                  <a:schemeClr val="bg2">
                    <a:lumMod val="10000"/>
                  </a:schemeClr>
                </a:solidFill>
                <a:effectLst/>
                <a:uLnTx/>
                <a:uFillTx/>
              </a:rPr>
              <a:t>to sexual misconduct incidents.</a:t>
            </a:r>
          </a:p>
          <a:p>
            <a:pPr marL="457200" marR="0" lvl="0" indent="-457200" algn="l" defTabSz="914400" rtl="0" eaLnBrk="0" fontAlgn="base" latinLnBrk="0" hangingPunct="0">
              <a:lnSpc>
                <a:spcPct val="100000"/>
              </a:lnSpc>
              <a:spcBef>
                <a:spcPts val="600"/>
              </a:spcBef>
              <a:spcAft>
                <a:spcPts val="600"/>
              </a:spcAft>
              <a:buClr>
                <a:srgbClr val="008080"/>
              </a:buClr>
              <a:buSzTx/>
              <a:buFont typeface="Arial" panose="020B0604020202020204" pitchFamily="34" charset="0"/>
              <a:buChar char="•"/>
              <a:tabLst/>
              <a:defRPr/>
            </a:pPr>
            <a:r>
              <a:rPr lang="en-US" sz="2300" baseline="0" dirty="0" smtClean="0">
                <a:solidFill>
                  <a:schemeClr val="bg2">
                    <a:lumMod val="10000"/>
                  </a:schemeClr>
                </a:solidFill>
              </a:rPr>
              <a:t>These</a:t>
            </a:r>
            <a:r>
              <a:rPr lang="en-US" sz="2300" dirty="0" smtClean="0">
                <a:solidFill>
                  <a:schemeClr val="bg2">
                    <a:lumMod val="10000"/>
                  </a:schemeClr>
                </a:solidFill>
              </a:rPr>
              <a:t> Final Regulations, unlike past guidance issued from the Office of Civil Rights (OCR), have the full effect of law and override any past guidance.</a:t>
            </a:r>
          </a:p>
          <a:p>
            <a:pPr marL="457200" marR="0" lvl="0" indent="-457200" algn="l" defTabSz="914400" rtl="0" eaLnBrk="0" fontAlgn="base" latinLnBrk="0" hangingPunct="0">
              <a:lnSpc>
                <a:spcPct val="100000"/>
              </a:lnSpc>
              <a:spcBef>
                <a:spcPts val="600"/>
              </a:spcBef>
              <a:spcAft>
                <a:spcPts val="600"/>
              </a:spcAft>
              <a:buClr>
                <a:srgbClr val="008080"/>
              </a:buClr>
              <a:buSzTx/>
              <a:buFont typeface="Arial" panose="020B0604020202020204" pitchFamily="34" charset="0"/>
              <a:buChar char="•"/>
              <a:tabLst/>
              <a:defRPr/>
            </a:pPr>
            <a:r>
              <a:rPr kumimoji="0" lang="en-US" sz="2300" b="0" i="0" u="none" strike="noStrike" kern="1200" cap="none" spc="0" normalizeH="0" baseline="0" noProof="0" dirty="0" smtClean="0">
                <a:ln>
                  <a:noFill/>
                </a:ln>
                <a:solidFill>
                  <a:schemeClr val="bg2">
                    <a:lumMod val="10000"/>
                  </a:schemeClr>
                </a:solidFill>
                <a:effectLst/>
                <a:uLnTx/>
                <a:uFillTx/>
              </a:rPr>
              <a:t>Final</a:t>
            </a:r>
            <a:r>
              <a:rPr kumimoji="0" lang="en-US" sz="2300" b="0" i="0" u="none" strike="noStrike" kern="1200" cap="none" spc="0" normalizeH="0" noProof="0" dirty="0" smtClean="0">
                <a:ln>
                  <a:noFill/>
                </a:ln>
                <a:solidFill>
                  <a:schemeClr val="bg2">
                    <a:lumMod val="10000"/>
                  </a:schemeClr>
                </a:solidFill>
                <a:effectLst/>
                <a:uLnTx/>
                <a:uFillTx/>
              </a:rPr>
              <a:t> Regulations are a significant change to how Title IX is managed and include extensive procedural requirements.</a:t>
            </a:r>
            <a:endParaRPr kumimoji="0" lang="en-US" sz="2300" b="0" i="0" u="none" strike="noStrike" kern="1200" cap="none" spc="0" normalizeH="0" baseline="0" noProof="0" dirty="0">
              <a:ln>
                <a:noFill/>
              </a:ln>
              <a:solidFill>
                <a:schemeClr val="bg2">
                  <a:lumMod val="10000"/>
                </a:schemeClr>
              </a:solidFill>
              <a:effectLst/>
              <a:uLnTx/>
              <a:uFillTx/>
            </a:endParaRPr>
          </a:p>
        </p:txBody>
      </p:sp>
      <p:sp>
        <p:nvSpPr>
          <p:cNvPr id="7"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4076634207"/>
      </p:ext>
    </p:extLst>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Affirmative Consent</a:t>
            </a:r>
            <a:br>
              <a:rPr lang="en-US" dirty="0"/>
            </a:br>
            <a:endParaRPr lang="en-US" dirty="0"/>
          </a:p>
        </p:txBody>
      </p:sp>
      <p:sp>
        <p:nvSpPr>
          <p:cNvPr id="3" name="Content Placeholder 2"/>
          <p:cNvSpPr>
            <a:spLocks noGrp="1"/>
          </p:cNvSpPr>
          <p:nvPr>
            <p:ph idx="1"/>
          </p:nvPr>
        </p:nvSpPr>
        <p:spPr>
          <a:xfrm>
            <a:off x="457200" y="1371600"/>
            <a:ext cx="8229600" cy="4754563"/>
          </a:xfrm>
        </p:spPr>
        <p:txBody>
          <a:bodyPr/>
          <a:lstStyle/>
          <a:p>
            <a:r>
              <a:rPr lang="en-US" dirty="0"/>
              <a:t>It is </a:t>
            </a:r>
            <a:r>
              <a:rPr lang="en-US" b="1" dirty="0"/>
              <a:t>NOT</a:t>
            </a:r>
            <a:r>
              <a:rPr lang="en-US" dirty="0"/>
              <a:t> a valid excuse that the respondent: </a:t>
            </a:r>
          </a:p>
          <a:p>
            <a:pPr lvl="1"/>
            <a:r>
              <a:rPr lang="en-US" dirty="0"/>
              <a:t>believed they had consent because the respondent was intoxicated or reckless or failed to take reasonable steps to ascertain consent; or</a:t>
            </a:r>
          </a:p>
          <a:p>
            <a:pPr lvl="1"/>
            <a:r>
              <a:rPr lang="en-US" dirty="0"/>
              <a:t>believed they had consent if the respondent knew or should have known that the complainant was unable to consent because the complainant was unconscious, asleep, incapacitated because of drugs or alcohol, or otherwise unable to communicate; or</a:t>
            </a:r>
          </a:p>
          <a:p>
            <a:pPr lvl="1"/>
            <a:r>
              <a:rPr lang="en-US" dirty="0"/>
              <a:t>believed they had consent if the respondent knew or should have known that the complainant was unable to consent due to the age of the complainant or the age difference between the parties.</a:t>
            </a:r>
          </a:p>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 Shipman &amp; Goodwin LLP 2017</a:t>
            </a:r>
            <a:endParaRPr lang="en-US"/>
          </a:p>
        </p:txBody>
      </p:sp>
      <p:sp>
        <p:nvSpPr>
          <p:cNvPr id="5" name="Slide Number Placeholder 4"/>
          <p:cNvSpPr>
            <a:spLocks noGrp="1"/>
          </p:cNvSpPr>
          <p:nvPr>
            <p:ph type="sldNum" sz="quarter" idx="12"/>
          </p:nvPr>
        </p:nvSpPr>
        <p:spPr/>
        <p:txBody>
          <a:bodyPr/>
          <a:lstStyle/>
          <a:p>
            <a:pPr>
              <a:defRPr/>
            </a:pPr>
            <a:fld id="{CF74E2D6-2C6C-C849-BAC6-BF7B8C48F5CD}" type="slidenum">
              <a:rPr lang="en-US" smtClean="0"/>
              <a:pPr>
                <a:defRPr/>
              </a:pPr>
              <a:t>60</a:t>
            </a:fld>
            <a:endParaRPr lang="en-US"/>
          </a:p>
        </p:txBody>
      </p:sp>
      <p:sp>
        <p:nvSpPr>
          <p:cNvPr id="6" name="Rectangle 5"/>
          <p:cNvSpPr/>
          <p:nvPr/>
        </p:nvSpPr>
        <p:spPr>
          <a:xfrm>
            <a:off x="4456906" y="873705"/>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35868145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7675" y="1457737"/>
            <a:ext cx="812800" cy="810678"/>
          </a:xfrm>
          <a:prstGeom prst="rect">
            <a:avLst/>
          </a:prstGeom>
        </p:spPr>
      </p:pic>
      <p:pic>
        <p:nvPicPr>
          <p:cNvPr id="3" name="Picture 2"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67571" y="1315788"/>
            <a:ext cx="861786" cy="859536"/>
          </a:xfrm>
          <a:prstGeom prst="rect">
            <a:avLst/>
          </a:prstGeom>
        </p:spPr>
      </p:pic>
      <p:pic>
        <p:nvPicPr>
          <p:cNvPr id="14" name="Picture 13"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1743" y="3575302"/>
            <a:ext cx="812800" cy="810678"/>
          </a:xfrm>
          <a:prstGeom prst="rect">
            <a:avLst/>
          </a:prstGeom>
        </p:spPr>
      </p:pic>
      <p:pic>
        <p:nvPicPr>
          <p:cNvPr id="15" name="Picture 14"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4767" y="3404810"/>
            <a:ext cx="861786" cy="859536"/>
          </a:xfrm>
          <a:prstGeom prst="rect">
            <a:avLst/>
          </a:prstGeom>
        </p:spPr>
      </p:pic>
      <p:sp>
        <p:nvSpPr>
          <p:cNvPr id="4" name="TextBox 3"/>
          <p:cNvSpPr txBox="1"/>
          <p:nvPr/>
        </p:nvSpPr>
        <p:spPr>
          <a:xfrm>
            <a:off x="1260475" y="1467625"/>
            <a:ext cx="7698014" cy="2246769"/>
          </a:xfrm>
          <a:prstGeom prst="rect">
            <a:avLst/>
          </a:prstGeom>
          <a:noFill/>
        </p:spPr>
        <p:txBody>
          <a:bodyPr wrap="square" rtlCol="0">
            <a:spAutoFit/>
          </a:bodyPr>
          <a:lstStyle/>
          <a:p>
            <a:r>
              <a:rPr lang="en-US" sz="2000" dirty="0" smtClean="0">
                <a:solidFill>
                  <a:schemeClr val="tx1">
                    <a:lumMod val="50000"/>
                  </a:schemeClr>
                </a:solidFill>
              </a:rPr>
              <a:t>Decision-makers </a:t>
            </a:r>
            <a:r>
              <a:rPr lang="en-US" sz="2000" dirty="0">
                <a:solidFill>
                  <a:schemeClr val="tx1">
                    <a:lumMod val="50000"/>
                  </a:schemeClr>
                </a:solidFill>
              </a:rPr>
              <a:t>must weigh the relevant evidence and decide whether it meets the standard of evidence to demonstrate that sexual harassment occurred. </a:t>
            </a:r>
            <a:endParaRPr lang="en-US" sz="2000" dirty="0" smtClean="0">
              <a:solidFill>
                <a:schemeClr val="tx1">
                  <a:lumMod val="50000"/>
                </a:schemeClr>
              </a:solidFill>
            </a:endParaRPr>
          </a:p>
          <a:p>
            <a:pPr marL="342900" indent="-342900">
              <a:buFont typeface="Wingdings" panose="05000000000000000000" pitchFamily="2" charset="2"/>
              <a:buChar char="§"/>
            </a:pPr>
            <a:r>
              <a:rPr lang="en-US" sz="2000" dirty="0">
                <a:solidFill>
                  <a:schemeClr val="tx1">
                    <a:lumMod val="50000"/>
                  </a:schemeClr>
                </a:solidFill>
              </a:rPr>
              <a:t>Preponderance of the evidence standard = more likely than not responsible. </a:t>
            </a:r>
          </a:p>
          <a:p>
            <a:pPr marL="342900" indent="-342900">
              <a:buFont typeface="Wingdings" panose="05000000000000000000" pitchFamily="2" charset="2"/>
              <a:buChar char="§"/>
            </a:pPr>
            <a:r>
              <a:rPr lang="en-US" sz="2000" dirty="0">
                <a:solidFill>
                  <a:schemeClr val="tx1">
                    <a:lumMod val="50000"/>
                  </a:schemeClr>
                </a:solidFill>
              </a:rPr>
              <a:t>Clear and convincing evidence = highly probable to be true</a:t>
            </a:r>
          </a:p>
          <a:p>
            <a:pPr marL="342900" indent="-342900">
              <a:buFont typeface="Wingdings" panose="05000000000000000000" pitchFamily="2" charset="2"/>
              <a:buChar char="§"/>
            </a:pPr>
            <a:endParaRPr lang="en-US" sz="2000" dirty="0">
              <a:solidFill>
                <a:schemeClr val="tx1">
                  <a:lumMod val="50000"/>
                </a:schemeClr>
              </a:solidFill>
            </a:endParaRPr>
          </a:p>
        </p:txBody>
      </p:sp>
      <p:sp>
        <p:nvSpPr>
          <p:cNvPr id="20" name="TextBox 19"/>
          <p:cNvSpPr txBox="1"/>
          <p:nvPr/>
        </p:nvSpPr>
        <p:spPr>
          <a:xfrm>
            <a:off x="1298129" y="3680569"/>
            <a:ext cx="7516505" cy="1015663"/>
          </a:xfrm>
          <a:prstGeom prst="rect">
            <a:avLst/>
          </a:prstGeom>
          <a:noFill/>
        </p:spPr>
        <p:txBody>
          <a:bodyPr wrap="square" rtlCol="0">
            <a:spAutoFit/>
          </a:bodyPr>
          <a:lstStyle/>
          <a:p>
            <a:r>
              <a:rPr lang="en-US" sz="2000" dirty="0">
                <a:solidFill>
                  <a:schemeClr val="tx1">
                    <a:lumMod val="50000"/>
                  </a:schemeClr>
                </a:solidFill>
              </a:rPr>
              <a:t>The decision must be based on an objective evaluation of the evidence, and the decision-maker must be able to explain his/her rationale based on the evidence. </a:t>
            </a:r>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61</a:t>
            </a:fld>
            <a:endParaRPr lang="en-US" dirty="0"/>
          </a:p>
        </p:txBody>
      </p:sp>
      <p:pic>
        <p:nvPicPr>
          <p:cNvPr id="23" name="Picture 22"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3779" y="5018278"/>
            <a:ext cx="812800" cy="810678"/>
          </a:xfrm>
          <a:prstGeom prst="rect">
            <a:avLst/>
          </a:prstGeom>
        </p:spPr>
      </p:pic>
      <p:pic>
        <p:nvPicPr>
          <p:cNvPr id="25" name="Picture 24"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69967" y="4865053"/>
            <a:ext cx="861786" cy="859536"/>
          </a:xfrm>
          <a:prstGeom prst="rect">
            <a:avLst/>
          </a:prstGeom>
        </p:spPr>
      </p:pic>
      <p:sp>
        <p:nvSpPr>
          <p:cNvPr id="26" name="TextBox 25"/>
          <p:cNvSpPr txBox="1"/>
          <p:nvPr/>
        </p:nvSpPr>
        <p:spPr>
          <a:xfrm>
            <a:off x="1300525" y="5084991"/>
            <a:ext cx="7516505" cy="707886"/>
          </a:xfrm>
          <a:prstGeom prst="rect">
            <a:avLst/>
          </a:prstGeom>
          <a:noFill/>
        </p:spPr>
        <p:txBody>
          <a:bodyPr wrap="square" rtlCol="0">
            <a:spAutoFit/>
          </a:bodyPr>
          <a:lstStyle/>
          <a:p>
            <a:r>
              <a:rPr lang="en-US" sz="2000" dirty="0">
                <a:solidFill>
                  <a:schemeClr val="tx1">
                    <a:lumMod val="50000"/>
                  </a:schemeClr>
                </a:solidFill>
              </a:rPr>
              <a:t>Decision-makers need to use independent judgment and be free from conflict of interest and bias. </a:t>
            </a:r>
          </a:p>
        </p:txBody>
      </p:sp>
      <p:sp>
        <p:nvSpPr>
          <p:cNvPr id="30" name="Title 1"/>
          <p:cNvSpPr>
            <a:spLocks noGrp="1"/>
          </p:cNvSpPr>
          <p:nvPr>
            <p:ph type="title"/>
          </p:nvPr>
        </p:nvSpPr>
        <p:spPr>
          <a:xfrm>
            <a:off x="228600" y="282886"/>
            <a:ext cx="8913813" cy="523220"/>
          </a:xfrm>
        </p:spPr>
        <p:txBody>
          <a:bodyPr wrap="square">
            <a:spAutoFit/>
          </a:bodyPr>
          <a:lstStyle/>
          <a:p>
            <a:pPr eaLnBrk="1" hangingPunct="1"/>
            <a:r>
              <a:rPr lang="en-US" dirty="0" smtClean="0">
                <a:solidFill>
                  <a:schemeClr val="tx2"/>
                </a:solidFill>
                <a:latin typeface="Source Sans Pro" charset="0"/>
              </a:rPr>
              <a:t>Decision-Maker: Responsibility Determination</a:t>
            </a:r>
            <a:endParaRPr lang="en-US" dirty="0">
              <a:solidFill>
                <a:schemeClr val="tx2"/>
              </a:solidFill>
              <a:latin typeface="Source Sans Pro" charset="0"/>
            </a:endParaRPr>
          </a:p>
        </p:txBody>
      </p:sp>
      <p:sp>
        <p:nvSpPr>
          <p:cNvPr id="31" name="Rectangle 30"/>
          <p:cNvSpPr/>
          <p:nvPr/>
        </p:nvSpPr>
        <p:spPr>
          <a:xfrm>
            <a:off x="4456906" y="873705"/>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50541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382000" cy="4525963"/>
          </a:xfrm>
        </p:spPr>
        <p:txBody>
          <a:bodyPr/>
          <a:lstStyle/>
          <a:p>
            <a:pPr marL="0" indent="0">
              <a:spcBef>
                <a:spcPts val="600"/>
              </a:spcBef>
              <a:spcAft>
                <a:spcPts val="600"/>
              </a:spcAft>
              <a:buNone/>
            </a:pPr>
            <a:r>
              <a:rPr lang="en-US" sz="2300" dirty="0"/>
              <a:t>The decision-maker(s) will issue a written determination regarding responsibility. The written determination will include: </a:t>
            </a:r>
          </a:p>
          <a:p>
            <a:pPr marL="400050" lvl="1" indent="0">
              <a:spcBef>
                <a:spcPts val="400"/>
              </a:spcBef>
              <a:spcAft>
                <a:spcPts val="400"/>
              </a:spcAft>
              <a:buClr>
                <a:srgbClr val="008080"/>
              </a:buClr>
              <a:buNone/>
            </a:pPr>
            <a:r>
              <a:rPr lang="en-US" sz="1600" dirty="0" smtClean="0"/>
              <a:t>identification </a:t>
            </a:r>
            <a:r>
              <a:rPr lang="en-US" sz="1600" dirty="0"/>
              <a:t>of the allegations potentially constituting sexual harassment; </a:t>
            </a:r>
          </a:p>
          <a:p>
            <a:pPr marL="400050" lvl="1" indent="0">
              <a:spcBef>
                <a:spcPts val="400"/>
              </a:spcBef>
              <a:spcAft>
                <a:spcPts val="400"/>
              </a:spcAft>
              <a:buClr>
                <a:srgbClr val="008080"/>
              </a:buClr>
              <a:buNone/>
            </a:pPr>
            <a:r>
              <a:rPr lang="en-US" sz="1600" dirty="0" smtClean="0"/>
              <a:t>a </a:t>
            </a:r>
            <a:r>
              <a:rPr lang="en-US" sz="1600" dirty="0"/>
              <a:t>description of the procedural steps taken from the receipt of the formal complaint through the determination, including any notifications to the parties, interviews with parties and witnesses, site visits, methods used to gather other evidence, and hearings held (if applicable); </a:t>
            </a:r>
          </a:p>
          <a:p>
            <a:pPr marL="400050" lvl="1" indent="0">
              <a:spcBef>
                <a:spcPts val="400"/>
              </a:spcBef>
              <a:spcAft>
                <a:spcPts val="400"/>
              </a:spcAft>
              <a:buClr>
                <a:srgbClr val="008080"/>
              </a:buClr>
              <a:buNone/>
            </a:pPr>
            <a:r>
              <a:rPr lang="en-US" sz="1600" dirty="0" smtClean="0"/>
              <a:t>findings </a:t>
            </a:r>
            <a:r>
              <a:rPr lang="en-US" sz="1600" dirty="0"/>
              <a:t>of fact supporting the determination; </a:t>
            </a:r>
          </a:p>
          <a:p>
            <a:pPr marL="400050" lvl="1" indent="0">
              <a:spcBef>
                <a:spcPts val="400"/>
              </a:spcBef>
              <a:spcAft>
                <a:spcPts val="400"/>
              </a:spcAft>
              <a:buClr>
                <a:srgbClr val="008080"/>
              </a:buClr>
              <a:buNone/>
            </a:pPr>
            <a:r>
              <a:rPr lang="en-US" sz="1600" dirty="0" smtClean="0"/>
              <a:t>conclusions </a:t>
            </a:r>
            <a:r>
              <a:rPr lang="en-US" sz="1600" dirty="0"/>
              <a:t>regarding the application of the District’s code of </a:t>
            </a:r>
            <a:r>
              <a:rPr lang="en-US" sz="1600" dirty="0" smtClean="0"/>
              <a:t>conduct (student discipline policy) </a:t>
            </a:r>
            <a:r>
              <a:rPr lang="en-US" sz="1600" dirty="0"/>
              <a:t>to the facts; </a:t>
            </a:r>
          </a:p>
          <a:p>
            <a:pPr marL="400050" lvl="1" indent="0">
              <a:spcBef>
                <a:spcPts val="400"/>
              </a:spcBef>
              <a:spcAft>
                <a:spcPts val="400"/>
              </a:spcAft>
              <a:buClr>
                <a:srgbClr val="008080"/>
              </a:buClr>
              <a:buNone/>
            </a:pPr>
            <a:r>
              <a:rPr lang="en-US" sz="1600" dirty="0" smtClean="0"/>
              <a:t>a </a:t>
            </a:r>
            <a:r>
              <a:rPr lang="en-US" sz="1600" dirty="0"/>
              <a:t>statement of, and rationale for, the result as to each allegation, including a determination regarding responsibility, any disciplinary sanctions the District will impose on the respondent, and whether remedies designed to restore or preserve equal access to the District’s education program or activity will be provided by the District to the complainant; and </a:t>
            </a:r>
          </a:p>
          <a:p>
            <a:pPr marL="400050" lvl="1" indent="0">
              <a:spcBef>
                <a:spcPts val="400"/>
              </a:spcBef>
              <a:spcAft>
                <a:spcPts val="400"/>
              </a:spcAft>
              <a:buClr>
                <a:srgbClr val="008080"/>
              </a:buClr>
              <a:buNone/>
            </a:pPr>
            <a:r>
              <a:rPr lang="en-US" sz="1600" dirty="0" smtClean="0"/>
              <a:t>the </a:t>
            </a:r>
            <a:r>
              <a:rPr lang="en-US" sz="1600" dirty="0"/>
              <a:t>District’s procedures and permissible bases for the complainant and respondent to appeal. </a:t>
            </a:r>
          </a:p>
          <a:p>
            <a:pPr marL="0" indent="0">
              <a:spcBef>
                <a:spcPts val="600"/>
              </a:spcBef>
              <a:spcAft>
                <a:spcPts val="600"/>
              </a:spcAft>
              <a:buClr>
                <a:srgbClr val="008080"/>
              </a:buClr>
              <a:buNone/>
            </a:pPr>
            <a:r>
              <a:rPr lang="en-US" sz="2300" dirty="0" smtClean="0"/>
              <a:t>The </a:t>
            </a:r>
            <a:r>
              <a:rPr lang="en-US" sz="2300" dirty="0"/>
              <a:t>written determination will be provided to </a:t>
            </a:r>
            <a:r>
              <a:rPr lang="en-US" sz="2300" b="1" dirty="0">
                <a:solidFill>
                  <a:srgbClr val="5E3C63"/>
                </a:solidFill>
              </a:rPr>
              <a:t>both</a:t>
            </a:r>
            <a:r>
              <a:rPr lang="en-US" sz="2300" dirty="0"/>
              <a:t> parties </a:t>
            </a:r>
            <a:r>
              <a:rPr lang="en-US" sz="2300" b="1" dirty="0">
                <a:solidFill>
                  <a:srgbClr val="5E3C63"/>
                </a:solidFill>
              </a:rPr>
              <a:t>simultaneously.</a:t>
            </a:r>
          </a:p>
          <a:p>
            <a:pPr marL="0" indent="0">
              <a:spcBef>
                <a:spcPts val="600"/>
              </a:spcBef>
              <a:spcAft>
                <a:spcPts val="600"/>
              </a:spcAft>
              <a:buClr>
                <a:srgbClr val="008080"/>
              </a:buClr>
              <a:buNone/>
            </a:pPr>
            <a:endParaRPr lang="en-US" sz="2300" dirty="0" smtClean="0"/>
          </a:p>
          <a:p>
            <a:endParaRPr lang="en-US" sz="2000" dirty="0"/>
          </a:p>
        </p:txBody>
      </p:sp>
      <p:sp>
        <p:nvSpPr>
          <p:cNvPr id="5" name="Slide Number Placeholder 4"/>
          <p:cNvSpPr>
            <a:spLocks noGrp="1"/>
          </p:cNvSpPr>
          <p:nvPr>
            <p:ph type="sldNum" sz="quarter" idx="12"/>
          </p:nvPr>
        </p:nvSpPr>
        <p:spPr/>
        <p:txBody>
          <a:bodyPr/>
          <a:lstStyle/>
          <a:p>
            <a:pPr>
              <a:defRPr/>
            </a:pPr>
            <a:fld id="{CF74E2D6-2C6C-C849-BAC6-BF7B8C48F5CD}" type="slidenum">
              <a:rPr lang="en-US" smtClean="0"/>
              <a:pPr>
                <a:defRPr/>
              </a:pPr>
              <a:t>62</a:t>
            </a:fld>
            <a:endParaRPr lang="en-US" dirty="0"/>
          </a:p>
        </p:txBody>
      </p:sp>
      <p:sp>
        <p:nvSpPr>
          <p:cNvPr id="6" name="Title 1"/>
          <p:cNvSpPr>
            <a:spLocks noGrp="1"/>
          </p:cNvSpPr>
          <p:nvPr>
            <p:ph type="title"/>
          </p:nvPr>
        </p:nvSpPr>
        <p:spPr>
          <a:xfrm>
            <a:off x="228600" y="282886"/>
            <a:ext cx="8913813" cy="523220"/>
          </a:xfrm>
        </p:spPr>
        <p:txBody>
          <a:bodyPr wrap="square">
            <a:spAutoFit/>
          </a:bodyPr>
          <a:lstStyle/>
          <a:p>
            <a:pPr eaLnBrk="1" hangingPunct="1"/>
            <a:r>
              <a:rPr lang="en-US" dirty="0" smtClean="0">
                <a:solidFill>
                  <a:schemeClr val="tx2"/>
                </a:solidFill>
                <a:latin typeface="Source Sans Pro" charset="0"/>
              </a:rPr>
              <a:t>Decision-Maker: Responsibility Determination</a:t>
            </a:r>
            <a:endParaRPr lang="en-US" dirty="0">
              <a:solidFill>
                <a:schemeClr val="tx2"/>
              </a:solidFill>
              <a:latin typeface="Source Sans Pro" charset="0"/>
            </a:endParaRPr>
          </a:p>
        </p:txBody>
      </p:sp>
      <p:sp>
        <p:nvSpPr>
          <p:cNvPr id="7" name="Rectangle 6"/>
          <p:cNvSpPr/>
          <p:nvPr/>
        </p:nvSpPr>
        <p:spPr>
          <a:xfrm>
            <a:off x="4456906" y="873705"/>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Oval 1"/>
          <p:cNvSpPr/>
          <p:nvPr/>
        </p:nvSpPr>
        <p:spPr>
          <a:xfrm>
            <a:off x="533400" y="1981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9" name="Oval 8"/>
          <p:cNvSpPr/>
          <p:nvPr/>
        </p:nvSpPr>
        <p:spPr>
          <a:xfrm>
            <a:off x="533400" y="2356749"/>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0" name="Oval 9"/>
          <p:cNvSpPr/>
          <p:nvPr/>
        </p:nvSpPr>
        <p:spPr>
          <a:xfrm>
            <a:off x="533400" y="3124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1" name="Oval 10"/>
          <p:cNvSpPr/>
          <p:nvPr/>
        </p:nvSpPr>
        <p:spPr>
          <a:xfrm>
            <a:off x="542925" y="3586851"/>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2" name="Oval 11"/>
          <p:cNvSpPr/>
          <p:nvPr/>
        </p:nvSpPr>
        <p:spPr>
          <a:xfrm>
            <a:off x="533400" y="412709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3" name="Oval 12"/>
          <p:cNvSpPr/>
          <p:nvPr/>
        </p:nvSpPr>
        <p:spPr>
          <a:xfrm>
            <a:off x="542925" y="519250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4"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42643485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F74E2D6-2C6C-C849-BAC6-BF7B8C48F5CD}" type="slidenum">
              <a:rPr lang="en-US" smtClean="0"/>
              <a:pPr>
                <a:defRPr/>
              </a:pPr>
              <a:t>63</a:t>
            </a:fld>
            <a:endParaRPr lang="en-US" dirty="0"/>
          </a:p>
        </p:txBody>
      </p:sp>
      <p:sp>
        <p:nvSpPr>
          <p:cNvPr id="6" name="Title 1"/>
          <p:cNvSpPr>
            <a:spLocks noGrp="1"/>
          </p:cNvSpPr>
          <p:nvPr>
            <p:ph type="title"/>
          </p:nvPr>
        </p:nvSpPr>
        <p:spPr>
          <a:xfrm>
            <a:off x="228600" y="282886"/>
            <a:ext cx="8913813" cy="523220"/>
          </a:xfrm>
        </p:spPr>
        <p:txBody>
          <a:bodyPr wrap="square">
            <a:spAutoFit/>
          </a:bodyPr>
          <a:lstStyle/>
          <a:p>
            <a:pPr eaLnBrk="1" hangingPunct="1"/>
            <a:r>
              <a:rPr lang="en-US" dirty="0" smtClean="0">
                <a:solidFill>
                  <a:schemeClr val="tx2"/>
                </a:solidFill>
                <a:latin typeface="Source Sans Pro" charset="0"/>
              </a:rPr>
              <a:t>Decision-Maker: Disciplinary Sanctions</a:t>
            </a:r>
            <a:endParaRPr lang="en-US" dirty="0">
              <a:solidFill>
                <a:schemeClr val="tx2"/>
              </a:solidFill>
              <a:latin typeface="Source Sans Pro" charset="0"/>
            </a:endParaRPr>
          </a:p>
        </p:txBody>
      </p:sp>
      <p:sp>
        <p:nvSpPr>
          <p:cNvPr id="7" name="Rectangle 6"/>
          <p:cNvSpPr/>
          <p:nvPr/>
        </p:nvSpPr>
        <p:spPr>
          <a:xfrm>
            <a:off x="4456906" y="873705"/>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14" name="Diagram 13"/>
          <p:cNvGraphicFramePr/>
          <p:nvPr>
            <p:extLst/>
          </p:nvPr>
        </p:nvGraphicFramePr>
        <p:xfrm>
          <a:off x="533400" y="1066800"/>
          <a:ext cx="8153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35077597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7675" y="2131973"/>
            <a:ext cx="812800" cy="810678"/>
          </a:xfrm>
          <a:prstGeom prst="rect">
            <a:avLst/>
          </a:prstGeom>
        </p:spPr>
      </p:pic>
      <p:pic>
        <p:nvPicPr>
          <p:cNvPr id="3" name="Picture 2"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67571" y="1990024"/>
            <a:ext cx="861786" cy="859536"/>
          </a:xfrm>
          <a:prstGeom prst="rect">
            <a:avLst/>
          </a:prstGeom>
        </p:spPr>
      </p:pic>
      <p:pic>
        <p:nvPicPr>
          <p:cNvPr id="14" name="Picture 13"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1743" y="3251859"/>
            <a:ext cx="812800" cy="810678"/>
          </a:xfrm>
          <a:prstGeom prst="rect">
            <a:avLst/>
          </a:prstGeom>
        </p:spPr>
      </p:pic>
      <p:pic>
        <p:nvPicPr>
          <p:cNvPr id="15" name="Picture 14"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4767" y="3081367"/>
            <a:ext cx="861786" cy="859536"/>
          </a:xfrm>
          <a:prstGeom prst="rect">
            <a:avLst/>
          </a:prstGeom>
        </p:spPr>
      </p:pic>
      <p:sp>
        <p:nvSpPr>
          <p:cNvPr id="4" name="TextBox 3"/>
          <p:cNvSpPr txBox="1"/>
          <p:nvPr/>
        </p:nvSpPr>
        <p:spPr>
          <a:xfrm>
            <a:off x="1260475" y="2141861"/>
            <a:ext cx="7698014" cy="1015663"/>
          </a:xfrm>
          <a:prstGeom prst="rect">
            <a:avLst/>
          </a:prstGeom>
          <a:noFill/>
        </p:spPr>
        <p:txBody>
          <a:bodyPr wrap="square" rtlCol="0">
            <a:spAutoFit/>
          </a:bodyPr>
          <a:lstStyle/>
          <a:p>
            <a:r>
              <a:rPr lang="en-US" sz="2000" dirty="0" smtClean="0">
                <a:solidFill>
                  <a:schemeClr val="tx1">
                    <a:lumMod val="50000"/>
                  </a:schemeClr>
                </a:solidFill>
              </a:rPr>
              <a:t>New </a:t>
            </a:r>
            <a:r>
              <a:rPr lang="en-US" sz="2000" dirty="0">
                <a:solidFill>
                  <a:schemeClr val="tx1">
                    <a:lumMod val="50000"/>
                  </a:schemeClr>
                </a:solidFill>
              </a:rPr>
              <a:t>evidence that was not reasonably available at the time the determination regarding responsibility or dismissal was made, that could affect the outcome of the matter;</a:t>
            </a:r>
          </a:p>
        </p:txBody>
      </p:sp>
      <p:sp>
        <p:nvSpPr>
          <p:cNvPr id="20" name="TextBox 19"/>
          <p:cNvSpPr txBox="1"/>
          <p:nvPr/>
        </p:nvSpPr>
        <p:spPr>
          <a:xfrm>
            <a:off x="1298129" y="3357126"/>
            <a:ext cx="7516505" cy="400110"/>
          </a:xfrm>
          <a:prstGeom prst="rect">
            <a:avLst/>
          </a:prstGeom>
          <a:noFill/>
        </p:spPr>
        <p:txBody>
          <a:bodyPr wrap="square" rtlCol="0">
            <a:spAutoFit/>
          </a:bodyPr>
          <a:lstStyle/>
          <a:p>
            <a:r>
              <a:rPr lang="en-US" sz="2000" dirty="0" smtClean="0">
                <a:solidFill>
                  <a:schemeClr val="tx1">
                    <a:lumMod val="50000"/>
                  </a:schemeClr>
                </a:solidFill>
              </a:rPr>
              <a:t>Procedural </a:t>
            </a:r>
            <a:r>
              <a:rPr lang="en-US" sz="2000" dirty="0">
                <a:solidFill>
                  <a:schemeClr val="tx1">
                    <a:lumMod val="50000"/>
                  </a:schemeClr>
                </a:solidFill>
              </a:rPr>
              <a:t>irregularity that affected the outcome of the matter; or</a:t>
            </a:r>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64</a:t>
            </a:fld>
            <a:endParaRPr lang="en-US" dirty="0"/>
          </a:p>
        </p:txBody>
      </p:sp>
      <p:pic>
        <p:nvPicPr>
          <p:cNvPr id="23" name="Picture 22"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3779" y="4319622"/>
            <a:ext cx="812800" cy="810678"/>
          </a:xfrm>
          <a:prstGeom prst="rect">
            <a:avLst/>
          </a:prstGeom>
        </p:spPr>
      </p:pic>
      <p:pic>
        <p:nvPicPr>
          <p:cNvPr id="25" name="Picture 24"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69967" y="4166397"/>
            <a:ext cx="861786" cy="859536"/>
          </a:xfrm>
          <a:prstGeom prst="rect">
            <a:avLst/>
          </a:prstGeom>
        </p:spPr>
      </p:pic>
      <p:sp>
        <p:nvSpPr>
          <p:cNvPr id="26" name="TextBox 25"/>
          <p:cNvSpPr txBox="1"/>
          <p:nvPr/>
        </p:nvSpPr>
        <p:spPr>
          <a:xfrm>
            <a:off x="1300525" y="4386335"/>
            <a:ext cx="7516505" cy="1323439"/>
          </a:xfrm>
          <a:prstGeom prst="rect">
            <a:avLst/>
          </a:prstGeom>
          <a:noFill/>
        </p:spPr>
        <p:txBody>
          <a:bodyPr wrap="square" rtlCol="0">
            <a:spAutoFit/>
          </a:bodyPr>
          <a:lstStyle/>
          <a:p>
            <a:r>
              <a:rPr lang="en-US" sz="2000" dirty="0" smtClean="0">
                <a:solidFill>
                  <a:schemeClr val="tx1">
                    <a:lumMod val="50000"/>
                  </a:schemeClr>
                </a:solidFill>
              </a:rPr>
              <a:t>The </a:t>
            </a:r>
            <a:r>
              <a:rPr lang="en-US" sz="2000" dirty="0">
                <a:solidFill>
                  <a:schemeClr val="tx1">
                    <a:lumMod val="50000"/>
                  </a:schemeClr>
                </a:solidFill>
              </a:rPr>
              <a:t>Title IX Coordinator, investigator(s), and/or decision-maker(s) had a conflict of interest or bias for or against complainants or respondents generally or the individual complainant or respondent that affected the outcome of the matter.</a:t>
            </a:r>
          </a:p>
        </p:txBody>
      </p:sp>
      <p:sp>
        <p:nvSpPr>
          <p:cNvPr id="30" name="Title 1"/>
          <p:cNvSpPr>
            <a:spLocks noGrp="1"/>
          </p:cNvSpPr>
          <p:nvPr>
            <p:ph type="title"/>
          </p:nvPr>
        </p:nvSpPr>
        <p:spPr>
          <a:xfrm>
            <a:off x="228600" y="282886"/>
            <a:ext cx="8913813" cy="523220"/>
          </a:xfrm>
        </p:spPr>
        <p:txBody>
          <a:bodyPr wrap="square">
            <a:spAutoFit/>
          </a:bodyPr>
          <a:lstStyle/>
          <a:p>
            <a:pPr eaLnBrk="1" hangingPunct="1"/>
            <a:r>
              <a:rPr lang="en-US" dirty="0" smtClean="0">
                <a:solidFill>
                  <a:schemeClr val="tx2"/>
                </a:solidFill>
                <a:latin typeface="Source Sans Pro" charset="0"/>
              </a:rPr>
              <a:t>Appeals</a:t>
            </a:r>
            <a:endParaRPr lang="en-US" dirty="0">
              <a:solidFill>
                <a:schemeClr val="tx2"/>
              </a:solidFill>
              <a:latin typeface="Source Sans Pro" charset="0"/>
            </a:endParaRPr>
          </a:p>
        </p:txBody>
      </p:sp>
      <p:sp>
        <p:nvSpPr>
          <p:cNvPr id="31" name="Rectangle 30"/>
          <p:cNvSpPr/>
          <p:nvPr/>
        </p:nvSpPr>
        <p:spPr>
          <a:xfrm>
            <a:off x="4456906" y="873705"/>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TextBox 15"/>
          <p:cNvSpPr txBox="1"/>
          <p:nvPr/>
        </p:nvSpPr>
        <p:spPr>
          <a:xfrm>
            <a:off x="457200" y="1045216"/>
            <a:ext cx="8357434" cy="830997"/>
          </a:xfrm>
          <a:prstGeom prst="rect">
            <a:avLst/>
          </a:prstGeom>
          <a:noFill/>
        </p:spPr>
        <p:txBody>
          <a:bodyPr wrap="square" rtlCol="0">
            <a:spAutoFit/>
          </a:bodyPr>
          <a:lstStyle/>
          <a:p>
            <a:r>
              <a:rPr lang="en-US" sz="2400" dirty="0">
                <a:solidFill>
                  <a:schemeClr val="tx1">
                    <a:lumMod val="50000"/>
                  </a:schemeClr>
                </a:solidFill>
              </a:rPr>
              <a:t>Either party can appeal from a responsibility determination or a dismissal of a formal complaint on the following bases: </a:t>
            </a:r>
          </a:p>
        </p:txBody>
      </p:sp>
      <p:sp>
        <p:nvSpPr>
          <p:cNvPr id="17" name="TextBox 16"/>
          <p:cNvSpPr txBox="1"/>
          <p:nvPr/>
        </p:nvSpPr>
        <p:spPr>
          <a:xfrm>
            <a:off x="447675" y="5626770"/>
            <a:ext cx="8357434" cy="830997"/>
          </a:xfrm>
          <a:prstGeom prst="rect">
            <a:avLst/>
          </a:prstGeom>
          <a:noFill/>
        </p:spPr>
        <p:txBody>
          <a:bodyPr wrap="square" rtlCol="0">
            <a:spAutoFit/>
          </a:bodyPr>
          <a:lstStyle/>
          <a:p>
            <a:r>
              <a:rPr lang="en-US" sz="2400" dirty="0">
                <a:solidFill>
                  <a:schemeClr val="tx1">
                    <a:lumMod val="50000"/>
                  </a:schemeClr>
                </a:solidFill>
              </a:rPr>
              <a:t>The District may add other bases for appeal so long as they are offered equally to both parties. </a:t>
            </a:r>
          </a:p>
        </p:txBody>
      </p:sp>
      <p:sp>
        <p:nvSpPr>
          <p:cNvPr id="18"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36366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7675" y="1429308"/>
            <a:ext cx="812800" cy="810678"/>
          </a:xfrm>
          <a:prstGeom prst="rect">
            <a:avLst/>
          </a:prstGeom>
        </p:spPr>
      </p:pic>
      <p:pic>
        <p:nvPicPr>
          <p:cNvPr id="3" name="Picture 2"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67571" y="1287359"/>
            <a:ext cx="861786" cy="859536"/>
          </a:xfrm>
          <a:prstGeom prst="rect">
            <a:avLst/>
          </a:prstGeom>
        </p:spPr>
      </p:pic>
      <p:pic>
        <p:nvPicPr>
          <p:cNvPr id="14" name="Picture 13"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1743" y="2320586"/>
            <a:ext cx="812800" cy="810678"/>
          </a:xfrm>
          <a:prstGeom prst="rect">
            <a:avLst/>
          </a:prstGeom>
        </p:spPr>
      </p:pic>
      <p:pic>
        <p:nvPicPr>
          <p:cNvPr id="15" name="Picture 14"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4767" y="2150094"/>
            <a:ext cx="861786" cy="859536"/>
          </a:xfrm>
          <a:prstGeom prst="rect">
            <a:avLst/>
          </a:prstGeom>
        </p:spPr>
      </p:pic>
      <p:sp>
        <p:nvSpPr>
          <p:cNvPr id="4" name="TextBox 3"/>
          <p:cNvSpPr txBox="1"/>
          <p:nvPr/>
        </p:nvSpPr>
        <p:spPr>
          <a:xfrm>
            <a:off x="1260475" y="1439196"/>
            <a:ext cx="7698014" cy="707886"/>
          </a:xfrm>
          <a:prstGeom prst="rect">
            <a:avLst/>
          </a:prstGeom>
          <a:noFill/>
        </p:spPr>
        <p:txBody>
          <a:bodyPr wrap="square" rtlCol="0">
            <a:spAutoFit/>
          </a:bodyPr>
          <a:lstStyle/>
          <a:p>
            <a:r>
              <a:rPr lang="en-US" sz="2000" dirty="0">
                <a:solidFill>
                  <a:schemeClr val="tx1">
                    <a:lumMod val="50000"/>
                  </a:schemeClr>
                </a:solidFill>
              </a:rPr>
              <a:t>Provide notice to the other party in writing and implement appeal procedures equally for both parties;</a:t>
            </a:r>
          </a:p>
        </p:txBody>
      </p:sp>
      <p:sp>
        <p:nvSpPr>
          <p:cNvPr id="20" name="TextBox 19"/>
          <p:cNvSpPr txBox="1"/>
          <p:nvPr/>
        </p:nvSpPr>
        <p:spPr>
          <a:xfrm>
            <a:off x="1298129" y="2273775"/>
            <a:ext cx="7516505" cy="1015663"/>
          </a:xfrm>
          <a:prstGeom prst="rect">
            <a:avLst/>
          </a:prstGeom>
          <a:noFill/>
        </p:spPr>
        <p:txBody>
          <a:bodyPr wrap="square" rtlCol="0">
            <a:spAutoFit/>
          </a:bodyPr>
          <a:lstStyle/>
          <a:p>
            <a:r>
              <a:rPr lang="en-US" sz="2000" dirty="0">
                <a:solidFill>
                  <a:schemeClr val="tx1">
                    <a:lumMod val="50000"/>
                  </a:schemeClr>
                </a:solidFill>
              </a:rPr>
              <a:t>Ensure that the decision-maker(s) for the appeal is not the investigator(s), Title IX Coordinator, or decision-maker(s) for the responsibility determination; </a:t>
            </a:r>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65</a:t>
            </a:fld>
            <a:endParaRPr lang="en-US" dirty="0"/>
          </a:p>
        </p:txBody>
      </p:sp>
      <p:pic>
        <p:nvPicPr>
          <p:cNvPr id="23" name="Picture 22"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3779" y="3251432"/>
            <a:ext cx="812800" cy="810678"/>
          </a:xfrm>
          <a:prstGeom prst="rect">
            <a:avLst/>
          </a:prstGeom>
        </p:spPr>
      </p:pic>
      <p:pic>
        <p:nvPicPr>
          <p:cNvPr id="25" name="Picture 24"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69967" y="3098207"/>
            <a:ext cx="861786" cy="859536"/>
          </a:xfrm>
          <a:prstGeom prst="rect">
            <a:avLst/>
          </a:prstGeom>
        </p:spPr>
      </p:pic>
      <p:sp>
        <p:nvSpPr>
          <p:cNvPr id="26" name="TextBox 25"/>
          <p:cNvSpPr txBox="1"/>
          <p:nvPr/>
        </p:nvSpPr>
        <p:spPr>
          <a:xfrm>
            <a:off x="1300525" y="3318145"/>
            <a:ext cx="7516505" cy="707886"/>
          </a:xfrm>
          <a:prstGeom prst="rect">
            <a:avLst/>
          </a:prstGeom>
          <a:noFill/>
        </p:spPr>
        <p:txBody>
          <a:bodyPr wrap="square" rtlCol="0">
            <a:spAutoFit/>
          </a:bodyPr>
          <a:lstStyle/>
          <a:p>
            <a:r>
              <a:rPr lang="en-US" sz="2000" dirty="0">
                <a:solidFill>
                  <a:schemeClr val="tx1">
                    <a:lumMod val="50000"/>
                  </a:schemeClr>
                </a:solidFill>
              </a:rPr>
              <a:t>Give both parties a reasonable, equal opportunity to submit a written statement in support of, or challenging, the outcome;</a:t>
            </a:r>
          </a:p>
        </p:txBody>
      </p:sp>
      <p:sp>
        <p:nvSpPr>
          <p:cNvPr id="30" name="Title 1"/>
          <p:cNvSpPr>
            <a:spLocks noGrp="1"/>
          </p:cNvSpPr>
          <p:nvPr>
            <p:ph type="title"/>
          </p:nvPr>
        </p:nvSpPr>
        <p:spPr>
          <a:xfrm>
            <a:off x="228600" y="76200"/>
            <a:ext cx="8913813" cy="523220"/>
          </a:xfrm>
        </p:spPr>
        <p:txBody>
          <a:bodyPr wrap="square">
            <a:spAutoFit/>
          </a:bodyPr>
          <a:lstStyle/>
          <a:p>
            <a:pPr eaLnBrk="1" hangingPunct="1"/>
            <a:r>
              <a:rPr lang="en-US" dirty="0" smtClean="0">
                <a:solidFill>
                  <a:schemeClr val="tx2"/>
                </a:solidFill>
                <a:latin typeface="Source Sans Pro" charset="0"/>
              </a:rPr>
              <a:t>Appeals</a:t>
            </a:r>
            <a:endParaRPr lang="en-US" dirty="0">
              <a:solidFill>
                <a:schemeClr val="tx2"/>
              </a:solidFill>
              <a:latin typeface="Source Sans Pro" charset="0"/>
            </a:endParaRPr>
          </a:p>
        </p:txBody>
      </p:sp>
      <p:sp>
        <p:nvSpPr>
          <p:cNvPr id="31" name="Rectangle 30"/>
          <p:cNvSpPr/>
          <p:nvPr/>
        </p:nvSpPr>
        <p:spPr>
          <a:xfrm>
            <a:off x="4456906" y="667019"/>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TextBox 15"/>
          <p:cNvSpPr txBox="1"/>
          <p:nvPr/>
        </p:nvSpPr>
        <p:spPr>
          <a:xfrm>
            <a:off x="457200" y="838530"/>
            <a:ext cx="8357434" cy="461665"/>
          </a:xfrm>
          <a:prstGeom prst="rect">
            <a:avLst/>
          </a:prstGeom>
          <a:noFill/>
        </p:spPr>
        <p:txBody>
          <a:bodyPr wrap="square" rtlCol="0">
            <a:spAutoFit/>
          </a:bodyPr>
          <a:lstStyle/>
          <a:p>
            <a:r>
              <a:rPr lang="en-US" sz="2400" dirty="0">
                <a:solidFill>
                  <a:schemeClr val="tx1">
                    <a:lumMod val="50000"/>
                  </a:schemeClr>
                </a:solidFill>
              </a:rPr>
              <a:t>When an appeal is filed, the District </a:t>
            </a:r>
            <a:r>
              <a:rPr lang="en-US" sz="2400" b="1" dirty="0">
                <a:solidFill>
                  <a:schemeClr val="bg2">
                    <a:lumMod val="10000"/>
                  </a:schemeClr>
                </a:solidFill>
              </a:rPr>
              <a:t>must</a:t>
            </a:r>
            <a:r>
              <a:rPr lang="en-US" sz="2400" dirty="0">
                <a:solidFill>
                  <a:schemeClr val="tx1">
                    <a:lumMod val="50000"/>
                  </a:schemeClr>
                </a:solidFill>
              </a:rPr>
              <a:t>:</a:t>
            </a:r>
          </a:p>
        </p:txBody>
      </p:sp>
      <p:sp>
        <p:nvSpPr>
          <p:cNvPr id="17" name="TextBox 16"/>
          <p:cNvSpPr txBox="1"/>
          <p:nvPr/>
        </p:nvSpPr>
        <p:spPr>
          <a:xfrm>
            <a:off x="447675" y="5711390"/>
            <a:ext cx="8357434" cy="830997"/>
          </a:xfrm>
          <a:prstGeom prst="rect">
            <a:avLst/>
          </a:prstGeom>
          <a:noFill/>
        </p:spPr>
        <p:txBody>
          <a:bodyPr wrap="square" rtlCol="0">
            <a:spAutoFit/>
          </a:bodyPr>
          <a:lstStyle/>
          <a:p>
            <a:r>
              <a:rPr lang="en-US" sz="2400" dirty="0">
                <a:solidFill>
                  <a:schemeClr val="tx1">
                    <a:lumMod val="50000"/>
                  </a:schemeClr>
                </a:solidFill>
              </a:rPr>
              <a:t>Supportive measures for either or both parties </a:t>
            </a:r>
            <a:r>
              <a:rPr lang="en-US" sz="2400" b="1" dirty="0">
                <a:solidFill>
                  <a:schemeClr val="bg2">
                    <a:lumMod val="10000"/>
                  </a:schemeClr>
                </a:solidFill>
              </a:rPr>
              <a:t>may</a:t>
            </a:r>
            <a:r>
              <a:rPr lang="en-US" sz="2400" dirty="0">
                <a:solidFill>
                  <a:schemeClr val="tx1">
                    <a:lumMod val="50000"/>
                  </a:schemeClr>
                </a:solidFill>
              </a:rPr>
              <a:t> be continued throughout the appeal process. </a:t>
            </a:r>
          </a:p>
        </p:txBody>
      </p:sp>
      <p:pic>
        <p:nvPicPr>
          <p:cNvPr id="18" name="Picture 17"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6250" y="4088065"/>
            <a:ext cx="812800" cy="810678"/>
          </a:xfrm>
          <a:prstGeom prst="rect">
            <a:avLst/>
          </a:prstGeom>
        </p:spPr>
      </p:pic>
      <p:pic>
        <p:nvPicPr>
          <p:cNvPr id="19" name="Picture 18"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92438" y="3934840"/>
            <a:ext cx="861786" cy="859536"/>
          </a:xfrm>
          <a:prstGeom prst="rect">
            <a:avLst/>
          </a:prstGeom>
        </p:spPr>
      </p:pic>
      <p:sp>
        <p:nvSpPr>
          <p:cNvPr id="22" name="TextBox 21"/>
          <p:cNvSpPr txBox="1"/>
          <p:nvPr/>
        </p:nvSpPr>
        <p:spPr>
          <a:xfrm>
            <a:off x="1322996" y="4154778"/>
            <a:ext cx="7516505" cy="707886"/>
          </a:xfrm>
          <a:prstGeom prst="rect">
            <a:avLst/>
          </a:prstGeom>
          <a:noFill/>
        </p:spPr>
        <p:txBody>
          <a:bodyPr wrap="square" rtlCol="0">
            <a:spAutoFit/>
          </a:bodyPr>
          <a:lstStyle/>
          <a:p>
            <a:r>
              <a:rPr lang="en-US" sz="2000" dirty="0">
                <a:solidFill>
                  <a:schemeClr val="tx1">
                    <a:lumMod val="50000"/>
                  </a:schemeClr>
                </a:solidFill>
              </a:rPr>
              <a:t>Issue a written decision describing the result of the appeal and the rationale for the result; and</a:t>
            </a:r>
          </a:p>
        </p:txBody>
      </p:sp>
      <p:pic>
        <p:nvPicPr>
          <p:cNvPr id="24" name="Picture 23"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5804" y="4933996"/>
            <a:ext cx="812800" cy="810678"/>
          </a:xfrm>
          <a:prstGeom prst="rect">
            <a:avLst/>
          </a:prstGeom>
        </p:spPr>
      </p:pic>
      <p:pic>
        <p:nvPicPr>
          <p:cNvPr id="27" name="Picture 26"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91992" y="4780771"/>
            <a:ext cx="861786" cy="859536"/>
          </a:xfrm>
          <a:prstGeom prst="rect">
            <a:avLst/>
          </a:prstGeom>
        </p:spPr>
      </p:pic>
      <p:sp>
        <p:nvSpPr>
          <p:cNvPr id="28" name="TextBox 27"/>
          <p:cNvSpPr txBox="1"/>
          <p:nvPr/>
        </p:nvSpPr>
        <p:spPr>
          <a:xfrm>
            <a:off x="1322550" y="5086972"/>
            <a:ext cx="7516505" cy="400110"/>
          </a:xfrm>
          <a:prstGeom prst="rect">
            <a:avLst/>
          </a:prstGeom>
          <a:noFill/>
        </p:spPr>
        <p:txBody>
          <a:bodyPr wrap="square" rtlCol="0">
            <a:spAutoFit/>
          </a:bodyPr>
          <a:lstStyle/>
          <a:p>
            <a:r>
              <a:rPr lang="en-US" sz="2000" dirty="0">
                <a:solidFill>
                  <a:schemeClr val="tx1">
                    <a:lumMod val="50000"/>
                  </a:schemeClr>
                </a:solidFill>
              </a:rPr>
              <a:t>Provide the written decision simultaneously to both parties. </a:t>
            </a:r>
          </a:p>
        </p:txBody>
      </p:sp>
      <p:sp>
        <p:nvSpPr>
          <p:cNvPr id="29"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346679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457200" y="2971800"/>
          <a:ext cx="8229600" cy="15613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0" name="Title 1"/>
          <p:cNvSpPr>
            <a:spLocks noGrp="1"/>
          </p:cNvSpPr>
          <p:nvPr>
            <p:ph type="title"/>
          </p:nvPr>
        </p:nvSpPr>
        <p:spPr>
          <a:xfrm>
            <a:off x="228600" y="119085"/>
            <a:ext cx="8913813" cy="523220"/>
          </a:xfrm>
        </p:spPr>
        <p:txBody>
          <a:bodyPr wrap="square">
            <a:spAutoFit/>
          </a:bodyPr>
          <a:lstStyle/>
          <a:p>
            <a:pPr eaLnBrk="1" hangingPunct="1"/>
            <a:r>
              <a:rPr lang="en-US" dirty="0" smtClean="0">
                <a:solidFill>
                  <a:schemeClr val="tx2"/>
                </a:solidFill>
                <a:latin typeface="Source Sans Pro" charset="0"/>
              </a:rPr>
              <a:t>Informal Resolution Process</a:t>
            </a:r>
            <a:endParaRPr lang="en-US" dirty="0">
              <a:solidFill>
                <a:schemeClr val="tx2"/>
              </a:solidFill>
              <a:latin typeface="Source Sans Pro" charset="0"/>
            </a:endParaRPr>
          </a:p>
        </p:txBody>
      </p:sp>
      <p:sp>
        <p:nvSpPr>
          <p:cNvPr id="122" name="Rectangle 121"/>
          <p:cNvSpPr/>
          <p:nvPr/>
        </p:nvSpPr>
        <p:spPr>
          <a:xfrm>
            <a:off x="4456906" y="73818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66</a:t>
            </a:fld>
            <a:endParaRPr lang="en-US" dirty="0"/>
          </a:p>
        </p:txBody>
      </p:sp>
      <p:sp>
        <p:nvSpPr>
          <p:cNvPr id="8" name="TextBox 7"/>
          <p:cNvSpPr txBox="1"/>
          <p:nvPr/>
        </p:nvSpPr>
        <p:spPr>
          <a:xfrm>
            <a:off x="609600" y="808810"/>
            <a:ext cx="8077200" cy="2123658"/>
          </a:xfrm>
          <a:prstGeom prst="rect">
            <a:avLst/>
          </a:prstGeom>
          <a:noFill/>
        </p:spPr>
        <p:txBody>
          <a:bodyPr wrap="square" rtlCol="0">
            <a:spAutoFit/>
          </a:bodyPr>
          <a:lstStyle/>
          <a:p>
            <a:r>
              <a:rPr lang="en-US" sz="2200" dirty="0">
                <a:solidFill>
                  <a:schemeClr val="bg2">
                    <a:lumMod val="10000"/>
                  </a:schemeClr>
                </a:solidFill>
              </a:rPr>
              <a:t>At any time prior to reaching a responsibility determination, the District has the option of suggesting to the parties an informal resolution process, such as mediation, to resolve the formal complaint. </a:t>
            </a:r>
            <a:r>
              <a:rPr lang="en-US" sz="2200" dirty="0" smtClean="0">
                <a:solidFill>
                  <a:schemeClr val="bg2">
                    <a:lumMod val="10000"/>
                  </a:schemeClr>
                </a:solidFill>
              </a:rPr>
              <a:t>The </a:t>
            </a:r>
            <a:r>
              <a:rPr lang="en-US" sz="2200" dirty="0">
                <a:solidFill>
                  <a:schemeClr val="bg2">
                    <a:lumMod val="10000"/>
                  </a:schemeClr>
                </a:solidFill>
              </a:rPr>
              <a:t>District is </a:t>
            </a:r>
            <a:r>
              <a:rPr lang="en-US" sz="2200" b="1" dirty="0">
                <a:solidFill>
                  <a:schemeClr val="bg2">
                    <a:lumMod val="10000"/>
                  </a:schemeClr>
                </a:solidFill>
              </a:rPr>
              <a:t>not required </a:t>
            </a:r>
            <a:r>
              <a:rPr lang="en-US" sz="2200" dirty="0">
                <a:solidFill>
                  <a:schemeClr val="bg2">
                    <a:lumMod val="10000"/>
                  </a:schemeClr>
                </a:solidFill>
              </a:rPr>
              <a:t>to offer this process</a:t>
            </a:r>
            <a:r>
              <a:rPr lang="en-US" sz="2200" dirty="0" smtClean="0">
                <a:solidFill>
                  <a:schemeClr val="bg2">
                    <a:lumMod val="10000"/>
                  </a:schemeClr>
                </a:solidFill>
              </a:rPr>
              <a:t>. Prior to facilitating an informal resolution to a formal complaint, Title IX Coordinator will:</a:t>
            </a:r>
            <a:endParaRPr lang="en-US" sz="2200" dirty="0">
              <a:solidFill>
                <a:schemeClr val="bg2">
                  <a:lumMod val="10000"/>
                </a:schemeClr>
              </a:solidFill>
            </a:endParaRPr>
          </a:p>
        </p:txBody>
      </p:sp>
      <p:graphicFrame>
        <p:nvGraphicFramePr>
          <p:cNvPr id="12" name="Diagram 11"/>
          <p:cNvGraphicFramePr/>
          <p:nvPr>
            <p:extLst/>
          </p:nvPr>
        </p:nvGraphicFramePr>
        <p:xfrm>
          <a:off x="570706" y="4700405"/>
          <a:ext cx="8229600" cy="156138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414527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a:spLocks noGrp="1"/>
          </p:cNvSpPr>
          <p:nvPr>
            <p:ph type="title"/>
          </p:nvPr>
        </p:nvSpPr>
        <p:spPr>
          <a:xfrm>
            <a:off x="228600" y="119085"/>
            <a:ext cx="8913813" cy="523220"/>
          </a:xfrm>
        </p:spPr>
        <p:txBody>
          <a:bodyPr wrap="square">
            <a:spAutoFit/>
          </a:bodyPr>
          <a:lstStyle/>
          <a:p>
            <a:pPr eaLnBrk="1" hangingPunct="1"/>
            <a:r>
              <a:rPr lang="en-US" dirty="0" smtClean="0">
                <a:solidFill>
                  <a:schemeClr val="tx2"/>
                </a:solidFill>
                <a:latin typeface="Source Sans Pro" charset="0"/>
              </a:rPr>
              <a:t>Informal Resolution Process</a:t>
            </a:r>
            <a:endParaRPr lang="en-US" dirty="0">
              <a:solidFill>
                <a:schemeClr val="tx2"/>
              </a:solidFill>
              <a:latin typeface="Source Sans Pro" charset="0"/>
            </a:endParaRPr>
          </a:p>
        </p:txBody>
      </p:sp>
      <p:sp>
        <p:nvSpPr>
          <p:cNvPr id="122" name="Rectangle 121"/>
          <p:cNvSpPr/>
          <p:nvPr/>
        </p:nvSpPr>
        <p:spPr>
          <a:xfrm>
            <a:off x="4456906" y="73818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67</a:t>
            </a:fld>
            <a:endParaRPr lang="en-US" dirty="0"/>
          </a:p>
        </p:txBody>
      </p:sp>
      <p:sp>
        <p:nvSpPr>
          <p:cNvPr id="8" name="TextBox 7"/>
          <p:cNvSpPr txBox="1"/>
          <p:nvPr/>
        </p:nvSpPr>
        <p:spPr>
          <a:xfrm>
            <a:off x="609600" y="750094"/>
            <a:ext cx="8077200" cy="3939540"/>
          </a:xfrm>
          <a:prstGeom prst="rect">
            <a:avLst/>
          </a:prstGeom>
          <a:noFill/>
        </p:spPr>
        <p:txBody>
          <a:bodyPr wrap="square" rtlCol="0">
            <a:spAutoFit/>
          </a:bodyPr>
          <a:lstStyle/>
          <a:p>
            <a:pPr marL="342900" indent="-342900">
              <a:spcBef>
                <a:spcPts val="600"/>
              </a:spcBef>
              <a:spcAft>
                <a:spcPts val="600"/>
              </a:spcAft>
              <a:buClr>
                <a:srgbClr val="008080"/>
              </a:buClr>
              <a:buFont typeface="Arial" panose="020B0604020202020204" pitchFamily="34" charset="0"/>
              <a:buChar char="•"/>
            </a:pPr>
            <a:r>
              <a:rPr lang="en-US" sz="2200" dirty="0">
                <a:solidFill>
                  <a:schemeClr val="bg2">
                    <a:lumMod val="10000"/>
                  </a:schemeClr>
                </a:solidFill>
              </a:rPr>
              <a:t>The informal resolution facilitator must be someone other than the investigator or </a:t>
            </a:r>
            <a:r>
              <a:rPr lang="en-US" sz="2200" dirty="0" smtClean="0">
                <a:solidFill>
                  <a:schemeClr val="bg2">
                    <a:lumMod val="10000"/>
                  </a:schemeClr>
                </a:solidFill>
              </a:rPr>
              <a:t>decision-maker </a:t>
            </a:r>
            <a:r>
              <a:rPr lang="en-US" sz="2200" dirty="0">
                <a:solidFill>
                  <a:schemeClr val="bg2">
                    <a:lumMod val="10000"/>
                  </a:schemeClr>
                </a:solidFill>
              </a:rPr>
              <a:t>(if already assigned) and must be free from conflicts of interest, bias, and must serve impartially. </a:t>
            </a:r>
          </a:p>
          <a:p>
            <a:pPr marL="342900" indent="-342900">
              <a:spcBef>
                <a:spcPts val="600"/>
              </a:spcBef>
              <a:spcAft>
                <a:spcPts val="600"/>
              </a:spcAft>
              <a:buClr>
                <a:srgbClr val="008080"/>
              </a:buClr>
              <a:buFont typeface="Arial" panose="020B0604020202020204" pitchFamily="34" charset="0"/>
              <a:buChar char="•"/>
            </a:pPr>
            <a:r>
              <a:rPr lang="en-US" sz="2200" dirty="0">
                <a:solidFill>
                  <a:schemeClr val="bg2">
                    <a:lumMod val="10000"/>
                  </a:schemeClr>
                </a:solidFill>
              </a:rPr>
              <a:t>May be the Title IX Coordinator</a:t>
            </a:r>
          </a:p>
          <a:p>
            <a:pPr marL="342900" indent="-342900">
              <a:spcBef>
                <a:spcPts val="600"/>
              </a:spcBef>
              <a:spcAft>
                <a:spcPts val="600"/>
              </a:spcAft>
              <a:buClr>
                <a:srgbClr val="008080"/>
              </a:buClr>
              <a:buFont typeface="Arial" panose="020B0604020202020204" pitchFamily="34" charset="0"/>
              <a:buChar char="•"/>
            </a:pPr>
            <a:r>
              <a:rPr lang="en-US" sz="2200" dirty="0">
                <a:solidFill>
                  <a:schemeClr val="bg2">
                    <a:lumMod val="10000"/>
                  </a:schemeClr>
                </a:solidFill>
              </a:rPr>
              <a:t>Prior to agreeing to any resolution, any party has the right to withdraw from the informal resolution process and resume the grievance process with respect to the formal complaint. </a:t>
            </a:r>
          </a:p>
          <a:p>
            <a:pPr marL="342900" indent="-342900">
              <a:spcBef>
                <a:spcPts val="600"/>
              </a:spcBef>
              <a:spcAft>
                <a:spcPts val="600"/>
              </a:spcAft>
              <a:buClr>
                <a:srgbClr val="008080"/>
              </a:buClr>
              <a:buFont typeface="Arial" panose="020B0604020202020204" pitchFamily="34" charset="0"/>
              <a:buChar char="•"/>
            </a:pPr>
            <a:r>
              <a:rPr lang="en-US" sz="2200" dirty="0">
                <a:solidFill>
                  <a:schemeClr val="bg2">
                    <a:lumMod val="10000"/>
                  </a:schemeClr>
                </a:solidFill>
              </a:rPr>
              <a:t>If a satisfactory resolution is reached through this informal process, the matter will be considered resolved. If these efforts are unsuccessful, the formal grievance process will continue.</a:t>
            </a:r>
          </a:p>
        </p:txBody>
      </p:sp>
      <p:sp>
        <p:nvSpPr>
          <p:cNvPr id="9" name="Rounded Rectangle 8"/>
          <p:cNvSpPr/>
          <p:nvPr/>
        </p:nvSpPr>
        <p:spPr>
          <a:xfrm>
            <a:off x="761206" y="4706857"/>
            <a:ext cx="7848600" cy="1487837"/>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t>NOTE: This </a:t>
            </a:r>
            <a:r>
              <a:rPr lang="en-US" sz="2800" b="1" i="1" dirty="0"/>
              <a:t>process is not available to resolve a formal complaint that an employee sexually harassed as student.</a:t>
            </a:r>
          </a:p>
        </p:txBody>
      </p:sp>
      <p:sp>
        <p:nvSpPr>
          <p:cNvPr id="11"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123528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a:spLocks noGrp="1"/>
          </p:cNvSpPr>
          <p:nvPr>
            <p:ph type="title"/>
          </p:nvPr>
        </p:nvSpPr>
        <p:spPr>
          <a:xfrm>
            <a:off x="228600" y="119085"/>
            <a:ext cx="8913813" cy="523220"/>
          </a:xfrm>
        </p:spPr>
        <p:txBody>
          <a:bodyPr wrap="square">
            <a:spAutoFit/>
          </a:bodyPr>
          <a:lstStyle/>
          <a:p>
            <a:pPr eaLnBrk="1" hangingPunct="1"/>
            <a:r>
              <a:rPr lang="en-US" dirty="0" smtClean="0">
                <a:solidFill>
                  <a:schemeClr val="tx2"/>
                </a:solidFill>
                <a:latin typeface="Source Sans Pro" charset="0"/>
              </a:rPr>
              <a:t>How To Serve Impartially</a:t>
            </a:r>
            <a:endParaRPr lang="en-US" dirty="0">
              <a:solidFill>
                <a:schemeClr val="tx2"/>
              </a:solidFill>
              <a:latin typeface="Source Sans Pro" charset="0"/>
            </a:endParaRPr>
          </a:p>
        </p:txBody>
      </p:sp>
      <p:sp>
        <p:nvSpPr>
          <p:cNvPr id="122" name="Rectangle 121"/>
          <p:cNvSpPr/>
          <p:nvPr/>
        </p:nvSpPr>
        <p:spPr>
          <a:xfrm>
            <a:off x="4456906" y="73818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68</a:t>
            </a:fld>
            <a:endParaRPr lang="en-US" dirty="0"/>
          </a:p>
        </p:txBody>
      </p:sp>
      <p:sp>
        <p:nvSpPr>
          <p:cNvPr id="9" name="Rounded Rectangle 8"/>
          <p:cNvSpPr/>
          <p:nvPr/>
        </p:nvSpPr>
        <p:spPr>
          <a:xfrm>
            <a:off x="761206" y="4191001"/>
            <a:ext cx="7848600" cy="2003694"/>
          </a:xfrm>
          <a:prstGeom prst="roundRect">
            <a:avLst/>
          </a:prstGeom>
          <a:solidFill>
            <a:srgbClr val="00808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a:t>NOTE: Different treatment of </a:t>
            </a:r>
            <a:r>
              <a:rPr lang="en-US" sz="2800" b="1" i="1" dirty="0" smtClean="0"/>
              <a:t>complainants and respondents due </a:t>
            </a:r>
            <a:r>
              <a:rPr lang="en-US" sz="2800" b="1" i="1" dirty="0"/>
              <a:t>to sex-based stereotypes about how men and women behave with respect to sexual violence violates Title </a:t>
            </a:r>
            <a:r>
              <a:rPr lang="en-US" sz="2800" b="1" i="1" dirty="0" smtClean="0"/>
              <a:t>IX.</a:t>
            </a:r>
            <a:endParaRPr lang="en-US" sz="2800" b="1" i="1" dirty="0"/>
          </a:p>
        </p:txBody>
      </p:sp>
      <p:sp>
        <p:nvSpPr>
          <p:cNvPr id="10" name="TextBox 9"/>
          <p:cNvSpPr txBox="1"/>
          <p:nvPr/>
        </p:nvSpPr>
        <p:spPr>
          <a:xfrm>
            <a:off x="609600" y="923655"/>
            <a:ext cx="8000206" cy="3200876"/>
          </a:xfrm>
          <a:prstGeom prst="rect">
            <a:avLst/>
          </a:prstGeom>
          <a:noFill/>
        </p:spPr>
        <p:txBody>
          <a:bodyPr wrap="square" rtlCol="0">
            <a:spAutoFit/>
          </a:bodyPr>
          <a:lstStyle/>
          <a:p>
            <a:pPr marL="342900" indent="-342900">
              <a:spcBef>
                <a:spcPts val="600"/>
              </a:spcBef>
              <a:spcAft>
                <a:spcPts val="600"/>
              </a:spcAft>
              <a:buClr>
                <a:srgbClr val="008080"/>
              </a:buClr>
              <a:buFont typeface="Arial" panose="020B0604020202020204" pitchFamily="34" charset="0"/>
              <a:buChar char="•"/>
            </a:pPr>
            <a:r>
              <a:rPr lang="en-US" sz="2400" dirty="0">
                <a:solidFill>
                  <a:schemeClr val="bg2">
                    <a:lumMod val="10000"/>
                  </a:schemeClr>
                </a:solidFill>
              </a:rPr>
              <a:t>Everyone designated as an investigator, decision-maker, appeal decision-maker, informal resolution facilitator, or Title IX Coordinator must serve impartially and must avoid prejudgment of the facts at issue, conflicts of interest, and bias.</a:t>
            </a:r>
          </a:p>
          <a:p>
            <a:pPr marL="342900" indent="-342900">
              <a:spcBef>
                <a:spcPts val="600"/>
              </a:spcBef>
              <a:spcAft>
                <a:spcPts val="600"/>
              </a:spcAft>
              <a:buClr>
                <a:srgbClr val="008080"/>
              </a:buClr>
              <a:buFont typeface="Arial" panose="020B0604020202020204" pitchFamily="34" charset="0"/>
              <a:buChar char="•"/>
            </a:pPr>
            <a:r>
              <a:rPr lang="en-US" sz="2400" dirty="0">
                <a:solidFill>
                  <a:schemeClr val="bg2">
                    <a:lumMod val="10000"/>
                  </a:schemeClr>
                </a:solidFill>
              </a:rPr>
              <a:t>Investigators and </a:t>
            </a:r>
            <a:r>
              <a:rPr lang="en-US" sz="2400" dirty="0" smtClean="0">
                <a:solidFill>
                  <a:schemeClr val="bg2">
                    <a:lumMod val="10000"/>
                  </a:schemeClr>
                </a:solidFill>
              </a:rPr>
              <a:t>decision-makers </a:t>
            </a:r>
            <a:r>
              <a:rPr lang="en-US" sz="2400" dirty="0">
                <a:solidFill>
                  <a:schemeClr val="bg2">
                    <a:lumMod val="10000"/>
                  </a:schemeClr>
                </a:solidFill>
              </a:rPr>
              <a:t>cannot evaluate or collect evidence in a way that is based on stereotypes or that favors complainants over respondent or men over women </a:t>
            </a:r>
          </a:p>
        </p:txBody>
      </p:sp>
      <p:sp>
        <p:nvSpPr>
          <p:cNvPr id="11"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325652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a:spLocks noGrp="1"/>
          </p:cNvSpPr>
          <p:nvPr>
            <p:ph type="title"/>
          </p:nvPr>
        </p:nvSpPr>
        <p:spPr>
          <a:xfrm>
            <a:off x="228600" y="119085"/>
            <a:ext cx="8913813" cy="523220"/>
          </a:xfrm>
        </p:spPr>
        <p:txBody>
          <a:bodyPr wrap="square">
            <a:spAutoFit/>
          </a:bodyPr>
          <a:lstStyle/>
          <a:p>
            <a:pPr eaLnBrk="1" hangingPunct="1"/>
            <a:r>
              <a:rPr lang="en-US" dirty="0" smtClean="0">
                <a:solidFill>
                  <a:schemeClr val="tx2"/>
                </a:solidFill>
                <a:latin typeface="Source Sans Pro" charset="0"/>
              </a:rPr>
              <a:t>Retaliation</a:t>
            </a:r>
            <a:endParaRPr lang="en-US" dirty="0">
              <a:solidFill>
                <a:schemeClr val="tx2"/>
              </a:solidFill>
              <a:latin typeface="Source Sans Pro" charset="0"/>
            </a:endParaRPr>
          </a:p>
        </p:txBody>
      </p:sp>
      <p:sp>
        <p:nvSpPr>
          <p:cNvPr id="122" name="Rectangle 121"/>
          <p:cNvSpPr/>
          <p:nvPr/>
        </p:nvSpPr>
        <p:spPr>
          <a:xfrm>
            <a:off x="4456906" y="73818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69</a:t>
            </a:fld>
            <a:endParaRPr lang="en-US" dirty="0"/>
          </a:p>
        </p:txBody>
      </p:sp>
      <p:sp>
        <p:nvSpPr>
          <p:cNvPr id="10" name="TextBox 9"/>
          <p:cNvSpPr txBox="1"/>
          <p:nvPr/>
        </p:nvSpPr>
        <p:spPr>
          <a:xfrm>
            <a:off x="3962399" y="1533218"/>
            <a:ext cx="4343401" cy="3785652"/>
          </a:xfrm>
          <a:prstGeom prst="rect">
            <a:avLst/>
          </a:prstGeom>
          <a:noFill/>
        </p:spPr>
        <p:txBody>
          <a:bodyPr wrap="square" rtlCol="0">
            <a:spAutoFit/>
          </a:bodyPr>
          <a:lstStyle/>
          <a:p>
            <a:pPr>
              <a:spcBef>
                <a:spcPts val="600"/>
              </a:spcBef>
              <a:spcAft>
                <a:spcPts val="600"/>
              </a:spcAft>
              <a:buClr>
                <a:srgbClr val="008080"/>
              </a:buClr>
            </a:pPr>
            <a:r>
              <a:rPr lang="en-US" sz="2400" dirty="0">
                <a:solidFill>
                  <a:schemeClr val="bg2">
                    <a:lumMod val="10000"/>
                  </a:schemeClr>
                </a:solidFill>
              </a:rPr>
              <a:t>Retaliation against any individual who complains of sexual harassment is </a:t>
            </a:r>
            <a:r>
              <a:rPr lang="en-US" sz="2400" b="1" dirty="0">
                <a:solidFill>
                  <a:srgbClr val="FF0000"/>
                </a:solidFill>
              </a:rPr>
              <a:t>strictly prohibited</a:t>
            </a:r>
            <a:r>
              <a:rPr lang="en-US" sz="2400" dirty="0">
                <a:solidFill>
                  <a:schemeClr val="bg2">
                    <a:lumMod val="10000"/>
                  </a:schemeClr>
                </a:solidFill>
              </a:rPr>
              <a:t>.  The District must take actions designed to prevent retaliation as a result of filing a complaint. Complaints alleging retaliation may be filed according to the grievance procedures for sex discrimination.</a:t>
            </a:r>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4800" y="1676400"/>
            <a:ext cx="3431956" cy="3431956"/>
          </a:xfrm>
          <a:prstGeom prst="rect">
            <a:avLst/>
          </a:prstGeom>
          <a:ln w="22225">
            <a:solidFill>
              <a:schemeClr val="bg2">
                <a:lumMod val="10000"/>
              </a:schemeClr>
            </a:solidFill>
          </a:ln>
          <a:effectLst>
            <a:outerShdw blurRad="50800" dist="38100" dir="2700000" algn="tl" rotWithShape="0">
              <a:prstClr val="black">
                <a:alpha val="40000"/>
              </a:prstClr>
            </a:outerShdw>
          </a:effectLst>
        </p:spPr>
      </p:pic>
      <p:sp>
        <p:nvSpPr>
          <p:cNvPr id="11"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373867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a:spLocks noGrp="1"/>
          </p:cNvSpPr>
          <p:nvPr>
            <p:ph type="title"/>
          </p:nvPr>
        </p:nvSpPr>
        <p:spPr>
          <a:xfrm>
            <a:off x="0" y="304142"/>
            <a:ext cx="9142413" cy="523220"/>
          </a:xfrm>
        </p:spPr>
        <p:txBody>
          <a:bodyPr wrap="square">
            <a:spAutoFit/>
          </a:bodyPr>
          <a:lstStyle/>
          <a:p>
            <a:pPr eaLnBrk="1" hangingPunct="1"/>
            <a:r>
              <a:rPr lang="en-US" dirty="0" smtClean="0">
                <a:solidFill>
                  <a:schemeClr val="tx2"/>
                </a:solidFill>
                <a:latin typeface="Source Sans Pro" charset="0"/>
              </a:rPr>
              <a:t>New Final Regulations – What’s New?</a:t>
            </a:r>
            <a:endParaRPr lang="en-US" dirty="0">
              <a:solidFill>
                <a:schemeClr val="tx2"/>
              </a:solidFill>
              <a:latin typeface="Source Sans Pro" charset="0"/>
            </a:endParaRPr>
          </a:p>
        </p:txBody>
      </p:sp>
      <p:sp>
        <p:nvSpPr>
          <p:cNvPr id="122" name="Rectangle 121"/>
          <p:cNvSpPr/>
          <p:nvPr/>
        </p:nvSpPr>
        <p:spPr>
          <a:xfrm>
            <a:off x="4456906" y="1018994"/>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 name="Picture 1"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6986" y="980149"/>
            <a:ext cx="812800" cy="810678"/>
          </a:xfrm>
          <a:prstGeom prst="rect">
            <a:avLst/>
          </a:prstGeom>
        </p:spPr>
      </p:pic>
      <p:pic>
        <p:nvPicPr>
          <p:cNvPr id="3" name="Picture 2"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6882" y="838200"/>
            <a:ext cx="861786" cy="859536"/>
          </a:xfrm>
          <a:prstGeom prst="rect">
            <a:avLst/>
          </a:prstGeom>
        </p:spPr>
      </p:pic>
      <p:pic>
        <p:nvPicPr>
          <p:cNvPr id="12" name="Picture 11"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2918" y="2020387"/>
            <a:ext cx="812800" cy="810678"/>
          </a:xfrm>
          <a:prstGeom prst="rect">
            <a:avLst/>
          </a:prstGeom>
        </p:spPr>
      </p:pic>
      <p:pic>
        <p:nvPicPr>
          <p:cNvPr id="13" name="Picture 12"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16400" y="1864576"/>
            <a:ext cx="861786" cy="859536"/>
          </a:xfrm>
          <a:prstGeom prst="rect">
            <a:avLst/>
          </a:prstGeom>
        </p:spPr>
      </p:pic>
      <p:pic>
        <p:nvPicPr>
          <p:cNvPr id="14" name="Picture 13"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1054" y="3101271"/>
            <a:ext cx="812800" cy="810678"/>
          </a:xfrm>
          <a:prstGeom prst="rect">
            <a:avLst/>
          </a:prstGeom>
        </p:spPr>
      </p:pic>
      <p:pic>
        <p:nvPicPr>
          <p:cNvPr id="15" name="Picture 14"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4078" y="2930779"/>
            <a:ext cx="861786" cy="859536"/>
          </a:xfrm>
          <a:prstGeom prst="rect">
            <a:avLst/>
          </a:prstGeom>
        </p:spPr>
      </p:pic>
      <p:sp>
        <p:nvSpPr>
          <p:cNvPr id="4" name="TextBox 3"/>
          <p:cNvSpPr txBox="1"/>
          <p:nvPr/>
        </p:nvSpPr>
        <p:spPr>
          <a:xfrm>
            <a:off x="1369786" y="1196031"/>
            <a:ext cx="7440306" cy="461665"/>
          </a:xfrm>
          <a:prstGeom prst="rect">
            <a:avLst/>
          </a:prstGeom>
          <a:noFill/>
        </p:spPr>
        <p:txBody>
          <a:bodyPr wrap="square" rtlCol="0">
            <a:spAutoFit/>
          </a:bodyPr>
          <a:lstStyle/>
          <a:p>
            <a:r>
              <a:rPr lang="en-US" sz="2400" dirty="0" smtClean="0">
                <a:solidFill>
                  <a:schemeClr val="tx1">
                    <a:lumMod val="50000"/>
                  </a:schemeClr>
                </a:solidFill>
              </a:rPr>
              <a:t>A definition of sexual harassment</a:t>
            </a:r>
            <a:endParaRPr lang="en-US" sz="2400" dirty="0">
              <a:solidFill>
                <a:schemeClr val="tx1">
                  <a:lumMod val="50000"/>
                </a:schemeClr>
              </a:solidFill>
            </a:endParaRPr>
          </a:p>
        </p:txBody>
      </p:sp>
      <p:sp>
        <p:nvSpPr>
          <p:cNvPr id="19" name="TextBox 18"/>
          <p:cNvSpPr txBox="1"/>
          <p:nvPr/>
        </p:nvSpPr>
        <p:spPr>
          <a:xfrm>
            <a:off x="1432890" y="2024179"/>
            <a:ext cx="7364106" cy="830997"/>
          </a:xfrm>
          <a:prstGeom prst="rect">
            <a:avLst/>
          </a:prstGeom>
          <a:noFill/>
        </p:spPr>
        <p:txBody>
          <a:bodyPr wrap="square" rtlCol="0">
            <a:spAutoFit/>
          </a:bodyPr>
          <a:lstStyle/>
          <a:p>
            <a:r>
              <a:rPr lang="en-US" sz="2400" dirty="0" smtClean="0">
                <a:solidFill>
                  <a:schemeClr val="tx1">
                    <a:lumMod val="50000"/>
                  </a:schemeClr>
                </a:solidFill>
              </a:rPr>
              <a:t>A duty for schools to only investigate complaints of conduct that occurred within their program or activity</a:t>
            </a:r>
            <a:endParaRPr lang="en-US" sz="2400" dirty="0">
              <a:solidFill>
                <a:schemeClr val="tx1">
                  <a:lumMod val="50000"/>
                </a:schemeClr>
              </a:solidFill>
            </a:endParaRPr>
          </a:p>
        </p:txBody>
      </p:sp>
      <p:sp>
        <p:nvSpPr>
          <p:cNvPr id="20" name="TextBox 19"/>
          <p:cNvSpPr txBox="1"/>
          <p:nvPr/>
        </p:nvSpPr>
        <p:spPr>
          <a:xfrm>
            <a:off x="1407440" y="3100944"/>
            <a:ext cx="7516505" cy="830997"/>
          </a:xfrm>
          <a:prstGeom prst="rect">
            <a:avLst/>
          </a:prstGeom>
          <a:noFill/>
        </p:spPr>
        <p:txBody>
          <a:bodyPr wrap="square" rtlCol="0">
            <a:spAutoFit/>
          </a:bodyPr>
          <a:lstStyle/>
          <a:p>
            <a:r>
              <a:rPr lang="en-US" sz="2400" dirty="0" smtClean="0">
                <a:solidFill>
                  <a:schemeClr val="tx1">
                    <a:lumMod val="50000"/>
                  </a:schemeClr>
                </a:solidFill>
              </a:rPr>
              <a:t>Adoption of an “actual knowledge” and “deliberate indifference” standard</a:t>
            </a:r>
            <a:endParaRPr lang="en-US" sz="2400" dirty="0">
              <a:solidFill>
                <a:schemeClr val="tx1">
                  <a:lumMod val="50000"/>
                </a:schemeClr>
              </a:solidFill>
            </a:endParaRPr>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7</a:t>
            </a:fld>
            <a:endParaRPr lang="en-US" dirty="0"/>
          </a:p>
        </p:txBody>
      </p:sp>
      <p:pic>
        <p:nvPicPr>
          <p:cNvPr id="27" name="Picture 26"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0694" y="5466184"/>
            <a:ext cx="812800" cy="810678"/>
          </a:xfrm>
          <a:prstGeom prst="rect">
            <a:avLst/>
          </a:prstGeom>
        </p:spPr>
      </p:pic>
      <p:pic>
        <p:nvPicPr>
          <p:cNvPr id="28" name="Picture 27"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6882" y="5312959"/>
            <a:ext cx="861786" cy="859536"/>
          </a:xfrm>
          <a:prstGeom prst="rect">
            <a:avLst/>
          </a:prstGeom>
        </p:spPr>
      </p:pic>
      <p:sp>
        <p:nvSpPr>
          <p:cNvPr id="29" name="TextBox 28"/>
          <p:cNvSpPr txBox="1"/>
          <p:nvPr/>
        </p:nvSpPr>
        <p:spPr>
          <a:xfrm>
            <a:off x="1407440" y="5371465"/>
            <a:ext cx="7516505" cy="1200329"/>
          </a:xfrm>
          <a:prstGeom prst="rect">
            <a:avLst/>
          </a:prstGeom>
          <a:noFill/>
        </p:spPr>
        <p:txBody>
          <a:bodyPr wrap="square" rtlCol="0">
            <a:spAutoFit/>
          </a:bodyPr>
          <a:lstStyle/>
          <a:p>
            <a:r>
              <a:rPr lang="en-US" sz="2400" dirty="0" smtClean="0">
                <a:solidFill>
                  <a:schemeClr val="tx1">
                    <a:lumMod val="50000"/>
                  </a:schemeClr>
                </a:solidFill>
              </a:rPr>
              <a:t>A detailed grievance process for formal complaints of sexual harassment – specific roles for administrators in grievance process</a:t>
            </a:r>
            <a:endParaRPr lang="en-US" sz="2400" dirty="0">
              <a:solidFill>
                <a:schemeClr val="tx1">
                  <a:lumMod val="50000"/>
                </a:schemeClr>
              </a:solidFill>
            </a:endParaRPr>
          </a:p>
        </p:txBody>
      </p:sp>
      <p:sp>
        <p:nvSpPr>
          <p:cNvPr id="24" name="Rectangle 23"/>
          <p:cNvSpPr/>
          <p:nvPr/>
        </p:nvSpPr>
        <p:spPr>
          <a:xfrm>
            <a:off x="1496308" y="3971522"/>
            <a:ext cx="6809492" cy="13657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t>Under the Final Regulations, if </a:t>
            </a:r>
            <a:r>
              <a:rPr lang="en-US" sz="2000" dirty="0" smtClean="0"/>
              <a:t>a school district </a:t>
            </a:r>
            <a:r>
              <a:rPr lang="en-US" sz="2000" dirty="0"/>
              <a:t>has </a:t>
            </a:r>
            <a:r>
              <a:rPr lang="en-US" sz="2000" b="1" dirty="0"/>
              <a:t>actual knowledge</a:t>
            </a:r>
            <a:r>
              <a:rPr lang="en-US" sz="2000" dirty="0"/>
              <a:t> of sexual harassment in a </a:t>
            </a:r>
            <a:r>
              <a:rPr lang="en-US" sz="2000" dirty="0" smtClean="0"/>
              <a:t>district </a:t>
            </a:r>
            <a:r>
              <a:rPr lang="en-US" sz="2000" dirty="0"/>
              <a:t>education program or activity, the </a:t>
            </a:r>
            <a:r>
              <a:rPr lang="en-US" sz="2000" dirty="0" smtClean="0"/>
              <a:t>district </a:t>
            </a:r>
            <a:r>
              <a:rPr lang="en-US" sz="2000" dirty="0"/>
              <a:t>must respond </a:t>
            </a:r>
            <a:r>
              <a:rPr lang="en-US" sz="2000" b="1" dirty="0"/>
              <a:t>promptly</a:t>
            </a:r>
            <a:r>
              <a:rPr lang="en-US" sz="2000" dirty="0"/>
              <a:t> in a manner that is not </a:t>
            </a:r>
            <a:r>
              <a:rPr lang="en-US" sz="2000" b="1" dirty="0"/>
              <a:t>deliberately indifferent</a:t>
            </a:r>
            <a:r>
              <a:rPr lang="en-US" sz="2000" dirty="0"/>
              <a:t>.</a:t>
            </a:r>
          </a:p>
        </p:txBody>
      </p:sp>
      <p:sp>
        <p:nvSpPr>
          <p:cNvPr id="22"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131192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a:spLocks noGrp="1"/>
          </p:cNvSpPr>
          <p:nvPr>
            <p:ph type="title"/>
          </p:nvPr>
        </p:nvSpPr>
        <p:spPr>
          <a:xfrm>
            <a:off x="228600" y="119085"/>
            <a:ext cx="8913813" cy="523220"/>
          </a:xfrm>
        </p:spPr>
        <p:txBody>
          <a:bodyPr wrap="square">
            <a:spAutoFit/>
          </a:bodyPr>
          <a:lstStyle/>
          <a:p>
            <a:pPr eaLnBrk="1" hangingPunct="1"/>
            <a:r>
              <a:rPr lang="en-US" dirty="0" smtClean="0">
                <a:solidFill>
                  <a:schemeClr val="tx2"/>
                </a:solidFill>
                <a:latin typeface="Source Sans Pro" charset="0"/>
              </a:rPr>
              <a:t>Record Keeping</a:t>
            </a:r>
            <a:endParaRPr lang="en-US" dirty="0">
              <a:solidFill>
                <a:schemeClr val="tx2"/>
              </a:solidFill>
              <a:latin typeface="Source Sans Pro" charset="0"/>
            </a:endParaRPr>
          </a:p>
        </p:txBody>
      </p:sp>
      <p:sp>
        <p:nvSpPr>
          <p:cNvPr id="122" name="Rectangle 121"/>
          <p:cNvSpPr/>
          <p:nvPr/>
        </p:nvSpPr>
        <p:spPr>
          <a:xfrm>
            <a:off x="4456906" y="73818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70</a:t>
            </a:fld>
            <a:endParaRPr lang="en-US" dirty="0"/>
          </a:p>
        </p:txBody>
      </p:sp>
      <p:sp>
        <p:nvSpPr>
          <p:cNvPr id="8" name="TextBox 7"/>
          <p:cNvSpPr txBox="1"/>
          <p:nvPr/>
        </p:nvSpPr>
        <p:spPr>
          <a:xfrm>
            <a:off x="609600" y="923655"/>
            <a:ext cx="8000206" cy="5447645"/>
          </a:xfrm>
          <a:prstGeom prst="rect">
            <a:avLst/>
          </a:prstGeom>
          <a:noFill/>
        </p:spPr>
        <p:txBody>
          <a:bodyPr wrap="square" rtlCol="0">
            <a:spAutoFit/>
          </a:bodyPr>
          <a:lstStyle/>
          <a:p>
            <a:pPr>
              <a:spcBef>
                <a:spcPts val="600"/>
              </a:spcBef>
              <a:spcAft>
                <a:spcPts val="600"/>
              </a:spcAft>
              <a:buClr>
                <a:srgbClr val="008080"/>
              </a:buClr>
            </a:pPr>
            <a:r>
              <a:rPr lang="en-US" sz="2400" dirty="0">
                <a:solidFill>
                  <a:schemeClr val="bg2">
                    <a:lumMod val="10000"/>
                  </a:schemeClr>
                </a:solidFill>
              </a:rPr>
              <a:t>The District must maintain for a period of seven (7) years records of:</a:t>
            </a:r>
          </a:p>
          <a:p>
            <a:pPr marL="342900" indent="-342900">
              <a:spcBef>
                <a:spcPts val="600"/>
              </a:spcBef>
              <a:spcAft>
                <a:spcPts val="600"/>
              </a:spcAft>
              <a:buClr>
                <a:srgbClr val="008080"/>
              </a:buClr>
              <a:buFont typeface="Arial" panose="020B0604020202020204" pitchFamily="34" charset="0"/>
              <a:buChar char="•"/>
            </a:pPr>
            <a:r>
              <a:rPr lang="en-US" sz="2000" dirty="0">
                <a:solidFill>
                  <a:schemeClr val="bg2">
                    <a:lumMod val="10000"/>
                  </a:schemeClr>
                </a:solidFill>
              </a:rPr>
              <a:t>Each sexual harassment investigation including any determination regarding responsibility, any disciplinary sanctions imposed on the respondent, and any remedies provided to the </a:t>
            </a:r>
            <a:r>
              <a:rPr lang="en-US" sz="2000" dirty="0" smtClean="0">
                <a:solidFill>
                  <a:schemeClr val="bg2">
                    <a:lumMod val="10000"/>
                  </a:schemeClr>
                </a:solidFill>
              </a:rPr>
              <a:t/>
            </a:r>
            <a:br>
              <a:rPr lang="en-US" sz="2000" dirty="0" smtClean="0">
                <a:solidFill>
                  <a:schemeClr val="bg2">
                    <a:lumMod val="10000"/>
                  </a:schemeClr>
                </a:solidFill>
              </a:rPr>
            </a:br>
            <a:r>
              <a:rPr lang="en-US" sz="2000" dirty="0" smtClean="0">
                <a:solidFill>
                  <a:schemeClr val="bg2">
                    <a:lumMod val="10000"/>
                  </a:schemeClr>
                </a:solidFill>
              </a:rPr>
              <a:t>complainant </a:t>
            </a:r>
            <a:r>
              <a:rPr lang="en-US" sz="2000" dirty="0">
                <a:solidFill>
                  <a:schemeClr val="bg2">
                    <a:lumMod val="10000"/>
                  </a:schemeClr>
                </a:solidFill>
              </a:rPr>
              <a:t>designed to restore or preserve </a:t>
            </a:r>
            <a:r>
              <a:rPr lang="en-US" sz="2000" dirty="0" smtClean="0">
                <a:solidFill>
                  <a:schemeClr val="bg2">
                    <a:lumMod val="10000"/>
                  </a:schemeClr>
                </a:solidFill>
              </a:rPr>
              <a:t/>
            </a:r>
            <a:br>
              <a:rPr lang="en-US" sz="2000" dirty="0" smtClean="0">
                <a:solidFill>
                  <a:schemeClr val="bg2">
                    <a:lumMod val="10000"/>
                  </a:schemeClr>
                </a:solidFill>
              </a:rPr>
            </a:br>
            <a:r>
              <a:rPr lang="en-US" sz="2000" dirty="0" smtClean="0">
                <a:solidFill>
                  <a:schemeClr val="bg2">
                    <a:lumMod val="10000"/>
                  </a:schemeClr>
                </a:solidFill>
              </a:rPr>
              <a:t>equal </a:t>
            </a:r>
            <a:r>
              <a:rPr lang="en-US" sz="2000" dirty="0">
                <a:solidFill>
                  <a:schemeClr val="bg2">
                    <a:lumMod val="10000"/>
                  </a:schemeClr>
                </a:solidFill>
              </a:rPr>
              <a:t>access to the District’s education program </a:t>
            </a:r>
            <a:r>
              <a:rPr lang="en-US" sz="2000" dirty="0" smtClean="0">
                <a:solidFill>
                  <a:schemeClr val="bg2">
                    <a:lumMod val="10000"/>
                  </a:schemeClr>
                </a:solidFill>
              </a:rPr>
              <a:t/>
            </a:r>
            <a:br>
              <a:rPr lang="en-US" sz="2000" dirty="0" smtClean="0">
                <a:solidFill>
                  <a:schemeClr val="bg2">
                    <a:lumMod val="10000"/>
                  </a:schemeClr>
                </a:solidFill>
              </a:rPr>
            </a:br>
            <a:r>
              <a:rPr lang="en-US" sz="2000" dirty="0" smtClean="0">
                <a:solidFill>
                  <a:schemeClr val="bg2">
                    <a:lumMod val="10000"/>
                  </a:schemeClr>
                </a:solidFill>
              </a:rPr>
              <a:t>or </a:t>
            </a:r>
            <a:r>
              <a:rPr lang="en-US" sz="2000" dirty="0">
                <a:solidFill>
                  <a:schemeClr val="bg2">
                    <a:lumMod val="10000"/>
                  </a:schemeClr>
                </a:solidFill>
              </a:rPr>
              <a:t>activity;</a:t>
            </a:r>
          </a:p>
          <a:p>
            <a:pPr marL="342900" indent="-342900">
              <a:spcBef>
                <a:spcPts val="600"/>
              </a:spcBef>
              <a:spcAft>
                <a:spcPts val="600"/>
              </a:spcAft>
              <a:buClr>
                <a:srgbClr val="008080"/>
              </a:buClr>
              <a:buFont typeface="Arial" panose="020B0604020202020204" pitchFamily="34" charset="0"/>
              <a:buChar char="•"/>
            </a:pPr>
            <a:r>
              <a:rPr lang="en-US" sz="2000" dirty="0">
                <a:solidFill>
                  <a:schemeClr val="bg2">
                    <a:lumMod val="10000"/>
                  </a:schemeClr>
                </a:solidFill>
              </a:rPr>
              <a:t>Any appeal and the result therefrom; </a:t>
            </a:r>
          </a:p>
          <a:p>
            <a:pPr marL="342900" indent="-342900">
              <a:spcBef>
                <a:spcPts val="600"/>
              </a:spcBef>
              <a:spcAft>
                <a:spcPts val="600"/>
              </a:spcAft>
              <a:buClr>
                <a:srgbClr val="008080"/>
              </a:buClr>
              <a:buFont typeface="Arial" panose="020B0604020202020204" pitchFamily="34" charset="0"/>
              <a:buChar char="•"/>
            </a:pPr>
            <a:r>
              <a:rPr lang="en-US" sz="2000" dirty="0">
                <a:solidFill>
                  <a:schemeClr val="bg2">
                    <a:lumMod val="10000"/>
                  </a:schemeClr>
                </a:solidFill>
              </a:rPr>
              <a:t>Any informal resolution and the result </a:t>
            </a:r>
            <a:r>
              <a:rPr lang="en-US" sz="2000" dirty="0" smtClean="0">
                <a:solidFill>
                  <a:schemeClr val="bg2">
                    <a:lumMod val="10000"/>
                  </a:schemeClr>
                </a:solidFill>
              </a:rPr>
              <a:t>from that</a:t>
            </a:r>
            <a:br>
              <a:rPr lang="en-US" sz="2000" dirty="0" smtClean="0">
                <a:solidFill>
                  <a:schemeClr val="bg2">
                    <a:lumMod val="10000"/>
                  </a:schemeClr>
                </a:solidFill>
              </a:rPr>
            </a:br>
            <a:r>
              <a:rPr lang="en-US" sz="2000" dirty="0" smtClean="0">
                <a:solidFill>
                  <a:schemeClr val="bg2">
                    <a:lumMod val="10000"/>
                  </a:schemeClr>
                </a:solidFill>
              </a:rPr>
              <a:t>resolution; </a:t>
            </a:r>
            <a:r>
              <a:rPr lang="en-US" sz="2000" dirty="0">
                <a:solidFill>
                  <a:schemeClr val="bg2">
                    <a:lumMod val="10000"/>
                  </a:schemeClr>
                </a:solidFill>
              </a:rPr>
              <a:t>and </a:t>
            </a:r>
          </a:p>
          <a:p>
            <a:pPr marL="342900" indent="-342900">
              <a:spcBef>
                <a:spcPts val="600"/>
              </a:spcBef>
              <a:spcAft>
                <a:spcPts val="600"/>
              </a:spcAft>
              <a:buClr>
                <a:srgbClr val="008080"/>
              </a:buClr>
              <a:buFont typeface="Arial" panose="020B0604020202020204" pitchFamily="34" charset="0"/>
              <a:buChar char="•"/>
            </a:pPr>
            <a:r>
              <a:rPr lang="en-US" sz="2000" dirty="0">
                <a:solidFill>
                  <a:schemeClr val="bg2">
                    <a:lumMod val="10000"/>
                  </a:schemeClr>
                </a:solidFill>
              </a:rPr>
              <a:t>All material used to train Title IX Coordinators, investigators, decision-makers, and any person who facilitates an informal resolution process. The District will make these training materials publicly available on its website.</a:t>
            </a:r>
          </a:p>
        </p:txBody>
      </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05600" y="2635219"/>
            <a:ext cx="1727387" cy="1728216"/>
          </a:xfrm>
          <a:prstGeom prst="rect">
            <a:avLst/>
          </a:prstGeom>
          <a:ln w="41275">
            <a:solidFill>
              <a:schemeClr val="bg2">
                <a:lumMod val="10000"/>
              </a:schemeClr>
            </a:solidFill>
          </a:ln>
          <a:effectLst>
            <a:outerShdw blurRad="50800" dist="38100" dir="2700000" algn="tl" rotWithShape="0">
              <a:prstClr val="black">
                <a:alpha val="40000"/>
              </a:prstClr>
            </a:outerShdw>
          </a:effectLst>
        </p:spPr>
      </p:pic>
      <p:sp>
        <p:nvSpPr>
          <p:cNvPr id="11"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40375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a:spLocks noGrp="1"/>
          </p:cNvSpPr>
          <p:nvPr>
            <p:ph type="title"/>
          </p:nvPr>
        </p:nvSpPr>
        <p:spPr>
          <a:xfrm>
            <a:off x="228600" y="119085"/>
            <a:ext cx="8913813" cy="523220"/>
          </a:xfrm>
        </p:spPr>
        <p:txBody>
          <a:bodyPr wrap="square">
            <a:spAutoFit/>
          </a:bodyPr>
          <a:lstStyle/>
          <a:p>
            <a:pPr eaLnBrk="1" hangingPunct="1"/>
            <a:r>
              <a:rPr lang="en-US" dirty="0" smtClean="0">
                <a:solidFill>
                  <a:schemeClr val="tx2"/>
                </a:solidFill>
                <a:latin typeface="Source Sans Pro" charset="0"/>
              </a:rPr>
              <a:t>Record Keeping</a:t>
            </a:r>
            <a:endParaRPr lang="en-US" dirty="0">
              <a:solidFill>
                <a:schemeClr val="tx2"/>
              </a:solidFill>
              <a:latin typeface="Source Sans Pro" charset="0"/>
            </a:endParaRPr>
          </a:p>
        </p:txBody>
      </p:sp>
      <p:sp>
        <p:nvSpPr>
          <p:cNvPr id="122" name="Rectangle 121"/>
          <p:cNvSpPr/>
          <p:nvPr/>
        </p:nvSpPr>
        <p:spPr>
          <a:xfrm>
            <a:off x="4456906" y="73818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71</a:t>
            </a:fld>
            <a:endParaRPr lang="en-US" dirty="0"/>
          </a:p>
        </p:txBody>
      </p:sp>
      <p:sp>
        <p:nvSpPr>
          <p:cNvPr id="8" name="TextBox 7"/>
          <p:cNvSpPr txBox="1"/>
          <p:nvPr/>
        </p:nvSpPr>
        <p:spPr>
          <a:xfrm>
            <a:off x="609600" y="923655"/>
            <a:ext cx="8000206" cy="5293757"/>
          </a:xfrm>
          <a:prstGeom prst="rect">
            <a:avLst/>
          </a:prstGeom>
          <a:noFill/>
        </p:spPr>
        <p:txBody>
          <a:bodyPr wrap="square" rtlCol="0">
            <a:spAutoFit/>
          </a:bodyPr>
          <a:lstStyle/>
          <a:p>
            <a:pPr>
              <a:spcBef>
                <a:spcPts val="600"/>
              </a:spcBef>
              <a:spcAft>
                <a:spcPts val="600"/>
              </a:spcAft>
              <a:buClr>
                <a:srgbClr val="008080"/>
              </a:buClr>
            </a:pPr>
            <a:r>
              <a:rPr lang="en-US" sz="2400" dirty="0">
                <a:solidFill>
                  <a:schemeClr val="bg2">
                    <a:lumMod val="10000"/>
                  </a:schemeClr>
                </a:solidFill>
              </a:rPr>
              <a:t>If the District has actual knowledge of sexual harassment in an education program or activity of the District, and for any report or formal complaint of sexual harassment, the District must create and maintain for a period of seven (7) years records of any actions, including any supportive </a:t>
            </a:r>
            <a:r>
              <a:rPr lang="en-US" sz="2400" dirty="0" smtClean="0">
                <a:solidFill>
                  <a:schemeClr val="bg2">
                    <a:lumMod val="10000"/>
                  </a:schemeClr>
                </a:solidFill>
              </a:rPr>
              <a:t/>
            </a:r>
            <a:br>
              <a:rPr lang="en-US" sz="2400" dirty="0" smtClean="0">
                <a:solidFill>
                  <a:schemeClr val="bg2">
                    <a:lumMod val="10000"/>
                  </a:schemeClr>
                </a:solidFill>
              </a:rPr>
            </a:br>
            <a:r>
              <a:rPr lang="en-US" sz="2400" dirty="0" smtClean="0">
                <a:solidFill>
                  <a:schemeClr val="bg2">
                    <a:lumMod val="10000"/>
                  </a:schemeClr>
                </a:solidFill>
              </a:rPr>
              <a:t>measures</a:t>
            </a:r>
            <a:r>
              <a:rPr lang="en-US" sz="2400" dirty="0">
                <a:solidFill>
                  <a:schemeClr val="bg2">
                    <a:lumMod val="10000"/>
                  </a:schemeClr>
                </a:solidFill>
              </a:rPr>
              <a:t>, taken in response to a report </a:t>
            </a:r>
            <a:r>
              <a:rPr lang="en-US" sz="2400" dirty="0" smtClean="0">
                <a:solidFill>
                  <a:schemeClr val="bg2">
                    <a:lumMod val="10000"/>
                  </a:schemeClr>
                </a:solidFill>
              </a:rPr>
              <a:t/>
            </a:r>
            <a:br>
              <a:rPr lang="en-US" sz="2400" dirty="0" smtClean="0">
                <a:solidFill>
                  <a:schemeClr val="bg2">
                    <a:lumMod val="10000"/>
                  </a:schemeClr>
                </a:solidFill>
              </a:rPr>
            </a:br>
            <a:r>
              <a:rPr lang="en-US" sz="2400" dirty="0" smtClean="0">
                <a:solidFill>
                  <a:schemeClr val="bg2">
                    <a:lumMod val="10000"/>
                  </a:schemeClr>
                </a:solidFill>
              </a:rPr>
              <a:t>or </a:t>
            </a:r>
            <a:r>
              <a:rPr lang="en-US" sz="2400" dirty="0">
                <a:solidFill>
                  <a:schemeClr val="bg2">
                    <a:lumMod val="10000"/>
                  </a:schemeClr>
                </a:solidFill>
              </a:rPr>
              <a:t>formal complaint of sexual harassment. </a:t>
            </a:r>
            <a:endParaRPr lang="en-US" sz="2400" dirty="0" smtClean="0">
              <a:solidFill>
                <a:schemeClr val="bg2">
                  <a:lumMod val="10000"/>
                </a:schemeClr>
              </a:solidFill>
            </a:endParaRPr>
          </a:p>
          <a:p>
            <a:pPr marL="342900" indent="-342900">
              <a:spcBef>
                <a:spcPts val="600"/>
              </a:spcBef>
              <a:spcAft>
                <a:spcPts val="600"/>
              </a:spcAft>
              <a:buClr>
                <a:srgbClr val="008080"/>
              </a:buClr>
              <a:buFont typeface="Arial" panose="020B0604020202020204" pitchFamily="34" charset="0"/>
              <a:buChar char="•"/>
            </a:pPr>
            <a:r>
              <a:rPr lang="en-US" sz="2000" dirty="0">
                <a:solidFill>
                  <a:schemeClr val="bg2">
                    <a:lumMod val="10000"/>
                  </a:schemeClr>
                </a:solidFill>
              </a:rPr>
              <a:t>The District must document the basis for its </a:t>
            </a:r>
            <a:r>
              <a:rPr lang="en-US" sz="2000" dirty="0" smtClean="0">
                <a:solidFill>
                  <a:schemeClr val="bg2">
                    <a:lumMod val="10000"/>
                  </a:schemeClr>
                </a:solidFill>
              </a:rPr>
              <a:t/>
            </a:r>
            <a:br>
              <a:rPr lang="en-US" sz="2000" dirty="0" smtClean="0">
                <a:solidFill>
                  <a:schemeClr val="bg2">
                    <a:lumMod val="10000"/>
                  </a:schemeClr>
                </a:solidFill>
              </a:rPr>
            </a:br>
            <a:r>
              <a:rPr lang="en-US" sz="2000" dirty="0" smtClean="0">
                <a:solidFill>
                  <a:schemeClr val="bg2">
                    <a:lumMod val="10000"/>
                  </a:schemeClr>
                </a:solidFill>
              </a:rPr>
              <a:t>conclusion </a:t>
            </a:r>
            <a:r>
              <a:rPr lang="en-US" sz="2000" dirty="0">
                <a:solidFill>
                  <a:schemeClr val="bg2">
                    <a:lumMod val="10000"/>
                  </a:schemeClr>
                </a:solidFill>
              </a:rPr>
              <a:t>that its response was not deliberately </a:t>
            </a:r>
            <a:r>
              <a:rPr lang="en-US" sz="2000" dirty="0" smtClean="0">
                <a:solidFill>
                  <a:schemeClr val="bg2">
                    <a:lumMod val="10000"/>
                  </a:schemeClr>
                </a:solidFill>
              </a:rPr>
              <a:t/>
            </a:r>
            <a:br>
              <a:rPr lang="en-US" sz="2000" dirty="0" smtClean="0">
                <a:solidFill>
                  <a:schemeClr val="bg2">
                    <a:lumMod val="10000"/>
                  </a:schemeClr>
                </a:solidFill>
              </a:rPr>
            </a:br>
            <a:r>
              <a:rPr lang="en-US" sz="2000" dirty="0" smtClean="0">
                <a:solidFill>
                  <a:schemeClr val="bg2">
                    <a:lumMod val="10000"/>
                  </a:schemeClr>
                </a:solidFill>
              </a:rPr>
              <a:t>indifferent</a:t>
            </a:r>
            <a:r>
              <a:rPr lang="en-US" sz="2000" dirty="0">
                <a:solidFill>
                  <a:schemeClr val="bg2">
                    <a:lumMod val="10000"/>
                  </a:schemeClr>
                </a:solidFill>
              </a:rPr>
              <a:t>, and document that it has taken </a:t>
            </a:r>
            <a:r>
              <a:rPr lang="en-US" sz="2000" dirty="0" smtClean="0">
                <a:solidFill>
                  <a:schemeClr val="bg2">
                    <a:lumMod val="10000"/>
                  </a:schemeClr>
                </a:solidFill>
              </a:rPr>
              <a:t/>
            </a:r>
            <a:br>
              <a:rPr lang="en-US" sz="2000" dirty="0" smtClean="0">
                <a:solidFill>
                  <a:schemeClr val="bg2">
                    <a:lumMod val="10000"/>
                  </a:schemeClr>
                </a:solidFill>
              </a:rPr>
            </a:br>
            <a:r>
              <a:rPr lang="en-US" sz="2000" dirty="0" smtClean="0">
                <a:solidFill>
                  <a:schemeClr val="bg2">
                    <a:lumMod val="10000"/>
                  </a:schemeClr>
                </a:solidFill>
              </a:rPr>
              <a:t>measures </a:t>
            </a:r>
            <a:r>
              <a:rPr lang="en-US" sz="2000" dirty="0">
                <a:solidFill>
                  <a:schemeClr val="bg2">
                    <a:lumMod val="10000"/>
                  </a:schemeClr>
                </a:solidFill>
              </a:rPr>
              <a:t>designed to restore or preserve equal access to the District’s education program or activity.  If the District does not provide a complainant with supportive measures, then the District must document the reasons why such a response was not clearly unreasonable in light of the known circumstances. </a:t>
            </a:r>
          </a:p>
        </p:txBody>
      </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05600" y="2635219"/>
            <a:ext cx="1727387" cy="1728216"/>
          </a:xfrm>
          <a:prstGeom prst="rect">
            <a:avLst/>
          </a:prstGeom>
          <a:ln w="41275">
            <a:solidFill>
              <a:schemeClr val="bg2">
                <a:lumMod val="10000"/>
              </a:schemeClr>
            </a:solidFill>
          </a:ln>
          <a:effectLst>
            <a:outerShdw blurRad="50800" dist="38100" dir="2700000" algn="tl" rotWithShape="0">
              <a:prstClr val="black">
                <a:alpha val="40000"/>
              </a:prstClr>
            </a:outerShdw>
          </a:effectLst>
        </p:spPr>
      </p:pic>
      <p:sp>
        <p:nvSpPr>
          <p:cNvPr id="9"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151059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t>Scenarios</a:t>
            </a:r>
            <a:endParaRPr lang="en-US" b="1" dirty="0"/>
          </a:p>
        </p:txBody>
      </p:sp>
    </p:spTree>
    <p:extLst>
      <p:ext uri="{BB962C8B-B14F-4D97-AF65-F5344CB8AC3E}">
        <p14:creationId xmlns:p14="http://schemas.microsoft.com/office/powerpoint/2010/main" val="35545998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2531"/>
            <a:ext cx="9144000" cy="6855469"/>
          </a:xfrm>
          <a:prstGeom prst="rect">
            <a:avLst/>
          </a:prstGeom>
        </p:spPr>
      </p:pic>
      <p:sp>
        <p:nvSpPr>
          <p:cNvPr id="27" name="Teardrop 26"/>
          <p:cNvSpPr/>
          <p:nvPr/>
        </p:nvSpPr>
        <p:spPr>
          <a:xfrm rot="16200000">
            <a:off x="2532" y="0"/>
            <a:ext cx="2814337" cy="2819400"/>
          </a:xfrm>
          <a:prstGeom prst="teardrop">
            <a:avLst/>
          </a:prstGeom>
          <a:solidFill>
            <a:schemeClr val="tx2">
              <a:alpha val="2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5" name="Teardrop 4"/>
          <p:cNvSpPr/>
          <p:nvPr/>
        </p:nvSpPr>
        <p:spPr>
          <a:xfrm rot="16200000">
            <a:off x="528542" y="512618"/>
            <a:ext cx="1825078" cy="1829457"/>
          </a:xfrm>
          <a:prstGeom prst="teardrop">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6" name="Title 1"/>
          <p:cNvSpPr txBox="1">
            <a:spLocks/>
          </p:cNvSpPr>
          <p:nvPr/>
        </p:nvSpPr>
        <p:spPr>
          <a:xfrm>
            <a:off x="217840" y="1092603"/>
            <a:ext cx="2425700" cy="461665"/>
          </a:xfrm>
          <a:prstGeom prst="rect">
            <a:avLst/>
          </a:prstGeom>
        </p:spPr>
        <p:txBody>
          <a:bodyPr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fontAlgn="auto">
              <a:spcAft>
                <a:spcPts val="0"/>
              </a:spcAft>
              <a:defRPr/>
            </a:pPr>
            <a:r>
              <a:rPr lang="en-US" sz="2400" b="1" dirty="0">
                <a:solidFill>
                  <a:schemeClr val="accent2">
                    <a:lumMod val="60000"/>
                    <a:lumOff val="40000"/>
                  </a:schemeClr>
                </a:solidFill>
                <a:latin typeface="Source Sans Pro Light" pitchFamily="34" charset="0"/>
              </a:rPr>
              <a:t>Scenario: </a:t>
            </a:r>
            <a:endParaRPr lang="en-US" sz="2400" dirty="0">
              <a:solidFill>
                <a:schemeClr val="bg1"/>
              </a:solidFill>
              <a:latin typeface="Source Sans Pro Light" pitchFamily="34" charset="0"/>
            </a:endParaRPr>
          </a:p>
        </p:txBody>
      </p:sp>
      <p:sp>
        <p:nvSpPr>
          <p:cNvPr id="9" name="Slide Number Placeholder 5"/>
          <p:cNvSpPr>
            <a:spLocks noGrp="1"/>
          </p:cNvSpPr>
          <p:nvPr>
            <p:ph type="sldNum" sz="quarter" idx="4294967295"/>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solidFill>
                  <a:srgbClr val="FFFFFF"/>
                </a:solidFill>
              </a:rPr>
              <a:pPr>
                <a:defRPr/>
              </a:pPr>
              <a:t>73</a:t>
            </a:fld>
            <a:endParaRPr lang="en-US" dirty="0">
              <a:solidFill>
                <a:srgbClr val="FFFFFF"/>
              </a:solidFill>
            </a:endParaRPr>
          </a:p>
        </p:txBody>
      </p:sp>
      <p:sp>
        <p:nvSpPr>
          <p:cNvPr id="10" name="TextBox 9"/>
          <p:cNvSpPr txBox="1"/>
          <p:nvPr/>
        </p:nvSpPr>
        <p:spPr>
          <a:xfrm>
            <a:off x="4038600" y="1859712"/>
            <a:ext cx="4876800" cy="2656046"/>
          </a:xfrm>
          <a:prstGeom prst="roundRect">
            <a:avLst/>
          </a:prstGeom>
          <a:solidFill>
            <a:srgbClr val="FFFFFF">
              <a:alpha val="74902"/>
            </a:srgbClr>
          </a:solidFill>
        </p:spPr>
        <p:txBody>
          <a:bodyPr wrap="square" rtlCol="0">
            <a:spAutoFit/>
          </a:bodyPr>
          <a:lstStyle/>
          <a:p>
            <a:pPr marL="0" indent="0">
              <a:spcBef>
                <a:spcPts val="600"/>
              </a:spcBef>
              <a:spcAft>
                <a:spcPts val="600"/>
              </a:spcAft>
              <a:buNone/>
            </a:pPr>
            <a:r>
              <a:rPr lang="en-US" sz="2000" dirty="0">
                <a:solidFill>
                  <a:schemeClr val="bg2">
                    <a:lumMod val="25000"/>
                  </a:schemeClr>
                </a:solidFill>
              </a:rPr>
              <a:t>A </a:t>
            </a:r>
            <a:r>
              <a:rPr lang="en-US" sz="2000" dirty="0" smtClean="0">
                <a:solidFill>
                  <a:schemeClr val="bg2">
                    <a:lumMod val="25000"/>
                  </a:schemeClr>
                </a:solidFill>
              </a:rPr>
              <a:t>second grade </a:t>
            </a:r>
            <a:r>
              <a:rPr lang="en-US" sz="2000" dirty="0">
                <a:solidFill>
                  <a:schemeClr val="bg2">
                    <a:lumMod val="25000"/>
                  </a:schemeClr>
                </a:solidFill>
              </a:rPr>
              <a:t>student kisses another </a:t>
            </a:r>
            <a:r>
              <a:rPr lang="en-US" sz="2000" dirty="0" smtClean="0">
                <a:solidFill>
                  <a:schemeClr val="bg2">
                    <a:lumMod val="25000"/>
                  </a:schemeClr>
                </a:solidFill>
              </a:rPr>
              <a:t>second grade </a:t>
            </a:r>
            <a:r>
              <a:rPr lang="en-US" sz="2000" dirty="0">
                <a:solidFill>
                  <a:schemeClr val="bg2">
                    <a:lumMod val="25000"/>
                  </a:schemeClr>
                </a:solidFill>
              </a:rPr>
              <a:t>student on the </a:t>
            </a:r>
            <a:r>
              <a:rPr lang="en-US" sz="2000" dirty="0" smtClean="0">
                <a:solidFill>
                  <a:schemeClr val="bg2">
                    <a:lumMod val="25000"/>
                  </a:schemeClr>
                </a:solidFill>
              </a:rPr>
              <a:t>cheek </a:t>
            </a:r>
            <a:r>
              <a:rPr lang="en-US" sz="2000" dirty="0">
                <a:solidFill>
                  <a:schemeClr val="bg2">
                    <a:lumMod val="25000"/>
                  </a:schemeClr>
                </a:solidFill>
              </a:rPr>
              <a:t>on the playground</a:t>
            </a:r>
            <a:r>
              <a:rPr lang="en-US" sz="2000" dirty="0" smtClean="0">
                <a:solidFill>
                  <a:schemeClr val="bg2">
                    <a:lumMod val="25000"/>
                  </a:schemeClr>
                </a:solidFill>
              </a:rPr>
              <a:t>.</a:t>
            </a:r>
            <a:endParaRPr lang="en-US" sz="2000" dirty="0">
              <a:solidFill>
                <a:schemeClr val="tx2"/>
              </a:solidFill>
            </a:endParaRPr>
          </a:p>
          <a:p>
            <a:pPr>
              <a:spcBef>
                <a:spcPts val="600"/>
              </a:spcBef>
              <a:spcAft>
                <a:spcPts val="600"/>
              </a:spcAft>
            </a:pPr>
            <a:r>
              <a:rPr lang="en-US" sz="2000" b="1" i="1" dirty="0">
                <a:solidFill>
                  <a:schemeClr val="accent1">
                    <a:lumMod val="75000"/>
                  </a:schemeClr>
                </a:solidFill>
              </a:rPr>
              <a:t>How do you respond</a:t>
            </a:r>
            <a:r>
              <a:rPr lang="en-US" sz="2000" b="1" i="1" dirty="0" smtClean="0">
                <a:solidFill>
                  <a:schemeClr val="accent1">
                    <a:lumMod val="75000"/>
                  </a:schemeClr>
                </a:solidFill>
              </a:rPr>
              <a:t>?</a:t>
            </a:r>
            <a:endParaRPr lang="en-US" sz="2000" b="1" i="1" dirty="0">
              <a:solidFill>
                <a:schemeClr val="accent1">
                  <a:lumMod val="75000"/>
                </a:schemeClr>
              </a:solidFill>
            </a:endParaRPr>
          </a:p>
          <a:p>
            <a:pPr>
              <a:spcBef>
                <a:spcPts val="600"/>
              </a:spcBef>
              <a:spcAft>
                <a:spcPts val="600"/>
              </a:spcAft>
            </a:pPr>
            <a:r>
              <a:rPr lang="en-US" sz="2000" b="1" i="1" dirty="0">
                <a:solidFill>
                  <a:schemeClr val="accent1">
                    <a:lumMod val="75000"/>
                  </a:schemeClr>
                </a:solidFill>
              </a:rPr>
              <a:t>What information do you want to know</a:t>
            </a:r>
            <a:r>
              <a:rPr lang="en-US" sz="2000" b="1" i="1" dirty="0" smtClean="0">
                <a:solidFill>
                  <a:schemeClr val="accent1">
                    <a:lumMod val="75000"/>
                  </a:schemeClr>
                </a:solidFill>
              </a:rPr>
              <a:t>?</a:t>
            </a:r>
            <a:endParaRPr lang="en-US" sz="2000" b="1" i="1" dirty="0">
              <a:solidFill>
                <a:schemeClr val="accent1">
                  <a:lumMod val="75000"/>
                </a:schemeClr>
              </a:solidFill>
            </a:endParaRPr>
          </a:p>
          <a:p>
            <a:pPr>
              <a:spcBef>
                <a:spcPts val="600"/>
              </a:spcBef>
              <a:spcAft>
                <a:spcPts val="600"/>
              </a:spcAft>
            </a:pPr>
            <a:r>
              <a:rPr lang="en-US" sz="2000" b="1" i="1" dirty="0">
                <a:solidFill>
                  <a:schemeClr val="accent1">
                    <a:lumMod val="75000"/>
                  </a:schemeClr>
                </a:solidFill>
              </a:rPr>
              <a:t>Is this sexual harassment?</a:t>
            </a:r>
          </a:p>
        </p:txBody>
      </p:sp>
      <p:sp>
        <p:nvSpPr>
          <p:cNvPr id="11"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12475333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2530"/>
            <a:ext cx="9144000" cy="6855469"/>
          </a:xfrm>
          <a:prstGeom prst="rect">
            <a:avLst/>
          </a:prstGeom>
        </p:spPr>
      </p:pic>
      <p:sp>
        <p:nvSpPr>
          <p:cNvPr id="27" name="Teardrop 26"/>
          <p:cNvSpPr/>
          <p:nvPr/>
        </p:nvSpPr>
        <p:spPr>
          <a:xfrm rot="16200000">
            <a:off x="2532" y="0"/>
            <a:ext cx="2814337" cy="2819400"/>
          </a:xfrm>
          <a:prstGeom prst="teardrop">
            <a:avLst/>
          </a:prstGeom>
          <a:solidFill>
            <a:schemeClr val="tx2">
              <a:alpha val="2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5" name="Teardrop 4"/>
          <p:cNvSpPr/>
          <p:nvPr/>
        </p:nvSpPr>
        <p:spPr>
          <a:xfrm rot="16200000">
            <a:off x="528542" y="512618"/>
            <a:ext cx="1825078" cy="1829457"/>
          </a:xfrm>
          <a:prstGeom prst="teardrop">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6" name="Title 1"/>
          <p:cNvSpPr txBox="1">
            <a:spLocks/>
          </p:cNvSpPr>
          <p:nvPr/>
        </p:nvSpPr>
        <p:spPr>
          <a:xfrm>
            <a:off x="217840" y="1092603"/>
            <a:ext cx="2425700" cy="461665"/>
          </a:xfrm>
          <a:prstGeom prst="rect">
            <a:avLst/>
          </a:prstGeom>
        </p:spPr>
        <p:txBody>
          <a:bodyPr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fontAlgn="auto">
              <a:spcAft>
                <a:spcPts val="0"/>
              </a:spcAft>
              <a:defRPr/>
            </a:pPr>
            <a:r>
              <a:rPr lang="en-US" sz="2400" b="1" dirty="0">
                <a:solidFill>
                  <a:schemeClr val="accent2">
                    <a:lumMod val="60000"/>
                    <a:lumOff val="40000"/>
                  </a:schemeClr>
                </a:solidFill>
                <a:latin typeface="Source Sans Pro Light" pitchFamily="34" charset="0"/>
              </a:rPr>
              <a:t>Scenario: </a:t>
            </a:r>
            <a:endParaRPr lang="en-US" sz="2400" dirty="0">
              <a:solidFill>
                <a:schemeClr val="bg1"/>
              </a:solidFill>
              <a:latin typeface="Source Sans Pro Light" pitchFamily="34" charset="0"/>
            </a:endParaRPr>
          </a:p>
        </p:txBody>
      </p:sp>
      <p:sp>
        <p:nvSpPr>
          <p:cNvPr id="9" name="Slide Number Placeholder 5"/>
          <p:cNvSpPr>
            <a:spLocks noGrp="1"/>
          </p:cNvSpPr>
          <p:nvPr>
            <p:ph type="sldNum" sz="quarter" idx="4294967295"/>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solidFill>
                  <a:srgbClr val="FFFFFF"/>
                </a:solidFill>
              </a:rPr>
              <a:pPr>
                <a:defRPr/>
              </a:pPr>
              <a:t>74</a:t>
            </a:fld>
            <a:endParaRPr lang="en-US" dirty="0">
              <a:solidFill>
                <a:srgbClr val="FFFFFF"/>
              </a:solidFill>
            </a:endParaRPr>
          </a:p>
        </p:txBody>
      </p:sp>
      <p:sp>
        <p:nvSpPr>
          <p:cNvPr id="10" name="TextBox 9"/>
          <p:cNvSpPr txBox="1"/>
          <p:nvPr/>
        </p:nvSpPr>
        <p:spPr>
          <a:xfrm>
            <a:off x="4038600" y="1859712"/>
            <a:ext cx="4876800" cy="3847862"/>
          </a:xfrm>
          <a:prstGeom prst="roundRect">
            <a:avLst/>
          </a:prstGeom>
          <a:solidFill>
            <a:srgbClr val="FFFFFF">
              <a:alpha val="74902"/>
            </a:srgbClr>
          </a:solidFill>
        </p:spPr>
        <p:txBody>
          <a:bodyPr wrap="square" rtlCol="0">
            <a:spAutoFit/>
          </a:bodyPr>
          <a:lstStyle/>
          <a:p>
            <a:pPr marL="0" indent="0">
              <a:spcBef>
                <a:spcPts val="600"/>
              </a:spcBef>
              <a:spcAft>
                <a:spcPts val="600"/>
              </a:spcAft>
              <a:buNone/>
            </a:pPr>
            <a:r>
              <a:rPr lang="en-US" sz="2000" dirty="0">
                <a:solidFill>
                  <a:schemeClr val="bg2">
                    <a:lumMod val="25000"/>
                  </a:schemeClr>
                </a:solidFill>
              </a:rPr>
              <a:t>On numerous occasions over a period of several months, an eighth-grade student touches another student from behind in the lunch line and makes sex-based jokes, remarks and gestures</a:t>
            </a:r>
            <a:r>
              <a:rPr lang="en-US" sz="2000" dirty="0" smtClean="0">
                <a:solidFill>
                  <a:schemeClr val="bg2">
                    <a:lumMod val="25000"/>
                  </a:schemeClr>
                </a:solidFill>
              </a:rPr>
              <a:t>.</a:t>
            </a:r>
            <a:endParaRPr lang="en-US" sz="2000" dirty="0" smtClean="0">
              <a:solidFill>
                <a:schemeClr val="tx2"/>
              </a:solidFill>
            </a:endParaRPr>
          </a:p>
          <a:p>
            <a:pPr>
              <a:spcBef>
                <a:spcPts val="600"/>
              </a:spcBef>
              <a:spcAft>
                <a:spcPts val="600"/>
              </a:spcAft>
            </a:pPr>
            <a:r>
              <a:rPr lang="en-US" sz="2000" b="1" i="1" dirty="0" smtClean="0">
                <a:solidFill>
                  <a:schemeClr val="accent1">
                    <a:lumMod val="75000"/>
                  </a:schemeClr>
                </a:solidFill>
              </a:rPr>
              <a:t>How </a:t>
            </a:r>
            <a:r>
              <a:rPr lang="en-US" sz="2000" b="1" i="1" dirty="0">
                <a:solidFill>
                  <a:schemeClr val="accent1">
                    <a:lumMod val="75000"/>
                  </a:schemeClr>
                </a:solidFill>
              </a:rPr>
              <a:t>do you respond</a:t>
            </a:r>
            <a:r>
              <a:rPr lang="en-US" sz="2000" b="1" i="1" dirty="0" smtClean="0">
                <a:solidFill>
                  <a:schemeClr val="accent1">
                    <a:lumMod val="75000"/>
                  </a:schemeClr>
                </a:solidFill>
              </a:rPr>
              <a:t>?</a:t>
            </a:r>
            <a:endParaRPr lang="en-US" sz="2000" b="1" i="1" dirty="0">
              <a:solidFill>
                <a:schemeClr val="accent1">
                  <a:lumMod val="75000"/>
                </a:schemeClr>
              </a:solidFill>
            </a:endParaRPr>
          </a:p>
          <a:p>
            <a:pPr>
              <a:spcBef>
                <a:spcPts val="600"/>
              </a:spcBef>
              <a:spcAft>
                <a:spcPts val="600"/>
              </a:spcAft>
            </a:pPr>
            <a:r>
              <a:rPr lang="en-US" sz="2000" b="1" i="1" dirty="0">
                <a:solidFill>
                  <a:schemeClr val="accent1">
                    <a:lumMod val="75000"/>
                  </a:schemeClr>
                </a:solidFill>
              </a:rPr>
              <a:t>What information do you want to know</a:t>
            </a:r>
            <a:r>
              <a:rPr lang="en-US" sz="2000" b="1" i="1" dirty="0" smtClean="0">
                <a:solidFill>
                  <a:schemeClr val="accent1">
                    <a:lumMod val="75000"/>
                  </a:schemeClr>
                </a:solidFill>
              </a:rPr>
              <a:t>?</a:t>
            </a:r>
            <a:endParaRPr lang="en-US" sz="2000" b="1" i="1" dirty="0">
              <a:solidFill>
                <a:schemeClr val="accent1">
                  <a:lumMod val="75000"/>
                </a:schemeClr>
              </a:solidFill>
            </a:endParaRPr>
          </a:p>
          <a:p>
            <a:pPr>
              <a:spcBef>
                <a:spcPts val="600"/>
              </a:spcBef>
              <a:spcAft>
                <a:spcPts val="600"/>
              </a:spcAft>
            </a:pPr>
            <a:r>
              <a:rPr lang="en-US" sz="2000" b="1" i="1" dirty="0">
                <a:solidFill>
                  <a:schemeClr val="accent1">
                    <a:lumMod val="75000"/>
                  </a:schemeClr>
                </a:solidFill>
              </a:rPr>
              <a:t>Is this sexual harassment</a:t>
            </a:r>
            <a:r>
              <a:rPr lang="en-US" sz="2000" b="1" i="1" dirty="0" smtClean="0">
                <a:solidFill>
                  <a:schemeClr val="accent1">
                    <a:lumMod val="75000"/>
                  </a:schemeClr>
                </a:solidFill>
              </a:rPr>
              <a:t>?</a:t>
            </a:r>
          </a:p>
          <a:p>
            <a:pPr>
              <a:spcBef>
                <a:spcPts val="600"/>
              </a:spcBef>
              <a:spcAft>
                <a:spcPts val="600"/>
              </a:spcAft>
            </a:pPr>
            <a:r>
              <a:rPr lang="en-US" sz="2000" b="1" i="1" dirty="0" smtClean="0">
                <a:solidFill>
                  <a:schemeClr val="accent1">
                    <a:lumMod val="75000"/>
                  </a:schemeClr>
                </a:solidFill>
              </a:rPr>
              <a:t>Is it bullying?</a:t>
            </a:r>
            <a:endParaRPr lang="en-US" sz="2000" b="1" i="1" dirty="0">
              <a:solidFill>
                <a:schemeClr val="accent1">
                  <a:lumMod val="75000"/>
                </a:schemeClr>
              </a:solidFill>
            </a:endParaRPr>
          </a:p>
        </p:txBody>
      </p:sp>
      <p:sp>
        <p:nvSpPr>
          <p:cNvPr id="11"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22413695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2530"/>
            <a:ext cx="9144000" cy="6855469"/>
          </a:xfrm>
          <a:prstGeom prst="rect">
            <a:avLst/>
          </a:prstGeom>
        </p:spPr>
      </p:pic>
      <p:sp>
        <p:nvSpPr>
          <p:cNvPr id="27" name="Teardrop 26"/>
          <p:cNvSpPr/>
          <p:nvPr/>
        </p:nvSpPr>
        <p:spPr>
          <a:xfrm rot="16200000">
            <a:off x="2532" y="0"/>
            <a:ext cx="2814337" cy="2819400"/>
          </a:xfrm>
          <a:prstGeom prst="teardrop">
            <a:avLst/>
          </a:prstGeom>
          <a:solidFill>
            <a:schemeClr val="tx2">
              <a:alpha val="2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5" name="Teardrop 4"/>
          <p:cNvSpPr/>
          <p:nvPr/>
        </p:nvSpPr>
        <p:spPr>
          <a:xfrm rot="16200000">
            <a:off x="528542" y="512618"/>
            <a:ext cx="1825078" cy="1829457"/>
          </a:xfrm>
          <a:prstGeom prst="teardrop">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6" name="Title 1"/>
          <p:cNvSpPr txBox="1">
            <a:spLocks/>
          </p:cNvSpPr>
          <p:nvPr/>
        </p:nvSpPr>
        <p:spPr>
          <a:xfrm>
            <a:off x="217840" y="1092603"/>
            <a:ext cx="2425700" cy="461665"/>
          </a:xfrm>
          <a:prstGeom prst="rect">
            <a:avLst/>
          </a:prstGeom>
        </p:spPr>
        <p:txBody>
          <a:bodyPr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fontAlgn="auto">
              <a:spcAft>
                <a:spcPts val="0"/>
              </a:spcAft>
              <a:defRPr/>
            </a:pPr>
            <a:r>
              <a:rPr lang="en-US" sz="2400" b="1" dirty="0">
                <a:solidFill>
                  <a:schemeClr val="accent2">
                    <a:lumMod val="60000"/>
                    <a:lumOff val="40000"/>
                  </a:schemeClr>
                </a:solidFill>
                <a:latin typeface="Source Sans Pro Light" pitchFamily="34" charset="0"/>
              </a:rPr>
              <a:t>Scenario: </a:t>
            </a:r>
            <a:endParaRPr lang="en-US" sz="2400" dirty="0">
              <a:solidFill>
                <a:schemeClr val="bg1"/>
              </a:solidFill>
              <a:latin typeface="Source Sans Pro Light" pitchFamily="34" charset="0"/>
            </a:endParaRPr>
          </a:p>
        </p:txBody>
      </p:sp>
      <p:sp>
        <p:nvSpPr>
          <p:cNvPr id="9" name="Slide Number Placeholder 5"/>
          <p:cNvSpPr>
            <a:spLocks noGrp="1"/>
          </p:cNvSpPr>
          <p:nvPr>
            <p:ph type="sldNum" sz="quarter" idx="4294967295"/>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solidFill>
                  <a:srgbClr val="FFFFFF"/>
                </a:solidFill>
              </a:rPr>
              <a:pPr>
                <a:defRPr/>
              </a:pPr>
              <a:t>75</a:t>
            </a:fld>
            <a:endParaRPr lang="en-US" dirty="0">
              <a:solidFill>
                <a:srgbClr val="FFFFFF"/>
              </a:solidFill>
            </a:endParaRPr>
          </a:p>
        </p:txBody>
      </p:sp>
      <p:sp>
        <p:nvSpPr>
          <p:cNvPr id="10" name="TextBox 9"/>
          <p:cNvSpPr txBox="1"/>
          <p:nvPr/>
        </p:nvSpPr>
        <p:spPr>
          <a:xfrm>
            <a:off x="4038600" y="304800"/>
            <a:ext cx="4876800" cy="6399669"/>
          </a:xfrm>
          <a:prstGeom prst="roundRect">
            <a:avLst/>
          </a:prstGeom>
          <a:solidFill>
            <a:srgbClr val="FFFFFF">
              <a:alpha val="74902"/>
            </a:srgbClr>
          </a:solidFill>
        </p:spPr>
        <p:txBody>
          <a:bodyPr wrap="square" rtlCol="0">
            <a:spAutoFit/>
          </a:bodyPr>
          <a:lstStyle/>
          <a:p>
            <a:pPr marL="0" indent="0">
              <a:spcBef>
                <a:spcPts val="600"/>
              </a:spcBef>
              <a:spcAft>
                <a:spcPts val="600"/>
              </a:spcAft>
              <a:buNone/>
            </a:pPr>
            <a:r>
              <a:rPr lang="en-US" sz="2000" dirty="0" smtClean="0">
                <a:solidFill>
                  <a:schemeClr val="bg2">
                    <a:lumMod val="25000"/>
                  </a:schemeClr>
                </a:solidFill>
              </a:rPr>
              <a:t>A female student complains that a male student (1) hikes his shorts up in gym class so that his private parts are exposed; (2) stands up on his chair in class so that his back side is close to her face; (3) plays an inappropriate and sexual song in Spanish class that makes her uncomfortable; and (4) throws his body on her and other students while playing tag at recess.  The female and male student are friends and sit together, voluntarily, every day at lunch.</a:t>
            </a:r>
            <a:endParaRPr lang="en-US" sz="2000" dirty="0" smtClean="0">
              <a:solidFill>
                <a:schemeClr val="tx2"/>
              </a:solidFill>
            </a:endParaRPr>
          </a:p>
          <a:p>
            <a:pPr>
              <a:spcBef>
                <a:spcPts val="600"/>
              </a:spcBef>
              <a:spcAft>
                <a:spcPts val="600"/>
              </a:spcAft>
            </a:pPr>
            <a:r>
              <a:rPr lang="en-US" sz="2000" b="1" i="1" dirty="0" smtClean="0">
                <a:solidFill>
                  <a:schemeClr val="accent1">
                    <a:lumMod val="75000"/>
                  </a:schemeClr>
                </a:solidFill>
              </a:rPr>
              <a:t>How </a:t>
            </a:r>
            <a:r>
              <a:rPr lang="en-US" sz="2000" b="1" i="1" dirty="0">
                <a:solidFill>
                  <a:schemeClr val="accent1">
                    <a:lumMod val="75000"/>
                  </a:schemeClr>
                </a:solidFill>
              </a:rPr>
              <a:t>do you respond</a:t>
            </a:r>
            <a:r>
              <a:rPr lang="en-US" sz="2000" b="1" i="1" dirty="0" smtClean="0">
                <a:solidFill>
                  <a:schemeClr val="accent1">
                    <a:lumMod val="75000"/>
                  </a:schemeClr>
                </a:solidFill>
              </a:rPr>
              <a:t>?</a:t>
            </a:r>
            <a:endParaRPr lang="en-US" sz="2000" b="1" i="1" dirty="0">
              <a:solidFill>
                <a:schemeClr val="accent1">
                  <a:lumMod val="75000"/>
                </a:schemeClr>
              </a:solidFill>
            </a:endParaRPr>
          </a:p>
          <a:p>
            <a:pPr>
              <a:spcBef>
                <a:spcPts val="600"/>
              </a:spcBef>
              <a:spcAft>
                <a:spcPts val="600"/>
              </a:spcAft>
            </a:pPr>
            <a:r>
              <a:rPr lang="en-US" sz="2000" b="1" i="1" dirty="0">
                <a:solidFill>
                  <a:schemeClr val="accent1">
                    <a:lumMod val="75000"/>
                  </a:schemeClr>
                </a:solidFill>
              </a:rPr>
              <a:t>What information do you want to know</a:t>
            </a:r>
            <a:r>
              <a:rPr lang="en-US" sz="2000" b="1" i="1" dirty="0" smtClean="0">
                <a:solidFill>
                  <a:schemeClr val="accent1">
                    <a:lumMod val="75000"/>
                  </a:schemeClr>
                </a:solidFill>
              </a:rPr>
              <a:t>?</a:t>
            </a:r>
            <a:endParaRPr lang="en-US" sz="2000" b="1" i="1" dirty="0">
              <a:solidFill>
                <a:schemeClr val="accent1">
                  <a:lumMod val="75000"/>
                </a:schemeClr>
              </a:solidFill>
            </a:endParaRPr>
          </a:p>
          <a:p>
            <a:pPr>
              <a:spcBef>
                <a:spcPts val="600"/>
              </a:spcBef>
              <a:spcAft>
                <a:spcPts val="600"/>
              </a:spcAft>
            </a:pPr>
            <a:r>
              <a:rPr lang="en-US" sz="2000" b="1" i="1" dirty="0">
                <a:solidFill>
                  <a:schemeClr val="accent1">
                    <a:lumMod val="75000"/>
                  </a:schemeClr>
                </a:solidFill>
              </a:rPr>
              <a:t>Is this sexual harassment</a:t>
            </a:r>
            <a:r>
              <a:rPr lang="en-US" sz="2000" b="1" i="1" dirty="0" smtClean="0">
                <a:solidFill>
                  <a:schemeClr val="accent1">
                    <a:lumMod val="75000"/>
                  </a:schemeClr>
                </a:solidFill>
              </a:rPr>
              <a:t>?</a:t>
            </a:r>
          </a:p>
          <a:p>
            <a:pPr>
              <a:spcBef>
                <a:spcPts val="600"/>
              </a:spcBef>
              <a:spcAft>
                <a:spcPts val="600"/>
              </a:spcAft>
            </a:pPr>
            <a:r>
              <a:rPr lang="en-US" sz="2000" b="1" i="1" dirty="0" smtClean="0">
                <a:solidFill>
                  <a:schemeClr val="accent1">
                    <a:lumMod val="75000"/>
                  </a:schemeClr>
                </a:solidFill>
              </a:rPr>
              <a:t>Is it bullying?</a:t>
            </a:r>
            <a:endParaRPr lang="en-US" sz="2000" b="1" i="1" dirty="0">
              <a:solidFill>
                <a:schemeClr val="accent1">
                  <a:lumMod val="75000"/>
                </a:schemeClr>
              </a:solidFill>
            </a:endParaRPr>
          </a:p>
        </p:txBody>
      </p:sp>
      <p:sp>
        <p:nvSpPr>
          <p:cNvPr id="11"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2060423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31225"/>
            <a:ext cx="9144000" cy="6798081"/>
          </a:xfrm>
          <a:prstGeom prst="rect">
            <a:avLst/>
          </a:prstGeom>
        </p:spPr>
      </p:pic>
      <p:sp>
        <p:nvSpPr>
          <p:cNvPr id="27" name="Teardrop 26"/>
          <p:cNvSpPr/>
          <p:nvPr/>
        </p:nvSpPr>
        <p:spPr>
          <a:xfrm rot="16200000">
            <a:off x="2532" y="0"/>
            <a:ext cx="2814337" cy="2819400"/>
          </a:xfrm>
          <a:prstGeom prst="teardrop">
            <a:avLst/>
          </a:prstGeom>
          <a:solidFill>
            <a:schemeClr val="tx2">
              <a:alpha val="2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5" name="Teardrop 4"/>
          <p:cNvSpPr/>
          <p:nvPr/>
        </p:nvSpPr>
        <p:spPr>
          <a:xfrm rot="16200000">
            <a:off x="528542" y="512618"/>
            <a:ext cx="1825078" cy="1829457"/>
          </a:xfrm>
          <a:prstGeom prst="teardrop">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6" name="Title 1"/>
          <p:cNvSpPr txBox="1">
            <a:spLocks/>
          </p:cNvSpPr>
          <p:nvPr/>
        </p:nvSpPr>
        <p:spPr>
          <a:xfrm>
            <a:off x="217840" y="1092603"/>
            <a:ext cx="2425700" cy="461665"/>
          </a:xfrm>
          <a:prstGeom prst="rect">
            <a:avLst/>
          </a:prstGeom>
        </p:spPr>
        <p:txBody>
          <a:bodyPr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fontAlgn="auto">
              <a:spcAft>
                <a:spcPts val="0"/>
              </a:spcAft>
              <a:defRPr/>
            </a:pPr>
            <a:r>
              <a:rPr lang="en-US" sz="2400" b="1" dirty="0">
                <a:solidFill>
                  <a:schemeClr val="accent2">
                    <a:lumMod val="60000"/>
                    <a:lumOff val="40000"/>
                  </a:schemeClr>
                </a:solidFill>
                <a:latin typeface="Source Sans Pro Light" pitchFamily="34" charset="0"/>
              </a:rPr>
              <a:t>Scenario: </a:t>
            </a:r>
            <a:endParaRPr lang="en-US" sz="2400" dirty="0">
              <a:solidFill>
                <a:schemeClr val="bg1"/>
              </a:solidFill>
              <a:latin typeface="Source Sans Pro Light" pitchFamily="34" charset="0"/>
            </a:endParaRPr>
          </a:p>
        </p:txBody>
      </p:sp>
      <p:sp>
        <p:nvSpPr>
          <p:cNvPr id="9" name="Slide Number Placeholder 5"/>
          <p:cNvSpPr>
            <a:spLocks noGrp="1"/>
          </p:cNvSpPr>
          <p:nvPr>
            <p:ph type="sldNum" sz="quarter" idx="4294967295"/>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solidFill>
                  <a:srgbClr val="FFFFFF"/>
                </a:solidFill>
              </a:rPr>
              <a:pPr>
                <a:defRPr/>
              </a:pPr>
              <a:t>76</a:t>
            </a:fld>
            <a:endParaRPr lang="en-US" dirty="0">
              <a:solidFill>
                <a:srgbClr val="FFFFFF"/>
              </a:solidFill>
            </a:endParaRPr>
          </a:p>
        </p:txBody>
      </p:sp>
      <p:sp>
        <p:nvSpPr>
          <p:cNvPr id="10" name="TextBox 9"/>
          <p:cNvSpPr txBox="1"/>
          <p:nvPr/>
        </p:nvSpPr>
        <p:spPr>
          <a:xfrm>
            <a:off x="304800" y="1752600"/>
            <a:ext cx="6781800" cy="5039678"/>
          </a:xfrm>
          <a:prstGeom prst="roundRect">
            <a:avLst/>
          </a:prstGeom>
          <a:solidFill>
            <a:srgbClr val="FFFFFF">
              <a:alpha val="74902"/>
            </a:srgbClr>
          </a:solidFill>
        </p:spPr>
        <p:txBody>
          <a:bodyPr wrap="square" rtlCol="0">
            <a:spAutoFit/>
          </a:bodyPr>
          <a:lstStyle/>
          <a:p>
            <a:pPr marL="0" indent="0">
              <a:spcBef>
                <a:spcPts val="600"/>
              </a:spcBef>
              <a:spcAft>
                <a:spcPts val="600"/>
              </a:spcAft>
              <a:buNone/>
            </a:pPr>
            <a:r>
              <a:rPr lang="en-US" sz="2000" dirty="0">
                <a:solidFill>
                  <a:schemeClr val="bg2">
                    <a:lumMod val="25000"/>
                  </a:schemeClr>
                </a:solidFill>
              </a:rPr>
              <a:t>Throughout the boys’ varsity lacrosse season, the team captain makes sex-based remarks toward another member of the team, calling the student “gay” and “queer.”  These names are also written in the bathroom stalls in the locker room.  The victim complains to one of the assistant coaches.  The assistant coach tells the victim that the captain’s behavior is just “boys being boys” and reminds the victim that he needs to “toughen up” to play varsity lacrosse. The victim subsequently quits the team. </a:t>
            </a:r>
            <a:endParaRPr lang="en-US" sz="2000" dirty="0" smtClean="0">
              <a:solidFill>
                <a:schemeClr val="bg2">
                  <a:lumMod val="25000"/>
                </a:schemeClr>
              </a:solidFill>
            </a:endParaRPr>
          </a:p>
          <a:p>
            <a:pPr>
              <a:spcBef>
                <a:spcPts val="600"/>
              </a:spcBef>
              <a:spcAft>
                <a:spcPts val="600"/>
              </a:spcAft>
            </a:pPr>
            <a:r>
              <a:rPr lang="en-US" sz="2000" b="1" i="1" dirty="0" smtClean="0">
                <a:solidFill>
                  <a:schemeClr val="accent1">
                    <a:lumMod val="75000"/>
                  </a:schemeClr>
                </a:solidFill>
              </a:rPr>
              <a:t>How </a:t>
            </a:r>
            <a:r>
              <a:rPr lang="en-US" sz="2000" b="1" i="1" dirty="0">
                <a:solidFill>
                  <a:schemeClr val="accent1">
                    <a:lumMod val="75000"/>
                  </a:schemeClr>
                </a:solidFill>
              </a:rPr>
              <a:t>do you respond</a:t>
            </a:r>
            <a:r>
              <a:rPr lang="en-US" sz="2000" b="1" i="1" dirty="0" smtClean="0">
                <a:solidFill>
                  <a:schemeClr val="accent1">
                    <a:lumMod val="75000"/>
                  </a:schemeClr>
                </a:solidFill>
              </a:rPr>
              <a:t>?</a:t>
            </a:r>
          </a:p>
          <a:p>
            <a:pPr>
              <a:spcBef>
                <a:spcPts val="600"/>
              </a:spcBef>
              <a:spcAft>
                <a:spcPts val="600"/>
              </a:spcAft>
            </a:pPr>
            <a:r>
              <a:rPr lang="en-US" sz="2000" b="1" i="1" dirty="0" smtClean="0">
                <a:solidFill>
                  <a:schemeClr val="accent1">
                    <a:lumMod val="75000"/>
                  </a:schemeClr>
                </a:solidFill>
              </a:rPr>
              <a:t>What are appropriate next steps for the students?  For the assistant coach?</a:t>
            </a:r>
            <a:endParaRPr lang="en-US" sz="2000" dirty="0" smtClean="0">
              <a:solidFill>
                <a:schemeClr val="bg2">
                  <a:lumMod val="25000"/>
                </a:schemeClr>
              </a:solidFill>
            </a:endParaRPr>
          </a:p>
          <a:p>
            <a:pPr marL="0" indent="0">
              <a:spcBef>
                <a:spcPts val="600"/>
              </a:spcBef>
              <a:spcAft>
                <a:spcPts val="600"/>
              </a:spcAft>
              <a:buNone/>
            </a:pPr>
            <a:r>
              <a:rPr lang="en-US" sz="2000" dirty="0">
                <a:solidFill>
                  <a:schemeClr val="bg2">
                    <a:lumMod val="25000"/>
                  </a:schemeClr>
                </a:solidFill>
              </a:rPr>
              <a:t>	</a:t>
            </a:r>
          </a:p>
        </p:txBody>
      </p:sp>
      <p:sp>
        <p:nvSpPr>
          <p:cNvPr id="11"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38370103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2531"/>
            <a:ext cx="9144000" cy="6855469"/>
          </a:xfrm>
          <a:prstGeom prst="rect">
            <a:avLst/>
          </a:prstGeom>
        </p:spPr>
      </p:pic>
      <p:sp>
        <p:nvSpPr>
          <p:cNvPr id="27" name="Teardrop 26"/>
          <p:cNvSpPr/>
          <p:nvPr/>
        </p:nvSpPr>
        <p:spPr>
          <a:xfrm rot="16200000">
            <a:off x="2532" y="0"/>
            <a:ext cx="2814337" cy="2819400"/>
          </a:xfrm>
          <a:prstGeom prst="teardrop">
            <a:avLst/>
          </a:prstGeom>
          <a:solidFill>
            <a:schemeClr val="tx2">
              <a:alpha val="2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5" name="Teardrop 4"/>
          <p:cNvSpPr/>
          <p:nvPr/>
        </p:nvSpPr>
        <p:spPr>
          <a:xfrm rot="16200000">
            <a:off x="528542" y="512618"/>
            <a:ext cx="1825078" cy="1829457"/>
          </a:xfrm>
          <a:prstGeom prst="teardrop">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6" name="Title 1"/>
          <p:cNvSpPr txBox="1">
            <a:spLocks/>
          </p:cNvSpPr>
          <p:nvPr/>
        </p:nvSpPr>
        <p:spPr>
          <a:xfrm>
            <a:off x="217840" y="1092603"/>
            <a:ext cx="2425700" cy="461665"/>
          </a:xfrm>
          <a:prstGeom prst="rect">
            <a:avLst/>
          </a:prstGeom>
        </p:spPr>
        <p:txBody>
          <a:bodyPr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fontAlgn="auto">
              <a:spcAft>
                <a:spcPts val="0"/>
              </a:spcAft>
              <a:defRPr/>
            </a:pPr>
            <a:r>
              <a:rPr lang="en-US" sz="2400" b="1" dirty="0">
                <a:solidFill>
                  <a:schemeClr val="accent2">
                    <a:lumMod val="60000"/>
                    <a:lumOff val="40000"/>
                  </a:schemeClr>
                </a:solidFill>
                <a:latin typeface="Source Sans Pro Light" pitchFamily="34" charset="0"/>
              </a:rPr>
              <a:t>Scenario: </a:t>
            </a:r>
            <a:endParaRPr lang="en-US" sz="2400" dirty="0">
              <a:solidFill>
                <a:schemeClr val="bg1"/>
              </a:solidFill>
              <a:latin typeface="Source Sans Pro Light" pitchFamily="34" charset="0"/>
            </a:endParaRPr>
          </a:p>
        </p:txBody>
      </p:sp>
      <p:sp>
        <p:nvSpPr>
          <p:cNvPr id="9" name="Slide Number Placeholder 5"/>
          <p:cNvSpPr>
            <a:spLocks noGrp="1"/>
          </p:cNvSpPr>
          <p:nvPr>
            <p:ph type="sldNum" sz="quarter" idx="4294967295"/>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solidFill>
                  <a:srgbClr val="FFFFFF"/>
                </a:solidFill>
              </a:rPr>
              <a:pPr>
                <a:defRPr/>
              </a:pPr>
              <a:t>77</a:t>
            </a:fld>
            <a:endParaRPr lang="en-US" dirty="0">
              <a:solidFill>
                <a:srgbClr val="FFFFFF"/>
              </a:solidFill>
            </a:endParaRPr>
          </a:p>
        </p:txBody>
      </p:sp>
      <p:sp>
        <p:nvSpPr>
          <p:cNvPr id="10" name="TextBox 9"/>
          <p:cNvSpPr txBox="1"/>
          <p:nvPr/>
        </p:nvSpPr>
        <p:spPr>
          <a:xfrm>
            <a:off x="377476" y="2684813"/>
            <a:ext cx="8389048" cy="3044238"/>
          </a:xfrm>
          <a:prstGeom prst="roundRect">
            <a:avLst/>
          </a:prstGeom>
          <a:solidFill>
            <a:srgbClr val="FFFFFF">
              <a:alpha val="74902"/>
            </a:srgbClr>
          </a:solidFill>
        </p:spPr>
        <p:txBody>
          <a:bodyPr wrap="square" rtlCol="0">
            <a:spAutoFit/>
          </a:bodyPr>
          <a:lstStyle/>
          <a:p>
            <a:pPr marL="0" indent="0">
              <a:lnSpc>
                <a:spcPct val="120000"/>
              </a:lnSpc>
              <a:buNone/>
            </a:pPr>
            <a:r>
              <a:rPr lang="en-US" dirty="0">
                <a:solidFill>
                  <a:schemeClr val="bg2">
                    <a:lumMod val="10000"/>
                  </a:schemeClr>
                </a:solidFill>
              </a:rPr>
              <a:t>Parents of </a:t>
            </a:r>
            <a:r>
              <a:rPr lang="en-US" dirty="0" smtClean="0">
                <a:solidFill>
                  <a:schemeClr val="bg2">
                    <a:lumMod val="10000"/>
                  </a:schemeClr>
                </a:solidFill>
              </a:rPr>
              <a:t>student in your school </a:t>
            </a:r>
            <a:r>
              <a:rPr lang="en-US" dirty="0">
                <a:solidFill>
                  <a:schemeClr val="bg2">
                    <a:lumMod val="10000"/>
                  </a:schemeClr>
                </a:solidFill>
              </a:rPr>
              <a:t>recently disclosed to the guidance counselor that their daughter was sexually assaulted off campus by a male student at your </a:t>
            </a:r>
            <a:r>
              <a:rPr lang="en-US" dirty="0" smtClean="0">
                <a:solidFill>
                  <a:schemeClr val="bg2">
                    <a:lumMod val="10000"/>
                  </a:schemeClr>
                </a:solidFill>
              </a:rPr>
              <a:t>school</a:t>
            </a:r>
            <a:r>
              <a:rPr lang="en-US" dirty="0">
                <a:solidFill>
                  <a:schemeClr val="bg2">
                    <a:lumMod val="10000"/>
                  </a:schemeClr>
                </a:solidFill>
              </a:rPr>
              <a:t>.  The counselor encourages the filing of a police report, refers the student to rape counseling, and provides a waiver for all final exams.  The counselor also informs the principal.  Other students in the school learn about the report and begin to harass the victim at school and on social media.  The counselor is able to identify one of the alleged harassers.  The parents and student are not informed of any investigation or the outcome of any review of the matter by any district personnel.  </a:t>
            </a:r>
          </a:p>
        </p:txBody>
      </p:sp>
      <p:sp>
        <p:nvSpPr>
          <p:cNvPr id="11"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chemeClr val="bg1"/>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chemeClr val="bg1"/>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13725850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r>
              <a:rPr lang="en-US" b="1" dirty="0" smtClean="0">
                <a:solidFill>
                  <a:schemeClr val="bg1"/>
                </a:solidFill>
              </a:rPr>
              <a:t>Did the district handle this appropriately? </a:t>
            </a:r>
            <a:endParaRPr lang="en-US" b="1" dirty="0">
              <a:solidFill>
                <a:schemeClr val="bg1"/>
              </a:solidFill>
            </a:endParaRPr>
          </a:p>
        </p:txBody>
      </p:sp>
      <p:sp>
        <p:nvSpPr>
          <p:cNvPr id="4" name="Slide Number Placeholder 3"/>
          <p:cNvSpPr>
            <a:spLocks noGrp="1"/>
          </p:cNvSpPr>
          <p:nvPr>
            <p:ph type="sldNum" sz="quarter" idx="4"/>
          </p:nvPr>
        </p:nvSpPr>
        <p:spPr/>
        <p:txBody>
          <a:bodyPr/>
          <a:lstStyle/>
          <a:p>
            <a:pPr>
              <a:defRPr/>
            </a:pPr>
            <a:fld id="{F8121CD5-BA62-CA43-AE30-6F0A8964AC12}" type="slidenum">
              <a:rPr lang="en-US" smtClean="0"/>
              <a:pPr>
                <a:defRPr/>
              </a:pPr>
              <a:t>78</a:t>
            </a:fld>
            <a:endParaRPr lang="en-US" dirty="0"/>
          </a:p>
        </p:txBody>
      </p:sp>
      <p:sp>
        <p:nvSpPr>
          <p:cNvPr id="5" name="TextBox 4"/>
          <p:cNvSpPr txBox="1"/>
          <p:nvPr/>
        </p:nvSpPr>
        <p:spPr>
          <a:xfrm>
            <a:off x="533400" y="2133600"/>
            <a:ext cx="8229600" cy="3724096"/>
          </a:xfrm>
          <a:prstGeom prst="rect">
            <a:avLst/>
          </a:prstGeom>
          <a:noFill/>
        </p:spPr>
        <p:txBody>
          <a:bodyPr wrap="square" rtlCol="0">
            <a:spAutoFit/>
          </a:bodyPr>
          <a:lstStyle/>
          <a:p>
            <a:pPr marL="285750" indent="-285750">
              <a:spcBef>
                <a:spcPts val="600"/>
              </a:spcBef>
              <a:spcAft>
                <a:spcPts val="600"/>
              </a:spcAft>
              <a:buClr>
                <a:srgbClr val="008080"/>
              </a:buClr>
              <a:buFont typeface="Arial" panose="020B0604020202020204" pitchFamily="34" charset="0"/>
              <a:buChar char="•"/>
            </a:pPr>
            <a:r>
              <a:rPr lang="en-US" sz="2800" dirty="0">
                <a:solidFill>
                  <a:schemeClr val="bg2">
                    <a:lumMod val="10000"/>
                  </a:schemeClr>
                </a:solidFill>
              </a:rPr>
              <a:t>Is this harassment?</a:t>
            </a:r>
          </a:p>
          <a:p>
            <a:pPr marL="285750" indent="-285750">
              <a:spcBef>
                <a:spcPts val="600"/>
              </a:spcBef>
              <a:spcAft>
                <a:spcPts val="600"/>
              </a:spcAft>
              <a:buClr>
                <a:srgbClr val="008080"/>
              </a:buClr>
              <a:buFont typeface="Arial" panose="020B0604020202020204" pitchFamily="34" charset="0"/>
              <a:buChar char="•"/>
            </a:pPr>
            <a:r>
              <a:rPr lang="en-US" sz="2800" dirty="0">
                <a:solidFill>
                  <a:schemeClr val="bg2">
                    <a:lumMod val="10000"/>
                  </a:schemeClr>
                </a:solidFill>
              </a:rPr>
              <a:t>If yes, what type of harassment?</a:t>
            </a:r>
          </a:p>
          <a:p>
            <a:pPr marL="285750" indent="-285750">
              <a:spcBef>
                <a:spcPts val="600"/>
              </a:spcBef>
              <a:spcAft>
                <a:spcPts val="600"/>
              </a:spcAft>
              <a:buClr>
                <a:srgbClr val="008080"/>
              </a:buClr>
              <a:buFont typeface="Arial" panose="020B0604020202020204" pitchFamily="34" charset="0"/>
              <a:buChar char="•"/>
            </a:pPr>
            <a:r>
              <a:rPr lang="en-US" sz="2800" dirty="0">
                <a:solidFill>
                  <a:schemeClr val="bg2">
                    <a:lumMod val="10000"/>
                  </a:schemeClr>
                </a:solidFill>
              </a:rPr>
              <a:t>Is this bullying</a:t>
            </a:r>
            <a:r>
              <a:rPr lang="en-US" sz="2800" dirty="0" smtClean="0">
                <a:solidFill>
                  <a:schemeClr val="bg2">
                    <a:lumMod val="10000"/>
                  </a:schemeClr>
                </a:solidFill>
              </a:rPr>
              <a:t>?  Teen dating violence?</a:t>
            </a:r>
            <a:endParaRPr lang="en-US" sz="2800" dirty="0">
              <a:solidFill>
                <a:schemeClr val="bg2">
                  <a:lumMod val="10000"/>
                </a:schemeClr>
              </a:solidFill>
            </a:endParaRPr>
          </a:p>
          <a:p>
            <a:pPr marL="285750" indent="-285750">
              <a:spcBef>
                <a:spcPts val="600"/>
              </a:spcBef>
              <a:spcAft>
                <a:spcPts val="600"/>
              </a:spcAft>
              <a:buClr>
                <a:srgbClr val="008080"/>
              </a:buClr>
              <a:buFont typeface="Arial" panose="020B0604020202020204" pitchFamily="34" charset="0"/>
              <a:buChar char="•"/>
            </a:pPr>
            <a:r>
              <a:rPr lang="en-US" sz="2800" dirty="0">
                <a:solidFill>
                  <a:schemeClr val="bg2">
                    <a:lumMod val="10000"/>
                  </a:schemeClr>
                </a:solidFill>
              </a:rPr>
              <a:t>Assess the counselor’s actions – what, if anything, would you do differently?</a:t>
            </a:r>
          </a:p>
          <a:p>
            <a:pPr marL="285750" indent="-285750">
              <a:spcBef>
                <a:spcPts val="600"/>
              </a:spcBef>
              <a:spcAft>
                <a:spcPts val="600"/>
              </a:spcAft>
              <a:buClr>
                <a:srgbClr val="008080"/>
              </a:buClr>
              <a:buFont typeface="Arial" panose="020B0604020202020204" pitchFamily="34" charset="0"/>
              <a:buChar char="•"/>
            </a:pPr>
            <a:r>
              <a:rPr lang="en-US" sz="2800" dirty="0">
                <a:solidFill>
                  <a:schemeClr val="bg2">
                    <a:lumMod val="10000"/>
                  </a:schemeClr>
                </a:solidFill>
              </a:rPr>
              <a:t>Assess the principal’s actions – what, if anything, would you do differently?</a:t>
            </a:r>
          </a:p>
        </p:txBody>
      </p:sp>
      <p:sp>
        <p:nvSpPr>
          <p:cNvPr id="6"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35230210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0A3E528B-F01C-EF4F-B5DD-D76E476ED674}"/>
              </a:ext>
            </a:extLst>
          </p:cNvPr>
          <p:cNvSpPr/>
          <p:nvPr/>
        </p:nvSpPr>
        <p:spPr>
          <a:xfrm>
            <a:off x="-11242" y="2807845"/>
            <a:ext cx="9162737" cy="3192905"/>
          </a:xfrm>
          <a:custGeom>
            <a:avLst/>
            <a:gdLst>
              <a:gd name="connsiteX0" fmla="*/ 0 w 12216983"/>
              <a:gd name="connsiteY0" fmla="*/ 764499 h 4257207"/>
              <a:gd name="connsiteX1" fmla="*/ 5194092 w 12216983"/>
              <a:gd name="connsiteY1" fmla="*/ 0 h 4257207"/>
              <a:gd name="connsiteX2" fmla="*/ 12216983 w 12216983"/>
              <a:gd name="connsiteY2" fmla="*/ 4257207 h 4257207"/>
              <a:gd name="connsiteX3" fmla="*/ 0 w 12216983"/>
              <a:gd name="connsiteY3" fmla="*/ 4257207 h 4257207"/>
              <a:gd name="connsiteX4" fmla="*/ 0 w 12216983"/>
              <a:gd name="connsiteY4" fmla="*/ 764499 h 4257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983" h="4257207">
                <a:moveTo>
                  <a:pt x="0" y="764499"/>
                </a:moveTo>
                <a:lnTo>
                  <a:pt x="5194092" y="0"/>
                </a:lnTo>
                <a:lnTo>
                  <a:pt x="12216983" y="4257207"/>
                </a:lnTo>
                <a:lnTo>
                  <a:pt x="0" y="4257207"/>
                </a:lnTo>
                <a:cubicBezTo>
                  <a:pt x="2498" y="3092971"/>
                  <a:pt x="4997" y="1928735"/>
                  <a:pt x="0" y="764499"/>
                </a:cubicBezTo>
                <a:close/>
              </a:path>
            </a:pathLst>
          </a:custGeom>
          <a:solidFill>
            <a:srgbClr val="006B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690CCE-1186-0547-9FE5-DC1BBFAD1CF3}"/>
              </a:ext>
            </a:extLst>
          </p:cNvPr>
          <p:cNvSpPr>
            <a:spLocks noGrp="1"/>
          </p:cNvSpPr>
          <p:nvPr>
            <p:ph type="ctrTitle"/>
          </p:nvPr>
        </p:nvSpPr>
        <p:spPr>
          <a:xfrm>
            <a:off x="331277" y="2919622"/>
            <a:ext cx="8386520" cy="1790700"/>
          </a:xfrm>
        </p:spPr>
        <p:txBody>
          <a:bodyPr>
            <a:normAutofit/>
          </a:bodyPr>
          <a:lstStyle/>
          <a:p>
            <a:r>
              <a:rPr lang="en-US" sz="3300" dirty="0"/>
              <a:t>Connecticut Bullying Law</a:t>
            </a:r>
          </a:p>
        </p:txBody>
      </p:sp>
      <p:pic>
        <p:nvPicPr>
          <p:cNvPr id="8" name="Picture 7">
            <a:extLst>
              <a:ext uri="{FF2B5EF4-FFF2-40B4-BE49-F238E27FC236}">
                <a16:creationId xmlns:a16="http://schemas.microsoft.com/office/drawing/2014/main" id="{EBFEA3F0-98FF-0D41-B9C6-792347CD6C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762000"/>
            <a:ext cx="2783186" cy="601770"/>
          </a:xfrm>
          <a:prstGeom prst="rect">
            <a:avLst/>
          </a:prstGeom>
        </p:spPr>
      </p:pic>
      <p:sp>
        <p:nvSpPr>
          <p:cNvPr id="9" name="TextBox 8">
            <a:extLst>
              <a:ext uri="{FF2B5EF4-FFF2-40B4-BE49-F238E27FC236}">
                <a16:creationId xmlns:a16="http://schemas.microsoft.com/office/drawing/2014/main" id="{4193A3AD-D4C1-594A-BF7B-F9D068038390}"/>
              </a:ext>
            </a:extLst>
          </p:cNvPr>
          <p:cNvSpPr txBox="1"/>
          <p:nvPr/>
        </p:nvSpPr>
        <p:spPr>
          <a:xfrm>
            <a:off x="4572000" y="5663330"/>
            <a:ext cx="3475494" cy="219291"/>
          </a:xfrm>
          <a:prstGeom prst="rect">
            <a:avLst/>
          </a:prstGeom>
          <a:noFill/>
        </p:spPr>
        <p:txBody>
          <a:bodyPr wrap="square" rtlCol="0">
            <a:spAutoFit/>
          </a:bodyPr>
          <a:lstStyle/>
          <a:p>
            <a:pPr algn="ctr"/>
            <a:r>
              <a:rPr lang="en-US" sz="825" dirty="0">
                <a:solidFill>
                  <a:schemeClr val="bg1"/>
                </a:solidFill>
              </a:rPr>
              <a:t>Connecticut  |  New York  |  Washington, DC  |  www.shipmangoodwin.com</a:t>
            </a:r>
          </a:p>
        </p:txBody>
      </p:sp>
      <p:sp>
        <p:nvSpPr>
          <p:cNvPr id="10" name="TextBox 9">
            <a:extLst>
              <a:ext uri="{FF2B5EF4-FFF2-40B4-BE49-F238E27FC236}">
                <a16:creationId xmlns:a16="http://schemas.microsoft.com/office/drawing/2014/main" id="{001931E1-CA7A-F042-85ED-CE2510792BBD}"/>
              </a:ext>
            </a:extLst>
          </p:cNvPr>
          <p:cNvSpPr txBox="1"/>
          <p:nvPr/>
        </p:nvSpPr>
        <p:spPr>
          <a:xfrm>
            <a:off x="331277" y="5680524"/>
            <a:ext cx="3682746" cy="346249"/>
          </a:xfrm>
          <a:prstGeom prst="rect">
            <a:avLst/>
          </a:prstGeom>
          <a:noFill/>
        </p:spPr>
        <p:txBody>
          <a:bodyPr wrap="square" rtlCol="0">
            <a:spAutoFit/>
          </a:bodyPr>
          <a:lstStyle/>
          <a:p>
            <a:pPr defTabSz="685800" fontAlgn="auto">
              <a:spcBef>
                <a:spcPts val="0"/>
              </a:spcBef>
              <a:spcAft>
                <a:spcPts val="0"/>
              </a:spcAft>
              <a:defRPr/>
            </a:pPr>
            <a:r>
              <a:rPr lang="en-US" altLang="en-US" sz="825" dirty="0">
                <a:solidFill>
                  <a:schemeClr val="bg1"/>
                </a:solidFill>
              </a:rPr>
              <a:t>© Shipman &amp; Goodwin LLP 2021. All rights reserved.</a:t>
            </a:r>
          </a:p>
          <a:p>
            <a:endParaRPr lang="en-US" sz="825" dirty="0"/>
          </a:p>
        </p:txBody>
      </p:sp>
    </p:spTree>
    <p:extLst>
      <p:ext uri="{BB962C8B-B14F-4D97-AF65-F5344CB8AC3E}">
        <p14:creationId xmlns:p14="http://schemas.microsoft.com/office/powerpoint/2010/main" val="924825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0" y="0"/>
            <a:ext cx="914241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0" name="Title 1"/>
          <p:cNvSpPr>
            <a:spLocks noGrp="1"/>
          </p:cNvSpPr>
          <p:nvPr>
            <p:ph type="title"/>
          </p:nvPr>
        </p:nvSpPr>
        <p:spPr>
          <a:xfrm>
            <a:off x="457200" y="381000"/>
            <a:ext cx="8229600" cy="523220"/>
          </a:xfrm>
        </p:spPr>
        <p:txBody>
          <a:bodyPr>
            <a:spAutoFit/>
          </a:bodyPr>
          <a:lstStyle/>
          <a:p>
            <a:pPr eaLnBrk="1" hangingPunct="1"/>
            <a:r>
              <a:rPr lang="en-US" dirty="0" smtClean="0">
                <a:solidFill>
                  <a:schemeClr val="tx2"/>
                </a:solidFill>
                <a:latin typeface="Source Sans Pro" charset="0"/>
              </a:rPr>
              <a:t>Key Personnel</a:t>
            </a:r>
            <a:endParaRPr lang="en-US" dirty="0">
              <a:solidFill>
                <a:schemeClr val="tx2"/>
              </a:solidFill>
              <a:latin typeface="Source Sans Pro" charset="0"/>
            </a:endParaRPr>
          </a:p>
        </p:txBody>
      </p:sp>
      <p:sp>
        <p:nvSpPr>
          <p:cNvPr id="122" name="Rectangle 121"/>
          <p:cNvSpPr/>
          <p:nvPr/>
        </p:nvSpPr>
        <p:spPr>
          <a:xfrm>
            <a:off x="4343400" y="94899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8</a:t>
            </a:fld>
            <a:endParaRPr lang="en-US" dirty="0"/>
          </a:p>
        </p:txBody>
      </p:sp>
      <p:graphicFrame>
        <p:nvGraphicFramePr>
          <p:cNvPr id="5" name="Diagram 4"/>
          <p:cNvGraphicFramePr/>
          <p:nvPr>
            <p:extLst/>
          </p:nvPr>
        </p:nvGraphicFramePr>
        <p:xfrm>
          <a:off x="1524000" y="1143001"/>
          <a:ext cx="6096000" cy="50768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16162770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
                                        </p:tgtEl>
                                        <p:attrNameLst>
                                          <p:attrName>style.visibility</p:attrName>
                                        </p:attrNameLst>
                                      </p:cBhvr>
                                      <p:to>
                                        <p:strVal val="visible"/>
                                      </p:to>
                                    </p:set>
                                    <p:animEffect transition="in" filter="fade">
                                      <p:cBhvr>
                                        <p:cTn id="10" dur="500"/>
                                        <p:tgtEl>
                                          <p:spTgt spid="1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20" grpId="0"/>
      <p:bldP spid="12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278" y="1026677"/>
            <a:ext cx="8515543" cy="1055840"/>
          </a:xfrm>
        </p:spPr>
        <p:txBody>
          <a:bodyPr/>
          <a:lstStyle/>
          <a:p>
            <a:r>
              <a:rPr lang="en-US" dirty="0" smtClean="0"/>
              <a:t>2019 Changes to Bullying Law Effective July 1, 2021 – Public Act 19-166</a:t>
            </a:r>
            <a:endParaRPr lang="en-US" dirty="0"/>
          </a:p>
        </p:txBody>
      </p:sp>
      <p:sp>
        <p:nvSpPr>
          <p:cNvPr id="3" name="Content Placeholder 2"/>
          <p:cNvSpPr>
            <a:spLocks noGrp="1"/>
          </p:cNvSpPr>
          <p:nvPr>
            <p:ph idx="1"/>
          </p:nvPr>
        </p:nvSpPr>
        <p:spPr>
          <a:xfrm>
            <a:off x="4262116" y="2082517"/>
            <a:ext cx="4400425" cy="3344419"/>
          </a:xfrm>
        </p:spPr>
        <p:txBody>
          <a:bodyPr>
            <a:normAutofit fontScale="92500" lnSpcReduction="20000"/>
          </a:bodyPr>
          <a:lstStyle/>
          <a:p>
            <a:r>
              <a:rPr lang="en-US" dirty="0" smtClean="0">
                <a:solidFill>
                  <a:schemeClr val="tx1">
                    <a:lumMod val="50000"/>
                  </a:schemeClr>
                </a:solidFill>
              </a:rPr>
              <a:t>No longer a requirement </a:t>
            </a:r>
            <a:r>
              <a:rPr lang="en-US" dirty="0">
                <a:solidFill>
                  <a:schemeClr val="tx1">
                    <a:lumMod val="50000"/>
                  </a:schemeClr>
                </a:solidFill>
              </a:rPr>
              <a:t>that both the alleged perpetrator and alleged victim be students attending school in the same district</a:t>
            </a:r>
            <a:r>
              <a:rPr lang="en-US" dirty="0" smtClean="0">
                <a:solidFill>
                  <a:schemeClr val="tx1">
                    <a:lumMod val="50000"/>
                  </a:schemeClr>
                </a:solidFill>
              </a:rPr>
              <a:t>.</a:t>
            </a:r>
          </a:p>
          <a:p>
            <a:r>
              <a:rPr lang="en-US" dirty="0" smtClean="0">
                <a:solidFill>
                  <a:schemeClr val="tx1">
                    <a:lumMod val="50000"/>
                  </a:schemeClr>
                </a:solidFill>
              </a:rPr>
              <a:t>Removes requirement that </a:t>
            </a:r>
            <a:r>
              <a:rPr lang="en-US" dirty="0">
                <a:solidFill>
                  <a:schemeClr val="tx1">
                    <a:lumMod val="50000"/>
                  </a:schemeClr>
                </a:solidFill>
              </a:rPr>
              <a:t>the act be “repetitive” </a:t>
            </a:r>
          </a:p>
          <a:p>
            <a:r>
              <a:rPr lang="en-US" dirty="0">
                <a:solidFill>
                  <a:schemeClr val="tx1">
                    <a:lumMod val="50000"/>
                  </a:schemeClr>
                </a:solidFill>
              </a:rPr>
              <a:t>E</a:t>
            </a:r>
            <a:r>
              <a:rPr lang="en-US" dirty="0" smtClean="0">
                <a:solidFill>
                  <a:schemeClr val="tx1">
                    <a:lumMod val="50000"/>
                  </a:schemeClr>
                </a:solidFill>
              </a:rPr>
              <a:t>stablishes </a:t>
            </a:r>
            <a:r>
              <a:rPr lang="en-US" dirty="0">
                <a:solidFill>
                  <a:schemeClr val="tx1">
                    <a:lumMod val="50000"/>
                  </a:schemeClr>
                </a:solidFill>
              </a:rPr>
              <a:t>a new harassment-like standard, which requires that the act be “</a:t>
            </a:r>
            <a:r>
              <a:rPr lang="en-US" b="1" dirty="0">
                <a:solidFill>
                  <a:schemeClr val="tx1">
                    <a:lumMod val="50000"/>
                  </a:schemeClr>
                </a:solidFill>
              </a:rPr>
              <a:t>severe, persistent, or pervasive</a:t>
            </a:r>
            <a:r>
              <a:rPr lang="en-US" b="1" dirty="0" smtClean="0">
                <a:solidFill>
                  <a:schemeClr val="tx1">
                    <a:lumMod val="50000"/>
                  </a:schemeClr>
                </a:solidFill>
              </a:rPr>
              <a:t>.</a:t>
            </a:r>
            <a:r>
              <a:rPr lang="en-US" dirty="0" smtClean="0">
                <a:solidFill>
                  <a:schemeClr val="tx1">
                    <a:lumMod val="50000"/>
                  </a:schemeClr>
                </a:solidFill>
              </a:rPr>
              <a:t>”</a:t>
            </a:r>
            <a:endParaRPr lang="en-US" dirty="0" smtClean="0"/>
          </a:p>
        </p:txBody>
      </p:sp>
      <p:sp>
        <p:nvSpPr>
          <p:cNvPr id="4" name="Footer Placeholder 3"/>
          <p:cNvSpPr>
            <a:spLocks noGrp="1"/>
          </p:cNvSpPr>
          <p:nvPr>
            <p:ph type="ftr" sz="quarter" idx="11"/>
          </p:nvPr>
        </p:nvSpPr>
        <p:spPr/>
        <p:txBody>
          <a:bodyPr/>
          <a:lstStyle/>
          <a:p>
            <a:r>
              <a:rPr lang="en-US" altLang="en-US" dirty="0" smtClean="0">
                <a:solidFill>
                  <a:schemeClr val="tx1"/>
                </a:solidFill>
              </a:rPr>
              <a:t>© Shipman &amp; Goodwin LLP 2021. All rights reserved.</a:t>
            </a:r>
            <a:endParaRPr lang="en-US" altLang="en-US" dirty="0">
              <a:solidFill>
                <a:schemeClr val="tx1"/>
              </a:solidFill>
            </a:endParaRPr>
          </a:p>
        </p:txBody>
      </p:sp>
      <p:sp>
        <p:nvSpPr>
          <p:cNvPr id="5" name="Slide Number Placeholder 4"/>
          <p:cNvSpPr>
            <a:spLocks noGrp="1"/>
          </p:cNvSpPr>
          <p:nvPr>
            <p:ph type="sldNum" sz="quarter" idx="12"/>
          </p:nvPr>
        </p:nvSpPr>
        <p:spPr/>
        <p:txBody>
          <a:bodyPr/>
          <a:lstStyle/>
          <a:p>
            <a:fld id="{E6C0C164-648A-654B-87AA-0915A2DD7517}" type="slidenum">
              <a:rPr lang="en-US" smtClean="0"/>
              <a:t>80</a:t>
            </a:fld>
            <a:endParaRPr lang="en-US" dirty="0"/>
          </a:p>
        </p:txBody>
      </p:sp>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l="-1150"/>
          <a:stretch/>
        </p:blipFill>
        <p:spPr>
          <a:xfrm>
            <a:off x="401113" y="2181989"/>
            <a:ext cx="3676724" cy="2757569"/>
          </a:xfrm>
          <a:prstGeom prst="rect">
            <a:avLst/>
          </a:prstGeom>
        </p:spPr>
      </p:pic>
    </p:spTree>
    <p:extLst>
      <p:ext uri="{BB962C8B-B14F-4D97-AF65-F5344CB8AC3E}">
        <p14:creationId xmlns:p14="http://schemas.microsoft.com/office/powerpoint/2010/main" val="25285729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3144A-B484-CA47-B6BE-1D9524673B85}"/>
              </a:ext>
            </a:extLst>
          </p:cNvPr>
          <p:cNvSpPr>
            <a:spLocks noGrp="1"/>
          </p:cNvSpPr>
          <p:nvPr>
            <p:ph type="title"/>
          </p:nvPr>
        </p:nvSpPr>
        <p:spPr>
          <a:xfrm>
            <a:off x="331278" y="824158"/>
            <a:ext cx="8515543" cy="1055840"/>
          </a:xfrm>
        </p:spPr>
        <p:txBody>
          <a:bodyPr/>
          <a:lstStyle/>
          <a:p>
            <a:pPr algn="ctr"/>
            <a:r>
              <a:rPr lang="en-US" dirty="0" smtClean="0"/>
              <a:t>“Bullying” in Connecticut</a:t>
            </a:r>
            <a:endParaRPr lang="en-US" dirty="0"/>
          </a:p>
        </p:txBody>
      </p:sp>
      <p:sp>
        <p:nvSpPr>
          <p:cNvPr id="4" name="Footer Placeholder 3">
            <a:extLst>
              <a:ext uri="{FF2B5EF4-FFF2-40B4-BE49-F238E27FC236}">
                <a16:creationId xmlns:a16="http://schemas.microsoft.com/office/drawing/2014/main" id="{D10A78A0-92DD-1849-96A4-10782F9E3157}"/>
              </a:ext>
            </a:extLst>
          </p:cNvPr>
          <p:cNvSpPr>
            <a:spLocks noGrp="1"/>
          </p:cNvSpPr>
          <p:nvPr>
            <p:ph type="ftr" sz="quarter" idx="11"/>
          </p:nvPr>
        </p:nvSpPr>
        <p:spPr/>
        <p:txBody>
          <a:bodyPr/>
          <a:lstStyle/>
          <a:p>
            <a:r>
              <a:rPr lang="en-US" altLang="en-US" dirty="0">
                <a:solidFill>
                  <a:schemeClr val="tx1"/>
                </a:solidFill>
              </a:rPr>
              <a:t>© Shipman &amp; Goodwin LLP 2021. All rights reserved.</a:t>
            </a:r>
          </a:p>
        </p:txBody>
      </p:sp>
      <p:sp>
        <p:nvSpPr>
          <p:cNvPr id="5" name="Slide Number Placeholder 4">
            <a:extLst>
              <a:ext uri="{FF2B5EF4-FFF2-40B4-BE49-F238E27FC236}">
                <a16:creationId xmlns:a16="http://schemas.microsoft.com/office/drawing/2014/main" id="{E1118491-DAE3-1843-B75D-24C10044C9A2}"/>
              </a:ext>
            </a:extLst>
          </p:cNvPr>
          <p:cNvSpPr>
            <a:spLocks noGrp="1"/>
          </p:cNvSpPr>
          <p:nvPr>
            <p:ph type="sldNum" sz="quarter" idx="12"/>
          </p:nvPr>
        </p:nvSpPr>
        <p:spPr/>
        <p:txBody>
          <a:bodyPr/>
          <a:lstStyle/>
          <a:p>
            <a:fld id="{E6C0C164-648A-654B-87AA-0915A2DD7517}" type="slidenum">
              <a:rPr lang="en-US" smtClean="0"/>
              <a:t>81</a:t>
            </a:fld>
            <a:endParaRPr lang="en-US" dirty="0"/>
          </a:p>
        </p:txBody>
      </p:sp>
      <p:sp>
        <p:nvSpPr>
          <p:cNvPr id="6" name="TextBox 5">
            <a:extLst>
              <a:ext uri="{FF2B5EF4-FFF2-40B4-BE49-F238E27FC236}">
                <a16:creationId xmlns:a16="http://schemas.microsoft.com/office/drawing/2014/main" id="{E1328822-36AA-BC44-B729-5641BE5913DF}"/>
              </a:ext>
            </a:extLst>
          </p:cNvPr>
          <p:cNvSpPr txBox="1"/>
          <p:nvPr/>
        </p:nvSpPr>
        <p:spPr>
          <a:xfrm>
            <a:off x="2666581" y="3286378"/>
            <a:ext cx="1204032" cy="553998"/>
          </a:xfrm>
          <a:prstGeom prst="rect">
            <a:avLst/>
          </a:prstGeom>
          <a:noFill/>
        </p:spPr>
        <p:txBody>
          <a:bodyPr wrap="square" rtlCol="0">
            <a:spAutoFit/>
          </a:bodyPr>
          <a:lstStyle/>
          <a:p>
            <a:pPr algn="ctr" defTabSz="685800">
              <a:defRPr/>
            </a:pPr>
            <a:r>
              <a:rPr lang="en-US" sz="1500" b="1" dirty="0">
                <a:solidFill>
                  <a:srgbClr val="FFFFFF"/>
                </a:solidFill>
              </a:rPr>
              <a:t>Increased </a:t>
            </a:r>
          </a:p>
          <a:p>
            <a:pPr algn="ctr" defTabSz="685800">
              <a:defRPr/>
            </a:pPr>
            <a:r>
              <a:rPr lang="en-US" sz="1500" b="1" dirty="0">
                <a:solidFill>
                  <a:srgbClr val="FFFFFF"/>
                </a:solidFill>
              </a:rPr>
              <a:t>Flexibility</a:t>
            </a:r>
          </a:p>
        </p:txBody>
      </p:sp>
      <p:grpSp>
        <p:nvGrpSpPr>
          <p:cNvPr id="7" name="Group 6">
            <a:extLst>
              <a:ext uri="{FF2B5EF4-FFF2-40B4-BE49-F238E27FC236}">
                <a16:creationId xmlns:a16="http://schemas.microsoft.com/office/drawing/2014/main" id="{4D3BF6E1-EA9B-004A-BEFE-90197B8E6FE7}"/>
              </a:ext>
            </a:extLst>
          </p:cNvPr>
          <p:cNvGrpSpPr/>
          <p:nvPr/>
        </p:nvGrpSpPr>
        <p:grpSpPr>
          <a:xfrm>
            <a:off x="0" y="1714500"/>
            <a:ext cx="9144000" cy="3708963"/>
            <a:chOff x="0" y="1428750"/>
            <a:chExt cx="9144000" cy="2139790"/>
          </a:xfrm>
          <a:solidFill>
            <a:schemeClr val="accent1">
              <a:lumMod val="50000"/>
            </a:schemeClr>
          </a:solidFill>
        </p:grpSpPr>
        <p:sp>
          <p:nvSpPr>
            <p:cNvPr id="8" name="Rectangle 7">
              <a:extLst>
                <a:ext uri="{FF2B5EF4-FFF2-40B4-BE49-F238E27FC236}">
                  <a16:creationId xmlns:a16="http://schemas.microsoft.com/office/drawing/2014/main" id="{18371FD3-B7A1-494D-96C5-7FF0E706BE93}"/>
                </a:ext>
              </a:extLst>
            </p:cNvPr>
            <p:cNvSpPr/>
            <p:nvPr/>
          </p:nvSpPr>
          <p:spPr>
            <a:xfrm>
              <a:off x="1592" y="1434940"/>
              <a:ext cx="9142408" cy="2133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sp>
          <p:nvSpPr>
            <p:cNvPr id="9" name="Rectangle 8">
              <a:extLst>
                <a:ext uri="{FF2B5EF4-FFF2-40B4-BE49-F238E27FC236}">
                  <a16:creationId xmlns:a16="http://schemas.microsoft.com/office/drawing/2014/main" id="{9D00126B-0E5B-3543-8EC7-5A07206A47CC}"/>
                </a:ext>
              </a:extLst>
            </p:cNvPr>
            <p:cNvSpPr/>
            <p:nvPr/>
          </p:nvSpPr>
          <p:spPr>
            <a:xfrm>
              <a:off x="0" y="1428750"/>
              <a:ext cx="9142408" cy="2133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grpSp>
      <p:sp>
        <p:nvSpPr>
          <p:cNvPr id="10" name="Rectangular Callout 9">
            <a:extLst>
              <a:ext uri="{FF2B5EF4-FFF2-40B4-BE49-F238E27FC236}">
                <a16:creationId xmlns:a16="http://schemas.microsoft.com/office/drawing/2014/main" id="{965DB431-31D4-2541-8A07-B7D0D9F638EA}"/>
              </a:ext>
            </a:extLst>
          </p:cNvPr>
          <p:cNvSpPr/>
          <p:nvPr/>
        </p:nvSpPr>
        <p:spPr>
          <a:xfrm>
            <a:off x="399453" y="2046549"/>
            <a:ext cx="8342327" cy="2926809"/>
          </a:xfrm>
          <a:prstGeom prst="wedgeRectCallo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sp>
        <p:nvSpPr>
          <p:cNvPr id="11" name="TextBox 10">
            <a:extLst>
              <a:ext uri="{FF2B5EF4-FFF2-40B4-BE49-F238E27FC236}">
                <a16:creationId xmlns:a16="http://schemas.microsoft.com/office/drawing/2014/main" id="{3D2DFB21-76B4-614B-BC1E-99B0EBDCB43E}"/>
              </a:ext>
            </a:extLst>
          </p:cNvPr>
          <p:cNvSpPr txBox="1"/>
          <p:nvPr/>
        </p:nvSpPr>
        <p:spPr>
          <a:xfrm>
            <a:off x="119363" y="1562276"/>
            <a:ext cx="1143000" cy="1685077"/>
          </a:xfrm>
          <a:prstGeom prst="rect">
            <a:avLst/>
          </a:prstGeom>
          <a:noFill/>
        </p:spPr>
        <p:txBody>
          <a:bodyPr wrap="square" rtlCol="0">
            <a:spAutoFit/>
          </a:bodyPr>
          <a:lstStyle/>
          <a:p>
            <a:pPr defTabSz="685800">
              <a:defRPr/>
            </a:pPr>
            <a:r>
              <a:rPr lang="en-US" sz="10350" dirty="0">
                <a:solidFill>
                  <a:prstClr val="white"/>
                </a:solidFill>
                <a:latin typeface="Arial Black" panose="020B0A04020102020204" pitchFamily="34" charset="0"/>
                <a:cs typeface="Aharoni" panose="02010803020104030203" pitchFamily="2" charset="-79"/>
              </a:rPr>
              <a:t>“</a:t>
            </a:r>
          </a:p>
        </p:txBody>
      </p:sp>
      <p:sp>
        <p:nvSpPr>
          <p:cNvPr id="12" name="TextBox 11">
            <a:extLst>
              <a:ext uri="{FF2B5EF4-FFF2-40B4-BE49-F238E27FC236}">
                <a16:creationId xmlns:a16="http://schemas.microsoft.com/office/drawing/2014/main" id="{A59AD2E4-F790-6F4B-8300-0992C215B136}"/>
              </a:ext>
            </a:extLst>
          </p:cNvPr>
          <p:cNvSpPr txBox="1"/>
          <p:nvPr/>
        </p:nvSpPr>
        <p:spPr>
          <a:xfrm rot="10800000">
            <a:off x="7878870" y="3841847"/>
            <a:ext cx="1143000" cy="1685077"/>
          </a:xfrm>
          <a:prstGeom prst="rect">
            <a:avLst/>
          </a:prstGeom>
          <a:noFill/>
        </p:spPr>
        <p:txBody>
          <a:bodyPr wrap="square" rtlCol="0">
            <a:spAutoFit/>
          </a:bodyPr>
          <a:lstStyle/>
          <a:p>
            <a:pPr defTabSz="685800">
              <a:defRPr/>
            </a:pPr>
            <a:r>
              <a:rPr lang="en-US" sz="10350" dirty="0">
                <a:solidFill>
                  <a:prstClr val="white"/>
                </a:solidFill>
                <a:latin typeface="Arial Black" panose="020B0A04020102020204" pitchFamily="34" charset="0"/>
                <a:cs typeface="Aharoni" panose="02010803020104030203" pitchFamily="2" charset="-79"/>
              </a:rPr>
              <a:t>“</a:t>
            </a:r>
          </a:p>
        </p:txBody>
      </p:sp>
      <p:sp>
        <p:nvSpPr>
          <p:cNvPr id="13" name="TextBox 12">
            <a:extLst>
              <a:ext uri="{FF2B5EF4-FFF2-40B4-BE49-F238E27FC236}">
                <a16:creationId xmlns:a16="http://schemas.microsoft.com/office/drawing/2014/main" id="{FA12D85F-0EBC-104D-8E4A-E192DEE583F2}"/>
              </a:ext>
            </a:extLst>
          </p:cNvPr>
          <p:cNvSpPr txBox="1"/>
          <p:nvPr/>
        </p:nvSpPr>
        <p:spPr>
          <a:xfrm>
            <a:off x="801984" y="2213399"/>
            <a:ext cx="7852700" cy="1823576"/>
          </a:xfrm>
          <a:prstGeom prst="rect">
            <a:avLst/>
          </a:prstGeom>
          <a:noFill/>
        </p:spPr>
        <p:txBody>
          <a:bodyPr wrap="square" rtlCol="0">
            <a:spAutoFit/>
          </a:bodyPr>
          <a:lstStyle/>
          <a:p>
            <a:pPr marL="342900" indent="-342900">
              <a:buFont typeface="Arial" panose="020B0604020202020204" pitchFamily="34" charset="0"/>
              <a:buChar char="•"/>
            </a:pPr>
            <a:r>
              <a:rPr lang="en-US" sz="2250" dirty="0">
                <a:solidFill>
                  <a:schemeClr val="bg1"/>
                </a:solidFill>
                <a:latin typeface="Book Antiqua" panose="02040602050305030304" pitchFamily="18" charset="0"/>
              </a:rPr>
              <a:t>An act that is direct or indirect and severe, persistent or pervasive, which (A) causes physical or emotional harm to an individual, (B) places an individual in fear of physical or emotional harm, or (C) infringes on the rights or opportunities of an individual at school.</a:t>
            </a:r>
          </a:p>
        </p:txBody>
      </p:sp>
      <p:sp>
        <p:nvSpPr>
          <p:cNvPr id="14" name="Content Placeholder 2">
            <a:extLst>
              <a:ext uri="{FF2B5EF4-FFF2-40B4-BE49-F238E27FC236}">
                <a16:creationId xmlns:a16="http://schemas.microsoft.com/office/drawing/2014/main" id="{822CBF5B-F68E-7F48-8BDB-7050D9F569BF}"/>
              </a:ext>
            </a:extLst>
          </p:cNvPr>
          <p:cNvSpPr txBox="1">
            <a:spLocks/>
          </p:cNvSpPr>
          <p:nvPr/>
        </p:nvSpPr>
        <p:spPr bwMode="auto">
          <a:xfrm>
            <a:off x="243830" y="4247147"/>
            <a:ext cx="8550402"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ts val="0"/>
              </a:spcBef>
            </a:pPr>
            <a:r>
              <a:rPr lang="en-US" sz="1800" b="1" i="1" u="sng" dirty="0">
                <a:solidFill>
                  <a:schemeClr val="bg1"/>
                </a:solidFill>
                <a:latin typeface="Book Antiqua" panose="02040602050305030304" pitchFamily="18" charset="0"/>
              </a:rPr>
              <a:t>This new definition was part of changes to the bullying law in 2019 </a:t>
            </a:r>
          </a:p>
          <a:p>
            <a:pPr algn="ctr" eaLnBrk="1" hangingPunct="1">
              <a:spcBef>
                <a:spcPts val="0"/>
              </a:spcBef>
            </a:pPr>
            <a:r>
              <a:rPr lang="en-US" sz="1800" b="1" i="1" u="sng" dirty="0">
                <a:solidFill>
                  <a:schemeClr val="bg1"/>
                </a:solidFill>
                <a:latin typeface="Book Antiqua" panose="02040602050305030304" pitchFamily="18" charset="0"/>
              </a:rPr>
              <a:t>and became effective on July 1, 2021</a:t>
            </a:r>
          </a:p>
        </p:txBody>
      </p:sp>
    </p:spTree>
    <p:extLst>
      <p:ext uri="{BB962C8B-B14F-4D97-AF65-F5344CB8AC3E}">
        <p14:creationId xmlns:p14="http://schemas.microsoft.com/office/powerpoint/2010/main" val="383887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278" y="738160"/>
            <a:ext cx="8515543" cy="1055840"/>
          </a:xfrm>
        </p:spPr>
        <p:txBody>
          <a:bodyPr/>
          <a:lstStyle/>
          <a:p>
            <a:r>
              <a:rPr lang="en-US" dirty="0" smtClean="0"/>
              <a:t>“Bullying” includes:</a:t>
            </a:r>
            <a:endParaRPr lang="en-US" dirty="0"/>
          </a:p>
        </p:txBody>
      </p:sp>
      <p:sp>
        <p:nvSpPr>
          <p:cNvPr id="4" name="Footer Placeholder 3"/>
          <p:cNvSpPr>
            <a:spLocks noGrp="1"/>
          </p:cNvSpPr>
          <p:nvPr>
            <p:ph type="ftr" sz="quarter" idx="11"/>
          </p:nvPr>
        </p:nvSpPr>
        <p:spPr/>
        <p:txBody>
          <a:bodyPr/>
          <a:lstStyle/>
          <a:p>
            <a:r>
              <a:rPr lang="en-US" altLang="en-US" dirty="0" smtClean="0">
                <a:solidFill>
                  <a:schemeClr val="tx1"/>
                </a:solidFill>
              </a:rPr>
              <a:t>© Shipman &amp; Goodwin LLP 2021. All rights reserved.</a:t>
            </a:r>
            <a:endParaRPr lang="en-US" altLang="en-US" dirty="0">
              <a:solidFill>
                <a:schemeClr val="tx1"/>
              </a:solidFill>
            </a:endParaRPr>
          </a:p>
        </p:txBody>
      </p:sp>
      <p:sp>
        <p:nvSpPr>
          <p:cNvPr id="5" name="Slide Number Placeholder 4"/>
          <p:cNvSpPr>
            <a:spLocks noGrp="1"/>
          </p:cNvSpPr>
          <p:nvPr>
            <p:ph type="sldNum" sz="quarter" idx="12"/>
          </p:nvPr>
        </p:nvSpPr>
        <p:spPr/>
        <p:txBody>
          <a:bodyPr/>
          <a:lstStyle/>
          <a:p>
            <a:fld id="{E6C0C164-648A-654B-87AA-0915A2DD7517}" type="slidenum">
              <a:rPr lang="en-US" smtClean="0"/>
              <a:t>82</a:t>
            </a:fld>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756" y="1730137"/>
            <a:ext cx="609600" cy="608009"/>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5678" y="1623675"/>
            <a:ext cx="646340" cy="644652"/>
          </a:xfrm>
          <a:prstGeom prst="rect">
            <a:avLst/>
          </a:prstGeom>
        </p:spPr>
      </p:pic>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307" y="2685322"/>
            <a:ext cx="609600" cy="608009"/>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7806" y="2557454"/>
            <a:ext cx="646340" cy="644652"/>
          </a:xfrm>
          <a:prstGeom prst="rect">
            <a:avLst/>
          </a:prstGeom>
        </p:spPr>
      </p:pic>
      <p:sp>
        <p:nvSpPr>
          <p:cNvPr id="10" name="TextBox 9"/>
          <p:cNvSpPr txBox="1"/>
          <p:nvPr/>
        </p:nvSpPr>
        <p:spPr>
          <a:xfrm>
            <a:off x="959334" y="1881727"/>
            <a:ext cx="5227345" cy="646331"/>
          </a:xfrm>
          <a:prstGeom prst="rect">
            <a:avLst/>
          </a:prstGeom>
          <a:noFill/>
        </p:spPr>
        <p:txBody>
          <a:bodyPr wrap="square" rtlCol="0">
            <a:spAutoFit/>
          </a:bodyPr>
          <a:lstStyle/>
          <a:p>
            <a:r>
              <a:rPr lang="en-US" dirty="0">
                <a:solidFill>
                  <a:schemeClr val="tx1">
                    <a:lumMod val="50000"/>
                  </a:schemeClr>
                </a:solidFill>
                <a:latin typeface="Book Antiqua" panose="02040602050305030304" pitchFamily="18" charset="0"/>
              </a:rPr>
              <a:t>A </a:t>
            </a:r>
            <a:r>
              <a:rPr lang="en-US" b="1" dirty="0">
                <a:solidFill>
                  <a:srgbClr val="1D6295"/>
                </a:solidFill>
                <a:latin typeface="Book Antiqua" panose="02040602050305030304" pitchFamily="18" charset="0"/>
              </a:rPr>
              <a:t>written, oral or electronic communication </a:t>
            </a:r>
            <a:r>
              <a:rPr lang="en-US" dirty="0">
                <a:solidFill>
                  <a:schemeClr val="tx1">
                    <a:lumMod val="50000"/>
                  </a:schemeClr>
                </a:solidFill>
                <a:latin typeface="Book Antiqua" panose="02040602050305030304" pitchFamily="18" charset="0"/>
              </a:rPr>
              <a:t>or </a:t>
            </a:r>
            <a:r>
              <a:rPr lang="en-US" b="1" dirty="0">
                <a:solidFill>
                  <a:srgbClr val="1D6295"/>
                </a:solidFill>
                <a:latin typeface="Book Antiqua" panose="02040602050305030304" pitchFamily="18" charset="0"/>
              </a:rPr>
              <a:t>physical act or gesture</a:t>
            </a:r>
            <a:r>
              <a:rPr lang="en-US" dirty="0">
                <a:solidFill>
                  <a:schemeClr val="tx1">
                    <a:lumMod val="50000"/>
                  </a:schemeClr>
                </a:solidFill>
                <a:latin typeface="Book Antiqua" panose="02040602050305030304" pitchFamily="18" charset="0"/>
              </a:rPr>
              <a:t> </a:t>
            </a:r>
          </a:p>
        </p:txBody>
      </p:sp>
      <p:sp>
        <p:nvSpPr>
          <p:cNvPr id="11" name="TextBox 10"/>
          <p:cNvSpPr txBox="1"/>
          <p:nvPr/>
        </p:nvSpPr>
        <p:spPr>
          <a:xfrm>
            <a:off x="973597" y="2846123"/>
            <a:ext cx="5258894" cy="2585323"/>
          </a:xfrm>
          <a:prstGeom prst="rect">
            <a:avLst/>
          </a:prstGeom>
          <a:noFill/>
        </p:spPr>
        <p:txBody>
          <a:bodyPr wrap="square" rtlCol="0">
            <a:spAutoFit/>
          </a:bodyPr>
          <a:lstStyle/>
          <a:p>
            <a:pPr>
              <a:spcBef>
                <a:spcPts val="450"/>
              </a:spcBef>
              <a:spcAft>
                <a:spcPts val="450"/>
              </a:spcAft>
            </a:pPr>
            <a:r>
              <a:rPr lang="en-US" dirty="0">
                <a:solidFill>
                  <a:schemeClr val="tx1">
                    <a:lumMod val="50000"/>
                  </a:schemeClr>
                </a:solidFill>
                <a:latin typeface="Book Antiqua" panose="02040602050305030304" pitchFamily="18" charset="0"/>
              </a:rPr>
              <a:t>based on any </a:t>
            </a:r>
            <a:r>
              <a:rPr lang="en-US" b="1" dirty="0">
                <a:solidFill>
                  <a:srgbClr val="1D6295"/>
                </a:solidFill>
                <a:latin typeface="Book Antiqua" panose="02040602050305030304" pitchFamily="18" charset="0"/>
              </a:rPr>
              <a:t>actual or perceived differentiating characteristics</a:t>
            </a:r>
            <a:r>
              <a:rPr lang="en-US" dirty="0">
                <a:solidFill>
                  <a:schemeClr val="tx1">
                    <a:lumMod val="50000"/>
                  </a:schemeClr>
                </a:solidFill>
                <a:latin typeface="Book Antiqua" panose="02040602050305030304" pitchFamily="18" charset="0"/>
              </a:rPr>
              <a:t>, such as </a:t>
            </a:r>
            <a:r>
              <a:rPr lang="en-US" b="1" dirty="0">
                <a:solidFill>
                  <a:srgbClr val="1D6295"/>
                </a:solidFill>
                <a:latin typeface="Book Antiqua" panose="02040602050305030304" pitchFamily="18" charset="0"/>
              </a:rPr>
              <a:t>race, color, religion, ancestry, national origin, gender, sexual orientation, gender identity or expression,</a:t>
            </a:r>
            <a:r>
              <a:rPr lang="en-US" dirty="0">
                <a:solidFill>
                  <a:schemeClr val="tx1">
                    <a:lumMod val="50000"/>
                  </a:schemeClr>
                </a:solidFill>
                <a:latin typeface="Book Antiqua" panose="02040602050305030304" pitchFamily="18" charset="0"/>
              </a:rPr>
              <a:t> socioeconomic status, academic status, physical appearance, or mental, physical, developmental or sensory disability, or by association with an individual or group who has or is perceived to have one or more of such characteristics.</a:t>
            </a:r>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49935" y="1946001"/>
            <a:ext cx="2323984" cy="2648087"/>
          </a:xfrm>
          <a:prstGeom prst="rect">
            <a:avLst/>
          </a:prstGeom>
        </p:spPr>
      </p:pic>
    </p:spTree>
    <p:extLst>
      <p:ext uri="{BB962C8B-B14F-4D97-AF65-F5344CB8AC3E}">
        <p14:creationId xmlns:p14="http://schemas.microsoft.com/office/powerpoint/2010/main" val="1075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3144A-B484-CA47-B6BE-1D9524673B85}"/>
              </a:ext>
            </a:extLst>
          </p:cNvPr>
          <p:cNvSpPr>
            <a:spLocks noGrp="1"/>
          </p:cNvSpPr>
          <p:nvPr>
            <p:ph type="title"/>
          </p:nvPr>
        </p:nvSpPr>
        <p:spPr>
          <a:xfrm>
            <a:off x="331278" y="824158"/>
            <a:ext cx="8515543" cy="1055840"/>
          </a:xfrm>
        </p:spPr>
        <p:txBody>
          <a:bodyPr/>
          <a:lstStyle/>
          <a:p>
            <a:pPr algn="ctr"/>
            <a:r>
              <a:rPr lang="en-US" dirty="0" smtClean="0"/>
              <a:t>“Cyberbullying”</a:t>
            </a:r>
            <a:endParaRPr lang="en-US" dirty="0"/>
          </a:p>
        </p:txBody>
      </p:sp>
      <p:sp>
        <p:nvSpPr>
          <p:cNvPr id="4" name="Footer Placeholder 3">
            <a:extLst>
              <a:ext uri="{FF2B5EF4-FFF2-40B4-BE49-F238E27FC236}">
                <a16:creationId xmlns:a16="http://schemas.microsoft.com/office/drawing/2014/main" id="{D10A78A0-92DD-1849-96A4-10782F9E3157}"/>
              </a:ext>
            </a:extLst>
          </p:cNvPr>
          <p:cNvSpPr>
            <a:spLocks noGrp="1"/>
          </p:cNvSpPr>
          <p:nvPr>
            <p:ph type="ftr" sz="quarter" idx="11"/>
          </p:nvPr>
        </p:nvSpPr>
        <p:spPr/>
        <p:txBody>
          <a:bodyPr/>
          <a:lstStyle/>
          <a:p>
            <a:r>
              <a:rPr lang="en-US" altLang="en-US" dirty="0">
                <a:solidFill>
                  <a:schemeClr val="tx1"/>
                </a:solidFill>
              </a:rPr>
              <a:t>© Shipman &amp; Goodwin LLP 2021. All rights reserved.</a:t>
            </a:r>
          </a:p>
        </p:txBody>
      </p:sp>
      <p:sp>
        <p:nvSpPr>
          <p:cNvPr id="5" name="Slide Number Placeholder 4">
            <a:extLst>
              <a:ext uri="{FF2B5EF4-FFF2-40B4-BE49-F238E27FC236}">
                <a16:creationId xmlns:a16="http://schemas.microsoft.com/office/drawing/2014/main" id="{E1118491-DAE3-1843-B75D-24C10044C9A2}"/>
              </a:ext>
            </a:extLst>
          </p:cNvPr>
          <p:cNvSpPr>
            <a:spLocks noGrp="1"/>
          </p:cNvSpPr>
          <p:nvPr>
            <p:ph type="sldNum" sz="quarter" idx="12"/>
          </p:nvPr>
        </p:nvSpPr>
        <p:spPr/>
        <p:txBody>
          <a:bodyPr/>
          <a:lstStyle/>
          <a:p>
            <a:fld id="{E6C0C164-648A-654B-87AA-0915A2DD7517}" type="slidenum">
              <a:rPr lang="en-US" smtClean="0"/>
              <a:t>83</a:t>
            </a:fld>
            <a:endParaRPr lang="en-US" dirty="0"/>
          </a:p>
        </p:txBody>
      </p:sp>
      <p:sp>
        <p:nvSpPr>
          <p:cNvPr id="6" name="TextBox 5">
            <a:extLst>
              <a:ext uri="{FF2B5EF4-FFF2-40B4-BE49-F238E27FC236}">
                <a16:creationId xmlns:a16="http://schemas.microsoft.com/office/drawing/2014/main" id="{E1328822-36AA-BC44-B729-5641BE5913DF}"/>
              </a:ext>
            </a:extLst>
          </p:cNvPr>
          <p:cNvSpPr txBox="1"/>
          <p:nvPr/>
        </p:nvSpPr>
        <p:spPr>
          <a:xfrm>
            <a:off x="2666581" y="3286378"/>
            <a:ext cx="1204032" cy="553998"/>
          </a:xfrm>
          <a:prstGeom prst="rect">
            <a:avLst/>
          </a:prstGeom>
          <a:noFill/>
        </p:spPr>
        <p:txBody>
          <a:bodyPr wrap="square" rtlCol="0">
            <a:spAutoFit/>
          </a:bodyPr>
          <a:lstStyle/>
          <a:p>
            <a:pPr algn="ctr" defTabSz="685800">
              <a:defRPr/>
            </a:pPr>
            <a:r>
              <a:rPr lang="en-US" sz="1500" b="1" dirty="0">
                <a:solidFill>
                  <a:srgbClr val="FFFFFF"/>
                </a:solidFill>
              </a:rPr>
              <a:t>Increased </a:t>
            </a:r>
          </a:p>
          <a:p>
            <a:pPr algn="ctr" defTabSz="685800">
              <a:defRPr/>
            </a:pPr>
            <a:r>
              <a:rPr lang="en-US" sz="1500" b="1" dirty="0">
                <a:solidFill>
                  <a:srgbClr val="FFFFFF"/>
                </a:solidFill>
              </a:rPr>
              <a:t>Flexibility</a:t>
            </a:r>
          </a:p>
        </p:txBody>
      </p:sp>
      <p:grpSp>
        <p:nvGrpSpPr>
          <p:cNvPr id="7" name="Group 6">
            <a:extLst>
              <a:ext uri="{FF2B5EF4-FFF2-40B4-BE49-F238E27FC236}">
                <a16:creationId xmlns:a16="http://schemas.microsoft.com/office/drawing/2014/main" id="{4D3BF6E1-EA9B-004A-BEFE-90197B8E6FE7}"/>
              </a:ext>
            </a:extLst>
          </p:cNvPr>
          <p:cNvGrpSpPr/>
          <p:nvPr/>
        </p:nvGrpSpPr>
        <p:grpSpPr>
          <a:xfrm>
            <a:off x="0" y="1714500"/>
            <a:ext cx="9144000" cy="3708963"/>
            <a:chOff x="0" y="1428750"/>
            <a:chExt cx="9144000" cy="2139790"/>
          </a:xfrm>
          <a:solidFill>
            <a:schemeClr val="accent1">
              <a:lumMod val="50000"/>
            </a:schemeClr>
          </a:solidFill>
        </p:grpSpPr>
        <p:sp>
          <p:nvSpPr>
            <p:cNvPr id="8" name="Rectangle 7">
              <a:extLst>
                <a:ext uri="{FF2B5EF4-FFF2-40B4-BE49-F238E27FC236}">
                  <a16:creationId xmlns:a16="http://schemas.microsoft.com/office/drawing/2014/main" id="{18371FD3-B7A1-494D-96C5-7FF0E706BE93}"/>
                </a:ext>
              </a:extLst>
            </p:cNvPr>
            <p:cNvSpPr/>
            <p:nvPr/>
          </p:nvSpPr>
          <p:spPr>
            <a:xfrm>
              <a:off x="1592" y="1434940"/>
              <a:ext cx="9142408" cy="2133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sp>
          <p:nvSpPr>
            <p:cNvPr id="9" name="Rectangle 8">
              <a:extLst>
                <a:ext uri="{FF2B5EF4-FFF2-40B4-BE49-F238E27FC236}">
                  <a16:creationId xmlns:a16="http://schemas.microsoft.com/office/drawing/2014/main" id="{9D00126B-0E5B-3543-8EC7-5A07206A47CC}"/>
                </a:ext>
              </a:extLst>
            </p:cNvPr>
            <p:cNvSpPr/>
            <p:nvPr/>
          </p:nvSpPr>
          <p:spPr>
            <a:xfrm>
              <a:off x="0" y="1428750"/>
              <a:ext cx="9142408" cy="2133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grpSp>
      <p:sp>
        <p:nvSpPr>
          <p:cNvPr id="10" name="Rectangular Callout 9">
            <a:extLst>
              <a:ext uri="{FF2B5EF4-FFF2-40B4-BE49-F238E27FC236}">
                <a16:creationId xmlns:a16="http://schemas.microsoft.com/office/drawing/2014/main" id="{965DB431-31D4-2541-8A07-B7D0D9F638EA}"/>
              </a:ext>
            </a:extLst>
          </p:cNvPr>
          <p:cNvSpPr/>
          <p:nvPr/>
        </p:nvSpPr>
        <p:spPr>
          <a:xfrm>
            <a:off x="399453" y="2046549"/>
            <a:ext cx="8342327" cy="2926809"/>
          </a:xfrm>
          <a:prstGeom prst="wedgeRectCallo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sp>
        <p:nvSpPr>
          <p:cNvPr id="11" name="TextBox 10">
            <a:extLst>
              <a:ext uri="{FF2B5EF4-FFF2-40B4-BE49-F238E27FC236}">
                <a16:creationId xmlns:a16="http://schemas.microsoft.com/office/drawing/2014/main" id="{3D2DFB21-76B4-614B-BC1E-99B0EBDCB43E}"/>
              </a:ext>
            </a:extLst>
          </p:cNvPr>
          <p:cNvSpPr txBox="1"/>
          <p:nvPr/>
        </p:nvSpPr>
        <p:spPr>
          <a:xfrm>
            <a:off x="119363" y="1562276"/>
            <a:ext cx="1143000" cy="1685077"/>
          </a:xfrm>
          <a:prstGeom prst="rect">
            <a:avLst/>
          </a:prstGeom>
          <a:noFill/>
        </p:spPr>
        <p:txBody>
          <a:bodyPr wrap="square" rtlCol="0">
            <a:spAutoFit/>
          </a:bodyPr>
          <a:lstStyle/>
          <a:p>
            <a:pPr defTabSz="685800">
              <a:defRPr/>
            </a:pPr>
            <a:r>
              <a:rPr lang="en-US" sz="10350" dirty="0">
                <a:solidFill>
                  <a:prstClr val="white"/>
                </a:solidFill>
                <a:latin typeface="Arial Black" panose="020B0A04020102020204" pitchFamily="34" charset="0"/>
                <a:cs typeface="Aharoni" panose="02010803020104030203" pitchFamily="2" charset="-79"/>
              </a:rPr>
              <a:t>“</a:t>
            </a:r>
          </a:p>
        </p:txBody>
      </p:sp>
      <p:sp>
        <p:nvSpPr>
          <p:cNvPr id="12" name="TextBox 11">
            <a:extLst>
              <a:ext uri="{FF2B5EF4-FFF2-40B4-BE49-F238E27FC236}">
                <a16:creationId xmlns:a16="http://schemas.microsoft.com/office/drawing/2014/main" id="{A59AD2E4-F790-6F4B-8300-0992C215B136}"/>
              </a:ext>
            </a:extLst>
          </p:cNvPr>
          <p:cNvSpPr txBox="1"/>
          <p:nvPr/>
        </p:nvSpPr>
        <p:spPr>
          <a:xfrm rot="10800000">
            <a:off x="7878870" y="3841847"/>
            <a:ext cx="1143000" cy="1685077"/>
          </a:xfrm>
          <a:prstGeom prst="rect">
            <a:avLst/>
          </a:prstGeom>
          <a:noFill/>
        </p:spPr>
        <p:txBody>
          <a:bodyPr wrap="square" rtlCol="0">
            <a:spAutoFit/>
          </a:bodyPr>
          <a:lstStyle/>
          <a:p>
            <a:pPr defTabSz="685800">
              <a:defRPr/>
            </a:pPr>
            <a:r>
              <a:rPr lang="en-US" sz="10350" dirty="0">
                <a:solidFill>
                  <a:prstClr val="white"/>
                </a:solidFill>
                <a:latin typeface="Arial Black" panose="020B0A04020102020204" pitchFamily="34" charset="0"/>
                <a:cs typeface="Aharoni" panose="02010803020104030203" pitchFamily="2" charset="-79"/>
              </a:rPr>
              <a:t>“</a:t>
            </a:r>
          </a:p>
        </p:txBody>
      </p:sp>
      <p:sp>
        <p:nvSpPr>
          <p:cNvPr id="13" name="TextBox 12">
            <a:extLst>
              <a:ext uri="{FF2B5EF4-FFF2-40B4-BE49-F238E27FC236}">
                <a16:creationId xmlns:a16="http://schemas.microsoft.com/office/drawing/2014/main" id="{FA12D85F-0EBC-104D-8E4A-E192DEE583F2}"/>
              </a:ext>
            </a:extLst>
          </p:cNvPr>
          <p:cNvSpPr txBox="1"/>
          <p:nvPr/>
        </p:nvSpPr>
        <p:spPr>
          <a:xfrm>
            <a:off x="801984" y="2514063"/>
            <a:ext cx="7852700" cy="2585323"/>
          </a:xfrm>
          <a:prstGeom prst="rect">
            <a:avLst/>
          </a:prstGeom>
          <a:noFill/>
        </p:spPr>
        <p:txBody>
          <a:bodyPr wrap="square" rtlCol="0">
            <a:spAutoFit/>
          </a:bodyPr>
          <a:lstStyle/>
          <a:p>
            <a:r>
              <a:rPr lang="en-US" sz="2700" dirty="0">
                <a:solidFill>
                  <a:schemeClr val="bg1"/>
                </a:solidFill>
                <a:latin typeface="Book Antiqua" panose="02040602050305030304" pitchFamily="18" charset="0"/>
              </a:rPr>
              <a:t>Cyberbullying is explicitly defined as “…any act of bullying using the </a:t>
            </a:r>
            <a:r>
              <a:rPr lang="en-US" sz="2700" b="1" dirty="0">
                <a:solidFill>
                  <a:schemeClr val="accent4">
                    <a:lumMod val="20000"/>
                    <a:lumOff val="80000"/>
                  </a:schemeClr>
                </a:solidFill>
                <a:latin typeface="Book Antiqua" panose="02040602050305030304" pitchFamily="18" charset="0"/>
              </a:rPr>
              <a:t>internet,  interactive </a:t>
            </a:r>
            <a:r>
              <a:rPr lang="en-US" sz="2700" dirty="0">
                <a:solidFill>
                  <a:schemeClr val="bg1"/>
                </a:solidFill>
                <a:latin typeface="Book Antiqua" panose="02040602050305030304" pitchFamily="18" charset="0"/>
              </a:rPr>
              <a:t>and </a:t>
            </a:r>
            <a:r>
              <a:rPr lang="en-US" sz="2700" b="1" dirty="0">
                <a:solidFill>
                  <a:schemeClr val="accent4">
                    <a:lumMod val="20000"/>
                    <a:lumOff val="80000"/>
                  </a:schemeClr>
                </a:solidFill>
                <a:latin typeface="Book Antiqua" panose="02040602050305030304" pitchFamily="18" charset="0"/>
              </a:rPr>
              <a:t>digital</a:t>
            </a:r>
            <a:r>
              <a:rPr lang="en-US" sz="2700" dirty="0">
                <a:solidFill>
                  <a:schemeClr val="bg1"/>
                </a:solidFill>
                <a:latin typeface="Book Antiqua" panose="02040602050305030304" pitchFamily="18" charset="0"/>
              </a:rPr>
              <a:t> technologies, </a:t>
            </a:r>
            <a:r>
              <a:rPr lang="en-US" sz="2700" b="1" dirty="0">
                <a:solidFill>
                  <a:schemeClr val="accent4">
                    <a:lumMod val="20000"/>
                    <a:lumOff val="80000"/>
                  </a:schemeClr>
                </a:solidFill>
                <a:latin typeface="Book Antiqua" panose="02040602050305030304" pitchFamily="18" charset="0"/>
              </a:rPr>
              <a:t>cellular mobile telephone </a:t>
            </a:r>
            <a:r>
              <a:rPr lang="en-US" sz="2700" dirty="0">
                <a:solidFill>
                  <a:schemeClr val="bg1"/>
                </a:solidFill>
                <a:latin typeface="Book Antiqua" panose="02040602050305030304" pitchFamily="18" charset="0"/>
              </a:rPr>
              <a:t>or other </a:t>
            </a:r>
            <a:r>
              <a:rPr lang="en-US" sz="2700" b="1" dirty="0">
                <a:solidFill>
                  <a:schemeClr val="accent4">
                    <a:lumMod val="20000"/>
                    <a:lumOff val="80000"/>
                  </a:schemeClr>
                </a:solidFill>
                <a:latin typeface="Book Antiqua" panose="02040602050305030304" pitchFamily="18" charset="0"/>
              </a:rPr>
              <a:t>mobile electronic devices</a:t>
            </a:r>
            <a:r>
              <a:rPr lang="en-US" sz="2700" dirty="0">
                <a:solidFill>
                  <a:schemeClr val="bg1"/>
                </a:solidFill>
                <a:latin typeface="Book Antiqua" panose="02040602050305030304" pitchFamily="18" charset="0"/>
              </a:rPr>
              <a:t>, or any </a:t>
            </a:r>
            <a:r>
              <a:rPr lang="en-US" sz="2700" b="1" dirty="0">
                <a:solidFill>
                  <a:schemeClr val="accent4">
                    <a:lumMod val="20000"/>
                    <a:lumOff val="80000"/>
                  </a:schemeClr>
                </a:solidFill>
                <a:latin typeface="Book Antiqua" panose="02040602050305030304" pitchFamily="18" charset="0"/>
              </a:rPr>
              <a:t>electronic communications</a:t>
            </a:r>
            <a:r>
              <a:rPr lang="en-US" sz="2700" dirty="0">
                <a:solidFill>
                  <a:schemeClr val="bg1"/>
                </a:solidFill>
                <a:latin typeface="Book Antiqua" panose="02040602050305030304" pitchFamily="18" charset="0"/>
              </a:rPr>
              <a:t>.”</a:t>
            </a:r>
          </a:p>
          <a:p>
            <a:pPr marL="428625" indent="-428625">
              <a:buFont typeface="+mj-lt"/>
              <a:buAutoNum type="arabicPeriod"/>
            </a:pPr>
            <a:endParaRPr lang="en-US" sz="2700"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8865271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3144A-B484-CA47-B6BE-1D9524673B85}"/>
              </a:ext>
            </a:extLst>
          </p:cNvPr>
          <p:cNvSpPr>
            <a:spLocks noGrp="1"/>
          </p:cNvSpPr>
          <p:nvPr>
            <p:ph type="title"/>
          </p:nvPr>
        </p:nvSpPr>
        <p:spPr>
          <a:xfrm>
            <a:off x="331278" y="824158"/>
            <a:ext cx="8515543" cy="1055840"/>
          </a:xfrm>
        </p:spPr>
        <p:txBody>
          <a:bodyPr/>
          <a:lstStyle/>
          <a:p>
            <a:pPr algn="ctr"/>
            <a:r>
              <a:rPr lang="en-US" dirty="0" smtClean="0"/>
              <a:t>“Teen Dating Violence”</a:t>
            </a:r>
            <a:endParaRPr lang="en-US" dirty="0"/>
          </a:p>
        </p:txBody>
      </p:sp>
      <p:sp>
        <p:nvSpPr>
          <p:cNvPr id="4" name="Footer Placeholder 3">
            <a:extLst>
              <a:ext uri="{FF2B5EF4-FFF2-40B4-BE49-F238E27FC236}">
                <a16:creationId xmlns:a16="http://schemas.microsoft.com/office/drawing/2014/main" id="{D10A78A0-92DD-1849-96A4-10782F9E3157}"/>
              </a:ext>
            </a:extLst>
          </p:cNvPr>
          <p:cNvSpPr>
            <a:spLocks noGrp="1"/>
          </p:cNvSpPr>
          <p:nvPr>
            <p:ph type="ftr" sz="quarter" idx="11"/>
          </p:nvPr>
        </p:nvSpPr>
        <p:spPr/>
        <p:txBody>
          <a:bodyPr/>
          <a:lstStyle/>
          <a:p>
            <a:r>
              <a:rPr lang="en-US" altLang="en-US" dirty="0">
                <a:solidFill>
                  <a:schemeClr val="tx1"/>
                </a:solidFill>
              </a:rPr>
              <a:t>© Shipman &amp; Goodwin LLP 2021. All rights reserved.</a:t>
            </a:r>
          </a:p>
        </p:txBody>
      </p:sp>
      <p:sp>
        <p:nvSpPr>
          <p:cNvPr id="5" name="Slide Number Placeholder 4">
            <a:extLst>
              <a:ext uri="{FF2B5EF4-FFF2-40B4-BE49-F238E27FC236}">
                <a16:creationId xmlns:a16="http://schemas.microsoft.com/office/drawing/2014/main" id="{E1118491-DAE3-1843-B75D-24C10044C9A2}"/>
              </a:ext>
            </a:extLst>
          </p:cNvPr>
          <p:cNvSpPr>
            <a:spLocks noGrp="1"/>
          </p:cNvSpPr>
          <p:nvPr>
            <p:ph type="sldNum" sz="quarter" idx="12"/>
          </p:nvPr>
        </p:nvSpPr>
        <p:spPr/>
        <p:txBody>
          <a:bodyPr/>
          <a:lstStyle/>
          <a:p>
            <a:fld id="{E6C0C164-648A-654B-87AA-0915A2DD7517}" type="slidenum">
              <a:rPr lang="en-US" smtClean="0"/>
              <a:t>84</a:t>
            </a:fld>
            <a:endParaRPr lang="en-US" dirty="0"/>
          </a:p>
        </p:txBody>
      </p:sp>
      <p:sp>
        <p:nvSpPr>
          <p:cNvPr id="6" name="TextBox 5">
            <a:extLst>
              <a:ext uri="{FF2B5EF4-FFF2-40B4-BE49-F238E27FC236}">
                <a16:creationId xmlns:a16="http://schemas.microsoft.com/office/drawing/2014/main" id="{E1328822-36AA-BC44-B729-5641BE5913DF}"/>
              </a:ext>
            </a:extLst>
          </p:cNvPr>
          <p:cNvSpPr txBox="1"/>
          <p:nvPr/>
        </p:nvSpPr>
        <p:spPr>
          <a:xfrm>
            <a:off x="2666581" y="3286378"/>
            <a:ext cx="1204032" cy="553998"/>
          </a:xfrm>
          <a:prstGeom prst="rect">
            <a:avLst/>
          </a:prstGeom>
          <a:noFill/>
        </p:spPr>
        <p:txBody>
          <a:bodyPr wrap="square" rtlCol="0">
            <a:spAutoFit/>
          </a:bodyPr>
          <a:lstStyle/>
          <a:p>
            <a:pPr algn="ctr" defTabSz="685800">
              <a:defRPr/>
            </a:pPr>
            <a:r>
              <a:rPr lang="en-US" sz="1500" b="1" dirty="0">
                <a:solidFill>
                  <a:srgbClr val="FFFFFF"/>
                </a:solidFill>
              </a:rPr>
              <a:t>Increased </a:t>
            </a:r>
          </a:p>
          <a:p>
            <a:pPr algn="ctr" defTabSz="685800">
              <a:defRPr/>
            </a:pPr>
            <a:r>
              <a:rPr lang="en-US" sz="1500" b="1" dirty="0">
                <a:solidFill>
                  <a:srgbClr val="FFFFFF"/>
                </a:solidFill>
              </a:rPr>
              <a:t>Flexibility</a:t>
            </a:r>
          </a:p>
        </p:txBody>
      </p:sp>
      <p:grpSp>
        <p:nvGrpSpPr>
          <p:cNvPr id="7" name="Group 6">
            <a:extLst>
              <a:ext uri="{FF2B5EF4-FFF2-40B4-BE49-F238E27FC236}">
                <a16:creationId xmlns:a16="http://schemas.microsoft.com/office/drawing/2014/main" id="{4D3BF6E1-EA9B-004A-BEFE-90197B8E6FE7}"/>
              </a:ext>
            </a:extLst>
          </p:cNvPr>
          <p:cNvGrpSpPr/>
          <p:nvPr/>
        </p:nvGrpSpPr>
        <p:grpSpPr>
          <a:xfrm>
            <a:off x="0" y="1714500"/>
            <a:ext cx="9144000" cy="3708963"/>
            <a:chOff x="0" y="1428750"/>
            <a:chExt cx="9144000" cy="2139790"/>
          </a:xfrm>
          <a:solidFill>
            <a:schemeClr val="accent1">
              <a:lumMod val="50000"/>
            </a:schemeClr>
          </a:solidFill>
        </p:grpSpPr>
        <p:sp>
          <p:nvSpPr>
            <p:cNvPr id="8" name="Rectangle 7">
              <a:extLst>
                <a:ext uri="{FF2B5EF4-FFF2-40B4-BE49-F238E27FC236}">
                  <a16:creationId xmlns:a16="http://schemas.microsoft.com/office/drawing/2014/main" id="{18371FD3-B7A1-494D-96C5-7FF0E706BE93}"/>
                </a:ext>
              </a:extLst>
            </p:cNvPr>
            <p:cNvSpPr/>
            <p:nvPr/>
          </p:nvSpPr>
          <p:spPr>
            <a:xfrm>
              <a:off x="1592" y="1434940"/>
              <a:ext cx="9142408" cy="2133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sp>
          <p:nvSpPr>
            <p:cNvPr id="9" name="Rectangle 8">
              <a:extLst>
                <a:ext uri="{FF2B5EF4-FFF2-40B4-BE49-F238E27FC236}">
                  <a16:creationId xmlns:a16="http://schemas.microsoft.com/office/drawing/2014/main" id="{9D00126B-0E5B-3543-8EC7-5A07206A47CC}"/>
                </a:ext>
              </a:extLst>
            </p:cNvPr>
            <p:cNvSpPr/>
            <p:nvPr/>
          </p:nvSpPr>
          <p:spPr>
            <a:xfrm>
              <a:off x="0" y="1428750"/>
              <a:ext cx="9142408" cy="2133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grpSp>
      <p:sp>
        <p:nvSpPr>
          <p:cNvPr id="10" name="Rectangular Callout 9">
            <a:extLst>
              <a:ext uri="{FF2B5EF4-FFF2-40B4-BE49-F238E27FC236}">
                <a16:creationId xmlns:a16="http://schemas.microsoft.com/office/drawing/2014/main" id="{965DB431-31D4-2541-8A07-B7D0D9F638EA}"/>
              </a:ext>
            </a:extLst>
          </p:cNvPr>
          <p:cNvSpPr/>
          <p:nvPr/>
        </p:nvSpPr>
        <p:spPr>
          <a:xfrm>
            <a:off x="399453" y="2046549"/>
            <a:ext cx="8342327" cy="2926809"/>
          </a:xfrm>
          <a:prstGeom prst="wedgeRectCallo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sp>
        <p:nvSpPr>
          <p:cNvPr id="11" name="TextBox 10">
            <a:extLst>
              <a:ext uri="{FF2B5EF4-FFF2-40B4-BE49-F238E27FC236}">
                <a16:creationId xmlns:a16="http://schemas.microsoft.com/office/drawing/2014/main" id="{3D2DFB21-76B4-614B-BC1E-99B0EBDCB43E}"/>
              </a:ext>
            </a:extLst>
          </p:cNvPr>
          <p:cNvSpPr txBox="1"/>
          <p:nvPr/>
        </p:nvSpPr>
        <p:spPr>
          <a:xfrm>
            <a:off x="119363" y="1562276"/>
            <a:ext cx="1143000" cy="1685077"/>
          </a:xfrm>
          <a:prstGeom prst="rect">
            <a:avLst/>
          </a:prstGeom>
          <a:noFill/>
        </p:spPr>
        <p:txBody>
          <a:bodyPr wrap="square" rtlCol="0">
            <a:spAutoFit/>
          </a:bodyPr>
          <a:lstStyle/>
          <a:p>
            <a:pPr defTabSz="685800">
              <a:defRPr/>
            </a:pPr>
            <a:r>
              <a:rPr lang="en-US" sz="10350" dirty="0">
                <a:solidFill>
                  <a:prstClr val="white"/>
                </a:solidFill>
                <a:latin typeface="Arial Black" panose="020B0A04020102020204" pitchFamily="34" charset="0"/>
                <a:cs typeface="Aharoni" panose="02010803020104030203" pitchFamily="2" charset="-79"/>
              </a:rPr>
              <a:t>“</a:t>
            </a:r>
          </a:p>
        </p:txBody>
      </p:sp>
      <p:sp>
        <p:nvSpPr>
          <p:cNvPr id="12" name="TextBox 11">
            <a:extLst>
              <a:ext uri="{FF2B5EF4-FFF2-40B4-BE49-F238E27FC236}">
                <a16:creationId xmlns:a16="http://schemas.microsoft.com/office/drawing/2014/main" id="{A59AD2E4-F790-6F4B-8300-0992C215B136}"/>
              </a:ext>
            </a:extLst>
          </p:cNvPr>
          <p:cNvSpPr txBox="1"/>
          <p:nvPr/>
        </p:nvSpPr>
        <p:spPr>
          <a:xfrm rot="10800000">
            <a:off x="7878870" y="3841847"/>
            <a:ext cx="1143000" cy="1685077"/>
          </a:xfrm>
          <a:prstGeom prst="rect">
            <a:avLst/>
          </a:prstGeom>
          <a:noFill/>
        </p:spPr>
        <p:txBody>
          <a:bodyPr wrap="square" rtlCol="0">
            <a:spAutoFit/>
          </a:bodyPr>
          <a:lstStyle/>
          <a:p>
            <a:pPr defTabSz="685800">
              <a:defRPr/>
            </a:pPr>
            <a:r>
              <a:rPr lang="en-US" sz="10350" dirty="0">
                <a:solidFill>
                  <a:prstClr val="white"/>
                </a:solidFill>
                <a:latin typeface="Arial Black" panose="020B0A04020102020204" pitchFamily="34" charset="0"/>
                <a:cs typeface="Aharoni" panose="02010803020104030203" pitchFamily="2" charset="-79"/>
              </a:rPr>
              <a:t>“</a:t>
            </a:r>
          </a:p>
        </p:txBody>
      </p:sp>
      <p:sp>
        <p:nvSpPr>
          <p:cNvPr id="13" name="TextBox 12">
            <a:extLst>
              <a:ext uri="{FF2B5EF4-FFF2-40B4-BE49-F238E27FC236}">
                <a16:creationId xmlns:a16="http://schemas.microsoft.com/office/drawing/2014/main" id="{FA12D85F-0EBC-104D-8E4A-E192DEE583F2}"/>
              </a:ext>
            </a:extLst>
          </p:cNvPr>
          <p:cNvSpPr txBox="1"/>
          <p:nvPr/>
        </p:nvSpPr>
        <p:spPr>
          <a:xfrm>
            <a:off x="801984" y="2514063"/>
            <a:ext cx="7852700" cy="2585323"/>
          </a:xfrm>
          <a:prstGeom prst="rect">
            <a:avLst/>
          </a:prstGeom>
          <a:noFill/>
        </p:spPr>
        <p:txBody>
          <a:bodyPr wrap="square" rtlCol="0">
            <a:spAutoFit/>
          </a:bodyPr>
          <a:lstStyle/>
          <a:p>
            <a:r>
              <a:rPr lang="en-US" sz="2700" dirty="0" smtClean="0">
                <a:solidFill>
                  <a:schemeClr val="bg1"/>
                </a:solidFill>
                <a:latin typeface="Book Antiqua" panose="02040602050305030304" pitchFamily="18" charset="0"/>
              </a:rPr>
              <a:t>Teen dating violence means “any act of physical, emotional or sexual abuse, including stalking, harassing and threatening, that occurs between two students who are currently in or who have recently been in a dating relationship.”</a:t>
            </a:r>
            <a:endParaRPr lang="en-US" sz="2700" dirty="0">
              <a:solidFill>
                <a:schemeClr val="bg1"/>
              </a:solidFill>
              <a:latin typeface="Book Antiqua" panose="02040602050305030304" pitchFamily="18" charset="0"/>
            </a:endParaRPr>
          </a:p>
          <a:p>
            <a:pPr marL="428625" indent="-428625">
              <a:buFont typeface="+mj-lt"/>
              <a:buAutoNum type="arabicPeriod"/>
            </a:pPr>
            <a:endParaRPr lang="en-US" sz="2700"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3211585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792" y="2618630"/>
            <a:ext cx="2749999" cy="1055840"/>
          </a:xfrm>
        </p:spPr>
        <p:txBody>
          <a:bodyPr>
            <a:noAutofit/>
          </a:bodyPr>
          <a:lstStyle/>
          <a:p>
            <a:pPr algn="ctr"/>
            <a:r>
              <a:rPr lang="en-US" dirty="0" smtClean="0"/>
              <a:t>Bullying</a:t>
            </a:r>
            <a:r>
              <a:rPr lang="en-US" sz="1800" dirty="0"/>
              <a:t/>
            </a:r>
            <a:br>
              <a:rPr lang="en-US" sz="1800" dirty="0"/>
            </a:br>
            <a:r>
              <a:rPr lang="en-US" dirty="0" smtClean="0"/>
              <a:t>MUST</a:t>
            </a:r>
            <a:r>
              <a:rPr lang="en-US" sz="1800" dirty="0"/>
              <a:t/>
            </a:r>
            <a:br>
              <a:rPr lang="en-US" sz="1800" dirty="0"/>
            </a:br>
            <a:r>
              <a:rPr lang="en-US" sz="1800" dirty="0"/>
              <a:t>be investigated</a:t>
            </a:r>
            <a:br>
              <a:rPr lang="en-US" sz="1800" dirty="0"/>
            </a:br>
            <a:r>
              <a:rPr lang="en-US" sz="1800" dirty="0"/>
              <a:t>when it occurs…</a:t>
            </a:r>
          </a:p>
        </p:txBody>
      </p:sp>
      <p:graphicFrame>
        <p:nvGraphicFramePr>
          <p:cNvPr id="6" name="Content Placeholder 5"/>
          <p:cNvGraphicFramePr>
            <a:graphicFrameLocks noGrp="1"/>
          </p:cNvGraphicFramePr>
          <p:nvPr>
            <p:ph idx="1"/>
            <p:extLst/>
          </p:nvPr>
        </p:nvGraphicFramePr>
        <p:xfrm>
          <a:off x="1560008" y="1068266"/>
          <a:ext cx="7286337" cy="4544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altLang="en-US" dirty="0" smtClean="0">
                <a:solidFill>
                  <a:schemeClr val="tx1"/>
                </a:solidFill>
              </a:rPr>
              <a:t>© Shipman &amp; Goodwin LLP 2021. All rights reserved.</a:t>
            </a:r>
            <a:endParaRPr lang="en-US" altLang="en-US" dirty="0">
              <a:solidFill>
                <a:schemeClr val="tx1"/>
              </a:solidFill>
            </a:endParaRPr>
          </a:p>
        </p:txBody>
      </p:sp>
      <p:sp>
        <p:nvSpPr>
          <p:cNvPr id="5" name="Slide Number Placeholder 4"/>
          <p:cNvSpPr>
            <a:spLocks noGrp="1"/>
          </p:cNvSpPr>
          <p:nvPr>
            <p:ph type="sldNum" sz="quarter" idx="12"/>
          </p:nvPr>
        </p:nvSpPr>
        <p:spPr/>
        <p:txBody>
          <a:bodyPr/>
          <a:lstStyle/>
          <a:p>
            <a:fld id="{E6C0C164-648A-654B-87AA-0915A2DD7517}" type="slidenum">
              <a:rPr lang="en-US" smtClean="0"/>
              <a:t>85</a:t>
            </a:fld>
            <a:endParaRPr lang="en-US" dirty="0"/>
          </a:p>
        </p:txBody>
      </p:sp>
    </p:spTree>
    <p:extLst>
      <p:ext uri="{BB962C8B-B14F-4D97-AF65-F5344CB8AC3E}">
        <p14:creationId xmlns:p14="http://schemas.microsoft.com/office/powerpoint/2010/main" val="271900249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792" y="2618630"/>
            <a:ext cx="2749999" cy="1055840"/>
          </a:xfrm>
        </p:spPr>
        <p:txBody>
          <a:bodyPr>
            <a:noAutofit/>
          </a:bodyPr>
          <a:lstStyle/>
          <a:p>
            <a:pPr algn="ctr"/>
            <a:r>
              <a:rPr lang="en-US" dirty="0" smtClean="0"/>
              <a:t>AND</a:t>
            </a:r>
            <a:br>
              <a:rPr lang="en-US" dirty="0" smtClean="0"/>
            </a:br>
            <a:r>
              <a:rPr lang="en-US" dirty="0" smtClean="0"/>
              <a:t>Bullying</a:t>
            </a:r>
            <a:r>
              <a:rPr lang="en-US" sz="1800" dirty="0"/>
              <a:t/>
            </a:r>
            <a:br>
              <a:rPr lang="en-US" sz="1800" dirty="0"/>
            </a:br>
            <a:r>
              <a:rPr lang="en-US" dirty="0" smtClean="0"/>
              <a:t>MUST</a:t>
            </a:r>
            <a:r>
              <a:rPr lang="en-US" sz="1800" dirty="0"/>
              <a:t/>
            </a:r>
            <a:br>
              <a:rPr lang="en-US" sz="1800" dirty="0"/>
            </a:br>
            <a:r>
              <a:rPr lang="en-US" sz="1800" dirty="0"/>
              <a:t>be investigated</a:t>
            </a:r>
            <a:br>
              <a:rPr lang="en-US" sz="1800" dirty="0"/>
            </a:br>
            <a:r>
              <a:rPr lang="en-US" sz="1800" dirty="0"/>
              <a:t>when it occurs…</a:t>
            </a:r>
          </a:p>
        </p:txBody>
      </p:sp>
      <p:graphicFrame>
        <p:nvGraphicFramePr>
          <p:cNvPr id="6" name="Content Placeholder 5"/>
          <p:cNvGraphicFramePr>
            <a:graphicFrameLocks noGrp="1"/>
          </p:cNvGraphicFramePr>
          <p:nvPr>
            <p:ph idx="1"/>
            <p:extLst/>
          </p:nvPr>
        </p:nvGraphicFramePr>
        <p:xfrm>
          <a:off x="1560008" y="1068266"/>
          <a:ext cx="7286337" cy="4544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altLang="en-US" dirty="0" smtClean="0">
                <a:solidFill>
                  <a:schemeClr val="tx1"/>
                </a:solidFill>
              </a:rPr>
              <a:t>© Shipman &amp; Goodwin LLP 2021. All rights reserved.</a:t>
            </a:r>
            <a:endParaRPr lang="en-US" altLang="en-US" dirty="0">
              <a:solidFill>
                <a:schemeClr val="tx1"/>
              </a:solidFill>
            </a:endParaRPr>
          </a:p>
        </p:txBody>
      </p:sp>
      <p:sp>
        <p:nvSpPr>
          <p:cNvPr id="5" name="Slide Number Placeholder 4"/>
          <p:cNvSpPr>
            <a:spLocks noGrp="1"/>
          </p:cNvSpPr>
          <p:nvPr>
            <p:ph type="sldNum" sz="quarter" idx="12"/>
          </p:nvPr>
        </p:nvSpPr>
        <p:spPr/>
        <p:txBody>
          <a:bodyPr/>
          <a:lstStyle/>
          <a:p>
            <a:fld id="{E6C0C164-648A-654B-87AA-0915A2DD7517}" type="slidenum">
              <a:rPr lang="en-US" smtClean="0"/>
              <a:t>86</a:t>
            </a:fld>
            <a:endParaRPr lang="en-US" dirty="0"/>
          </a:p>
        </p:txBody>
      </p:sp>
    </p:spTree>
    <p:extLst>
      <p:ext uri="{BB962C8B-B14F-4D97-AF65-F5344CB8AC3E}">
        <p14:creationId xmlns:p14="http://schemas.microsoft.com/office/powerpoint/2010/main" val="19987335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the Investigation is Complete…</a:t>
            </a:r>
            <a:endParaRPr lang="en-US" dirty="0"/>
          </a:p>
        </p:txBody>
      </p:sp>
      <p:sp>
        <p:nvSpPr>
          <p:cNvPr id="3" name="Content Placeholder 2"/>
          <p:cNvSpPr>
            <a:spLocks noGrp="1"/>
          </p:cNvSpPr>
          <p:nvPr>
            <p:ph idx="1"/>
          </p:nvPr>
        </p:nvSpPr>
        <p:spPr>
          <a:xfrm>
            <a:off x="331278" y="1371600"/>
            <a:ext cx="8515543" cy="3734786"/>
          </a:xfrm>
        </p:spPr>
        <p:txBody>
          <a:bodyPr>
            <a:normAutofit/>
          </a:bodyPr>
          <a:lstStyle/>
          <a:p>
            <a:pPr>
              <a:lnSpc>
                <a:spcPct val="80000"/>
              </a:lnSpc>
              <a:spcAft>
                <a:spcPts val="900"/>
              </a:spcAft>
              <a:defRPr/>
            </a:pPr>
            <a:r>
              <a:rPr lang="en-US" sz="1800" dirty="0"/>
              <a:t>No written report </a:t>
            </a:r>
            <a:r>
              <a:rPr lang="en-US" sz="1800" b="1" u="sng" dirty="0">
                <a:solidFill>
                  <a:srgbClr val="006BA4"/>
                </a:solidFill>
              </a:rPr>
              <a:t>required</a:t>
            </a:r>
            <a:r>
              <a:rPr lang="en-US" sz="1800" dirty="0">
                <a:solidFill>
                  <a:srgbClr val="006BA4"/>
                </a:solidFill>
              </a:rPr>
              <a:t>.</a:t>
            </a:r>
            <a:r>
              <a:rPr lang="en-US" sz="1800" dirty="0"/>
              <a:t>  However, district must have procedures to document and maintain records of complaints and investigations.</a:t>
            </a:r>
          </a:p>
          <a:p>
            <a:pPr>
              <a:lnSpc>
                <a:spcPct val="80000"/>
              </a:lnSpc>
              <a:spcAft>
                <a:spcPts val="900"/>
              </a:spcAft>
              <a:defRPr/>
            </a:pPr>
            <a:r>
              <a:rPr lang="en-US" sz="1800" dirty="0"/>
              <a:t>Must have list of verified incidents. </a:t>
            </a:r>
          </a:p>
          <a:p>
            <a:pPr>
              <a:lnSpc>
                <a:spcPct val="80000"/>
              </a:lnSpc>
              <a:spcAft>
                <a:spcPts val="900"/>
              </a:spcAft>
              <a:defRPr/>
            </a:pPr>
            <a:r>
              <a:rPr lang="en-US" sz="1800" dirty="0"/>
              <a:t>Within </a:t>
            </a:r>
            <a:r>
              <a:rPr lang="en-US" sz="1800" b="1" i="1" dirty="0">
                <a:solidFill>
                  <a:srgbClr val="006BA4"/>
                </a:solidFill>
              </a:rPr>
              <a:t>48</a:t>
            </a:r>
            <a:r>
              <a:rPr lang="en-US" sz="1800" dirty="0">
                <a:solidFill>
                  <a:srgbClr val="006BA4"/>
                </a:solidFill>
              </a:rPr>
              <a:t> </a:t>
            </a:r>
            <a:r>
              <a:rPr lang="en-US" sz="1800" b="1" i="1" dirty="0">
                <a:solidFill>
                  <a:srgbClr val="006BA4"/>
                </a:solidFill>
              </a:rPr>
              <a:t>hours of the completion of the investigation</a:t>
            </a:r>
            <a:r>
              <a:rPr lang="en-US" sz="1800" dirty="0">
                <a:solidFill>
                  <a:srgbClr val="006BA4"/>
                </a:solidFill>
              </a:rPr>
              <a:t>,</a:t>
            </a:r>
            <a:r>
              <a:rPr lang="en-US" sz="1800" dirty="0"/>
              <a:t> school officials must notify parents of any student who commits a verified act of bullying and the parents of any student against whom such act of bullying was committed.</a:t>
            </a:r>
          </a:p>
          <a:p>
            <a:pPr>
              <a:lnSpc>
                <a:spcPct val="80000"/>
              </a:lnSpc>
              <a:spcAft>
                <a:spcPts val="900"/>
              </a:spcAft>
              <a:defRPr/>
            </a:pPr>
            <a:r>
              <a:rPr lang="en-US" sz="1800" dirty="0" smtClean="0"/>
              <a:t>Notify parents, verbally </a:t>
            </a:r>
            <a:r>
              <a:rPr lang="en-US" sz="1800" dirty="0"/>
              <a:t>and by electronic mail, if such parents' or guardians' electronic mail addresses are known, </a:t>
            </a:r>
            <a:r>
              <a:rPr lang="en-US" sz="1800" dirty="0" smtClean="0"/>
              <a:t>that </a:t>
            </a:r>
            <a:r>
              <a:rPr lang="en-US" sz="1800" dirty="0"/>
              <a:t>such </a:t>
            </a:r>
            <a:r>
              <a:rPr lang="en-US" sz="1800" b="1" i="1" dirty="0">
                <a:solidFill>
                  <a:schemeClr val="accent2"/>
                </a:solidFill>
              </a:rPr>
              <a:t>parents or guardians may refer to the plain language explanation of the rights and remedies available under sections 10-4a and 10-4b</a:t>
            </a:r>
            <a:r>
              <a:rPr lang="en-US" sz="1800" dirty="0"/>
              <a:t> published on the Internet web site of the local or regional board of education</a:t>
            </a:r>
          </a:p>
          <a:p>
            <a:pPr>
              <a:lnSpc>
                <a:spcPct val="80000"/>
              </a:lnSpc>
              <a:spcAft>
                <a:spcPts val="900"/>
              </a:spcAft>
              <a:defRPr/>
            </a:pPr>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defTabSz="685800" fontAlgn="auto">
              <a:spcBef>
                <a:spcPts val="0"/>
              </a:spcBef>
              <a:spcAft>
                <a:spcPts val="0"/>
              </a:spcAft>
            </a:pPr>
            <a:r>
              <a:rPr lang="en-US" altLang="en-US" dirty="0">
                <a:solidFill>
                  <a:prstClr val="black"/>
                </a:solidFill>
                <a:latin typeface="Calibri" panose="020F0502020204030204"/>
                <a:ea typeface="+mn-ea"/>
                <a:cs typeface="+mn-cs"/>
              </a:rPr>
              <a:t>© Shipman &amp; Goodwin LLP 2021. All rights reserved.</a:t>
            </a:r>
          </a:p>
        </p:txBody>
      </p:sp>
      <p:sp>
        <p:nvSpPr>
          <p:cNvPr id="5" name="Slide Number Placeholder 4"/>
          <p:cNvSpPr>
            <a:spLocks noGrp="1"/>
          </p:cNvSpPr>
          <p:nvPr>
            <p:ph type="sldNum" sz="quarter" idx="12"/>
          </p:nvPr>
        </p:nvSpPr>
        <p:spPr/>
        <p:txBody>
          <a:bodyPr/>
          <a:lstStyle/>
          <a:p>
            <a:pPr defTabSz="685800" fontAlgn="auto">
              <a:spcBef>
                <a:spcPts val="0"/>
              </a:spcBef>
              <a:spcAft>
                <a:spcPts val="0"/>
              </a:spcAft>
            </a:pPr>
            <a:fld id="{E6C0C164-648A-654B-87AA-0915A2DD7517}" type="slidenum">
              <a:rPr lang="en-US" sz="1350">
                <a:solidFill>
                  <a:prstClr val="black"/>
                </a:solidFill>
                <a:latin typeface="Calibri" panose="020F0502020204030204"/>
                <a:ea typeface="+mn-ea"/>
                <a:cs typeface="+mn-cs"/>
              </a:rPr>
              <a:pPr defTabSz="685800" fontAlgn="auto">
                <a:spcBef>
                  <a:spcPts val="0"/>
                </a:spcBef>
                <a:spcAft>
                  <a:spcPts val="0"/>
                </a:spcAft>
              </a:pPr>
              <a:t>87</a:t>
            </a:fld>
            <a:endParaRPr lang="en-US" sz="1350" dirty="0">
              <a:solidFill>
                <a:prstClr val="black"/>
              </a:solidFill>
              <a:latin typeface="Calibri" panose="020F0502020204030204"/>
              <a:ea typeface="+mn-ea"/>
              <a:cs typeface="+mn-cs"/>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4913710" y="3264588"/>
            <a:ext cx="4230290" cy="2736163"/>
          </a:xfrm>
          <a:prstGeom prst="rect">
            <a:avLst/>
          </a:prstGeom>
        </p:spPr>
      </p:pic>
    </p:spTree>
    <p:extLst>
      <p:ext uri="{BB962C8B-B14F-4D97-AF65-F5344CB8AC3E}">
        <p14:creationId xmlns:p14="http://schemas.microsoft.com/office/powerpoint/2010/main" val="294358225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the Investigation is Complete…</a:t>
            </a:r>
            <a:endParaRPr lang="en-US" dirty="0"/>
          </a:p>
        </p:txBody>
      </p:sp>
      <p:sp>
        <p:nvSpPr>
          <p:cNvPr id="3" name="Content Placeholder 2"/>
          <p:cNvSpPr>
            <a:spLocks noGrp="1"/>
          </p:cNvSpPr>
          <p:nvPr>
            <p:ph idx="1"/>
          </p:nvPr>
        </p:nvSpPr>
        <p:spPr>
          <a:xfrm>
            <a:off x="331278" y="1915768"/>
            <a:ext cx="8515543" cy="3734786"/>
          </a:xfrm>
        </p:spPr>
        <p:txBody>
          <a:bodyPr>
            <a:normAutofit/>
          </a:bodyPr>
          <a:lstStyle/>
          <a:p>
            <a:pPr>
              <a:lnSpc>
                <a:spcPct val="80000"/>
              </a:lnSpc>
              <a:spcAft>
                <a:spcPts val="900"/>
              </a:spcAft>
              <a:defRPr/>
            </a:pPr>
            <a:r>
              <a:rPr lang="en-US" dirty="0"/>
              <a:t>Parents of a student whom such act was directed must be invited to a meeting where the school communicates the measures being taken by the school to ensure student safety and prevent further </a:t>
            </a:r>
            <a:r>
              <a:rPr lang="en-US" dirty="0" smtClean="0"/>
              <a:t>acts of bullying.</a:t>
            </a:r>
          </a:p>
          <a:p>
            <a:pPr>
              <a:lnSpc>
                <a:spcPct val="80000"/>
              </a:lnSpc>
              <a:spcAft>
                <a:spcPts val="900"/>
              </a:spcAft>
              <a:defRPr/>
            </a:pPr>
            <a:r>
              <a:rPr lang="en-US" dirty="0" smtClean="0"/>
              <a:t>Parents of a student who commits any verified act of bullying must be invited to a meeting to discuss specific interventions undertaken by the school to prevent further acts of bullying.</a:t>
            </a:r>
          </a:p>
          <a:p>
            <a:pPr>
              <a:lnSpc>
                <a:spcPct val="80000"/>
              </a:lnSpc>
              <a:spcAft>
                <a:spcPts val="900"/>
              </a:spcAft>
              <a:defRPr/>
            </a:pPr>
            <a:r>
              <a:rPr lang="en-US" dirty="0"/>
              <a:t>Meetings with each set of parents should be separate and distinct.</a:t>
            </a:r>
          </a:p>
          <a:p>
            <a:pPr marL="0" indent="0">
              <a:lnSpc>
                <a:spcPct val="80000"/>
              </a:lnSpc>
              <a:spcAft>
                <a:spcPts val="900"/>
              </a:spcAft>
              <a:buNone/>
              <a:defRPr/>
            </a:pPr>
            <a:r>
              <a:rPr lang="en-US" dirty="0" smtClean="0"/>
              <a:t> </a:t>
            </a:r>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defTabSz="685800" fontAlgn="auto">
              <a:spcBef>
                <a:spcPts val="0"/>
              </a:spcBef>
              <a:spcAft>
                <a:spcPts val="0"/>
              </a:spcAft>
            </a:pPr>
            <a:r>
              <a:rPr lang="en-US" altLang="en-US" dirty="0">
                <a:solidFill>
                  <a:prstClr val="black"/>
                </a:solidFill>
                <a:latin typeface="Calibri" panose="020F0502020204030204"/>
                <a:ea typeface="+mn-ea"/>
                <a:cs typeface="+mn-cs"/>
              </a:rPr>
              <a:t>© Shipman &amp; Goodwin LLP 2021. All rights reserved.</a:t>
            </a:r>
          </a:p>
        </p:txBody>
      </p:sp>
      <p:sp>
        <p:nvSpPr>
          <p:cNvPr id="5" name="Slide Number Placeholder 4"/>
          <p:cNvSpPr>
            <a:spLocks noGrp="1"/>
          </p:cNvSpPr>
          <p:nvPr>
            <p:ph type="sldNum" sz="quarter" idx="12"/>
          </p:nvPr>
        </p:nvSpPr>
        <p:spPr/>
        <p:txBody>
          <a:bodyPr/>
          <a:lstStyle/>
          <a:p>
            <a:pPr defTabSz="685800" fontAlgn="auto">
              <a:spcBef>
                <a:spcPts val="0"/>
              </a:spcBef>
              <a:spcAft>
                <a:spcPts val="0"/>
              </a:spcAft>
            </a:pPr>
            <a:fld id="{E6C0C164-648A-654B-87AA-0915A2DD7517}" type="slidenum">
              <a:rPr lang="en-US" sz="1350">
                <a:solidFill>
                  <a:prstClr val="black"/>
                </a:solidFill>
                <a:latin typeface="Calibri" panose="020F0502020204030204"/>
                <a:ea typeface="+mn-ea"/>
                <a:cs typeface="+mn-cs"/>
              </a:rPr>
              <a:pPr defTabSz="685800" fontAlgn="auto">
                <a:spcBef>
                  <a:spcPts val="0"/>
                </a:spcBef>
                <a:spcAft>
                  <a:spcPts val="0"/>
                </a:spcAft>
              </a:pPr>
              <a:t>88</a:t>
            </a:fld>
            <a:endParaRPr lang="en-US" sz="1350" dirty="0">
              <a:solidFill>
                <a:prstClr val="black"/>
              </a:solidFill>
              <a:latin typeface="Calibri" panose="020F0502020204030204"/>
              <a:ea typeface="+mn-ea"/>
              <a:cs typeface="+mn-cs"/>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4913710" y="3264588"/>
            <a:ext cx="4230290" cy="2736163"/>
          </a:xfrm>
          <a:prstGeom prst="rect">
            <a:avLst/>
          </a:prstGeom>
        </p:spPr>
      </p:pic>
    </p:spTree>
    <p:extLst>
      <p:ext uri="{BB962C8B-B14F-4D97-AF65-F5344CB8AC3E}">
        <p14:creationId xmlns:p14="http://schemas.microsoft.com/office/powerpoint/2010/main" val="280439555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defTabSz="685800" fontAlgn="auto">
              <a:spcBef>
                <a:spcPts val="0"/>
              </a:spcBef>
              <a:spcAft>
                <a:spcPts val="0"/>
              </a:spcAft>
            </a:pPr>
            <a:r>
              <a:rPr lang="en-US" dirty="0">
                <a:solidFill>
                  <a:prstClr val="black"/>
                </a:solidFill>
                <a:latin typeface="Calibri" panose="020F0502020204030204"/>
                <a:ea typeface="+mn-ea"/>
                <a:cs typeface="+mn-cs"/>
              </a:rPr>
              <a:t>© Shipman &amp; Goodwin LLP 2021. All rights reserved.</a:t>
            </a:r>
          </a:p>
        </p:txBody>
      </p:sp>
      <p:sp>
        <p:nvSpPr>
          <p:cNvPr id="3" name="Slide Number Placeholder 2"/>
          <p:cNvSpPr>
            <a:spLocks noGrp="1"/>
          </p:cNvSpPr>
          <p:nvPr>
            <p:ph type="sldNum" sz="quarter" idx="12"/>
          </p:nvPr>
        </p:nvSpPr>
        <p:spPr/>
        <p:txBody>
          <a:bodyPr/>
          <a:lstStyle/>
          <a:p>
            <a:pPr defTabSz="685800" fontAlgn="auto">
              <a:spcBef>
                <a:spcPts val="0"/>
              </a:spcBef>
              <a:spcAft>
                <a:spcPts val="0"/>
              </a:spcAft>
            </a:pPr>
            <a:fld id="{E6C0C164-648A-654B-87AA-0915A2DD7517}" type="slidenum">
              <a:rPr lang="en-US" sz="1350">
                <a:solidFill>
                  <a:prstClr val="black"/>
                </a:solidFill>
                <a:latin typeface="Calibri" panose="020F0502020204030204"/>
                <a:ea typeface="+mn-ea"/>
                <a:cs typeface="+mn-cs"/>
              </a:rPr>
              <a:pPr defTabSz="685800" fontAlgn="auto">
                <a:spcBef>
                  <a:spcPts val="0"/>
                </a:spcBef>
                <a:spcAft>
                  <a:spcPts val="0"/>
                </a:spcAft>
              </a:pPr>
              <a:t>89</a:t>
            </a:fld>
            <a:endParaRPr lang="en-US" sz="1350" dirty="0">
              <a:solidFill>
                <a:prstClr val="black"/>
              </a:solidFill>
              <a:latin typeface="Calibri" panose="020F0502020204030204"/>
              <a:ea typeface="+mn-ea"/>
              <a:cs typeface="+mn-cs"/>
            </a:endParaRPr>
          </a:p>
        </p:txBody>
      </p:sp>
      <p:sp>
        <p:nvSpPr>
          <p:cNvPr id="4" name="TextBox 3"/>
          <p:cNvSpPr txBox="1"/>
          <p:nvPr/>
        </p:nvSpPr>
        <p:spPr>
          <a:xfrm>
            <a:off x="1561289" y="863769"/>
            <a:ext cx="7200900" cy="507831"/>
          </a:xfrm>
          <a:prstGeom prst="rect">
            <a:avLst/>
          </a:prstGeom>
          <a:noFill/>
        </p:spPr>
        <p:txBody>
          <a:bodyPr wrap="square" rtlCol="0">
            <a:spAutoFit/>
          </a:bodyPr>
          <a:lstStyle/>
          <a:p>
            <a:pPr defTabSz="685800" fontAlgn="auto">
              <a:spcBef>
                <a:spcPts val="0"/>
              </a:spcBef>
              <a:spcAft>
                <a:spcPts val="0"/>
              </a:spcAft>
            </a:pPr>
            <a:r>
              <a:rPr lang="en-US" sz="2700" dirty="0">
                <a:solidFill>
                  <a:prstClr val="white"/>
                </a:solidFill>
                <a:latin typeface="Book Antiqua" panose="02040602050305030304" pitchFamily="18" charset="0"/>
                <a:ea typeface="+mn-ea"/>
                <a:cs typeface="+mn-cs"/>
              </a:rPr>
              <a:t>What are my responsibilities for intervention?</a:t>
            </a:r>
          </a:p>
        </p:txBody>
      </p:sp>
      <p:sp>
        <p:nvSpPr>
          <p:cNvPr id="5" name="Content Placeholder 2"/>
          <p:cNvSpPr txBox="1">
            <a:spLocks/>
          </p:cNvSpPr>
          <p:nvPr/>
        </p:nvSpPr>
        <p:spPr>
          <a:xfrm>
            <a:off x="393971" y="2413794"/>
            <a:ext cx="8519726" cy="3344419"/>
          </a:xfrm>
          <a:prstGeom prst="rect">
            <a:avLst/>
          </a:prstGeom>
        </p:spPr>
        <p:txBody>
          <a:bodyPr vert="horz" lIns="68580" tIns="34290" rIns="68580" bIns="34290" rtlCol="0">
            <a:normAutofit/>
          </a:bodyPr>
          <a:lstStyle>
            <a:lvl1pPr marL="228600" indent="-228600" algn="l" defTabSz="914400" rtl="0" eaLnBrk="1" latinLnBrk="0" hangingPunct="1">
              <a:lnSpc>
                <a:spcPct val="100000"/>
              </a:lnSpc>
              <a:spcBef>
                <a:spcPts val="600"/>
              </a:spcBef>
              <a:spcAft>
                <a:spcPts val="600"/>
              </a:spcAft>
              <a:buClr>
                <a:srgbClr val="006BA4"/>
              </a:buClr>
              <a:buFont typeface="Arial" panose="020B0604020202020204" pitchFamily="34" charset="0"/>
              <a:buChar char="•"/>
              <a:defRPr sz="2800" b="0" i="0" kern="1200">
                <a:solidFill>
                  <a:schemeClr val="tx1"/>
                </a:solidFill>
                <a:latin typeface="Book Antiqua" panose="02040602050305030304" pitchFamily="18" charset="0"/>
                <a:ea typeface="+mn-ea"/>
                <a:cs typeface="+mn-cs"/>
              </a:defRPr>
            </a:lvl1pPr>
            <a:lvl2pPr marL="685800" indent="-228600" algn="l" defTabSz="914400" rtl="0" eaLnBrk="1" latinLnBrk="0" hangingPunct="1">
              <a:lnSpc>
                <a:spcPct val="100000"/>
              </a:lnSpc>
              <a:spcBef>
                <a:spcPts val="600"/>
              </a:spcBef>
              <a:spcAft>
                <a:spcPts val="600"/>
              </a:spcAft>
              <a:buClr>
                <a:srgbClr val="006BA4"/>
              </a:buClr>
              <a:buSzPct val="80000"/>
              <a:buFont typeface="Wingdings" pitchFamily="2" charset="2"/>
              <a:buChar char="§"/>
              <a:defRPr sz="2400" b="0" i="0" kern="1200">
                <a:solidFill>
                  <a:schemeClr val="tx1"/>
                </a:solidFill>
                <a:latin typeface="Book Antiqua" panose="02040602050305030304" pitchFamily="18" charset="0"/>
                <a:ea typeface="+mn-ea"/>
                <a:cs typeface="+mn-cs"/>
              </a:defRPr>
            </a:lvl2pPr>
            <a:lvl3pPr marL="1143000" indent="-228600" algn="l" defTabSz="914400" rtl="0" eaLnBrk="1" latinLnBrk="0" hangingPunct="1">
              <a:lnSpc>
                <a:spcPct val="100000"/>
              </a:lnSpc>
              <a:spcBef>
                <a:spcPts val="600"/>
              </a:spcBef>
              <a:spcAft>
                <a:spcPts val="600"/>
              </a:spcAft>
              <a:buClr>
                <a:srgbClr val="006BA4"/>
              </a:buClr>
              <a:buSzPct val="70000"/>
              <a:buFont typeface="Courier New" panose="02070309020205020404" pitchFamily="49" charset="0"/>
              <a:buChar char="o"/>
              <a:defRPr sz="2200" b="0" i="0" kern="1200">
                <a:solidFill>
                  <a:schemeClr val="tx1"/>
                </a:solidFill>
                <a:latin typeface="Book Antiqua" panose="02040602050305030304" pitchFamily="18" charset="0"/>
                <a:ea typeface="+mn-ea"/>
                <a:cs typeface="+mn-cs"/>
              </a:defRPr>
            </a:lvl3pPr>
            <a:lvl4pPr marL="1600200" indent="-228600" algn="l" defTabSz="914400" rtl="0" eaLnBrk="1" latinLnBrk="0" hangingPunct="1">
              <a:lnSpc>
                <a:spcPct val="100000"/>
              </a:lnSpc>
              <a:spcBef>
                <a:spcPts val="600"/>
              </a:spcBef>
              <a:spcAft>
                <a:spcPts val="600"/>
              </a:spcAft>
              <a:buClr>
                <a:srgbClr val="006BA4"/>
              </a:buClr>
              <a:buSzPct val="60000"/>
              <a:buFont typeface="Wingdings" pitchFamily="2" charset="2"/>
              <a:buChar char="v"/>
              <a:defRPr sz="2000" b="0" i="0" kern="1200">
                <a:solidFill>
                  <a:schemeClr val="tx1"/>
                </a:solidFill>
                <a:latin typeface="Book Antiqua" panose="02040602050305030304" pitchFamily="18" charset="0"/>
                <a:ea typeface="+mn-ea"/>
                <a:cs typeface="+mn-cs"/>
              </a:defRPr>
            </a:lvl4pPr>
            <a:lvl5pPr marL="2057400" indent="-228600" algn="l" defTabSz="914400" rtl="0" eaLnBrk="1" latinLnBrk="0" hangingPunct="1">
              <a:lnSpc>
                <a:spcPct val="90000"/>
              </a:lnSpc>
              <a:spcBef>
                <a:spcPts val="500"/>
              </a:spcBef>
              <a:buClr>
                <a:srgbClr val="006BA4"/>
              </a:buClr>
              <a:buSzPct val="60000"/>
              <a:buFont typeface="Wingdings" pitchFamily="2" charset="2"/>
              <a:buChar char="q"/>
              <a:defRPr sz="2000" b="0" i="0" kern="1200">
                <a:solidFill>
                  <a:schemeClr val="tx1"/>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fontAlgn="auto">
              <a:spcBef>
                <a:spcPts val="450"/>
              </a:spcBef>
              <a:spcAft>
                <a:spcPts val="450"/>
              </a:spcAft>
            </a:pPr>
            <a:r>
              <a:rPr lang="en-US" sz="2100" dirty="0">
                <a:solidFill>
                  <a:prstClr val="black"/>
                </a:solidFill>
              </a:rPr>
              <a:t>When acts of bullying are verified, school officials must develop “</a:t>
            </a:r>
            <a:r>
              <a:rPr lang="en-US" sz="2100" b="1" dirty="0">
                <a:solidFill>
                  <a:srgbClr val="1D6295"/>
                </a:solidFill>
              </a:rPr>
              <a:t>student safety support plans </a:t>
            </a:r>
            <a:r>
              <a:rPr lang="en-US" sz="2100" dirty="0">
                <a:solidFill>
                  <a:prstClr val="black"/>
                </a:solidFill>
              </a:rPr>
              <a:t>for students against whom an act of bullying was directed that address </a:t>
            </a:r>
            <a:r>
              <a:rPr lang="en-US" sz="2100" b="1" dirty="0">
                <a:solidFill>
                  <a:srgbClr val="1D6295"/>
                </a:solidFill>
              </a:rPr>
              <a:t>safety measures</a:t>
            </a:r>
            <a:r>
              <a:rPr lang="en-US" sz="2100" dirty="0">
                <a:solidFill>
                  <a:srgbClr val="1D6295"/>
                </a:solidFill>
              </a:rPr>
              <a:t> </a:t>
            </a:r>
            <a:r>
              <a:rPr lang="en-US" sz="2100" dirty="0">
                <a:solidFill>
                  <a:prstClr val="black"/>
                </a:solidFill>
              </a:rPr>
              <a:t>the school will take to protect such students against further acts of bullying.” </a:t>
            </a:r>
          </a:p>
          <a:p>
            <a:pPr marL="0" indent="0" defTabSz="685800" fontAlgn="auto">
              <a:spcBef>
                <a:spcPts val="450"/>
              </a:spcBef>
              <a:spcAft>
                <a:spcPts val="450"/>
              </a:spcAft>
              <a:buNone/>
            </a:pPr>
            <a:endParaRPr lang="en-US" sz="675" dirty="0">
              <a:solidFill>
                <a:prstClr val="black"/>
              </a:solidFill>
            </a:endParaRPr>
          </a:p>
          <a:p>
            <a:pPr marL="171450" indent="-171450" defTabSz="685800" fontAlgn="auto">
              <a:spcBef>
                <a:spcPts val="450"/>
              </a:spcBef>
              <a:spcAft>
                <a:spcPts val="450"/>
              </a:spcAft>
            </a:pPr>
            <a:r>
              <a:rPr lang="en-US" sz="2100" dirty="0">
                <a:solidFill>
                  <a:prstClr val="black"/>
                </a:solidFill>
              </a:rPr>
              <a:t>When there are repeated verified acts of bullying against a single individual student or recurrently perpetrated bullying incidents by the same individual, school officials must develop </a:t>
            </a:r>
            <a:r>
              <a:rPr lang="en-US" sz="2100" b="1" dirty="0">
                <a:solidFill>
                  <a:srgbClr val="1D6295"/>
                </a:solidFill>
              </a:rPr>
              <a:t>case-by-case interventions</a:t>
            </a:r>
            <a:r>
              <a:rPr lang="en-US" sz="2100" b="1" dirty="0">
                <a:solidFill>
                  <a:srgbClr val="0000FF"/>
                </a:solidFill>
              </a:rPr>
              <a:t> </a:t>
            </a:r>
            <a:r>
              <a:rPr lang="en-US" sz="2100" dirty="0">
                <a:solidFill>
                  <a:prstClr val="black"/>
                </a:solidFill>
              </a:rPr>
              <a:t>that may include both counseling and discipline.</a:t>
            </a:r>
          </a:p>
        </p:txBody>
      </p:sp>
    </p:spTree>
    <p:extLst>
      <p:ext uri="{BB962C8B-B14F-4D97-AF65-F5344CB8AC3E}">
        <p14:creationId xmlns:p14="http://schemas.microsoft.com/office/powerpoint/2010/main" val="3252226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304800"/>
            <a:ext cx="8229600" cy="523220"/>
          </a:xfrm>
        </p:spPr>
        <p:txBody>
          <a:bodyPr>
            <a:spAutoFit/>
          </a:bodyPr>
          <a:lstStyle/>
          <a:p>
            <a:pPr eaLnBrk="1" hangingPunct="1"/>
            <a:r>
              <a:rPr lang="en-US" dirty="0" smtClean="0">
                <a:solidFill>
                  <a:schemeClr val="tx2"/>
                </a:solidFill>
                <a:latin typeface="Source Sans Pro" charset="0"/>
              </a:rPr>
              <a:t>Grievance Process v. Procedure</a:t>
            </a:r>
            <a:endParaRPr lang="en-US" dirty="0">
              <a:solidFill>
                <a:schemeClr val="tx2"/>
              </a:solidFill>
              <a:latin typeface="Source Sans Pro" charset="0"/>
            </a:endParaRPr>
          </a:p>
        </p:txBody>
      </p:sp>
      <p:sp>
        <p:nvSpPr>
          <p:cNvPr id="22" name="Rectangle 21"/>
          <p:cNvSpPr/>
          <p:nvPr/>
        </p:nvSpPr>
        <p:spPr>
          <a:xfrm>
            <a:off x="4343400" y="91440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
        <p:nvSpPr>
          <p:cNvPr id="7" name="Rectangle 6"/>
          <p:cNvSpPr/>
          <p:nvPr/>
        </p:nvSpPr>
        <p:spPr>
          <a:xfrm>
            <a:off x="841248" y="1520832"/>
            <a:ext cx="3169920" cy="1429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Complaints of sex discrimination involving allegations of sexual harassment</a:t>
            </a:r>
            <a:endParaRPr lang="en-US" dirty="0"/>
          </a:p>
        </p:txBody>
      </p:sp>
      <p:sp>
        <p:nvSpPr>
          <p:cNvPr id="8" name="Rectangle 7"/>
          <p:cNvSpPr/>
          <p:nvPr/>
        </p:nvSpPr>
        <p:spPr>
          <a:xfrm>
            <a:off x="4831497" y="1520832"/>
            <a:ext cx="3169920" cy="1429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Complaints of sex discrimination that DO NOT involve sexual harassment</a:t>
            </a:r>
            <a:endParaRPr lang="en-US" dirty="0"/>
          </a:p>
        </p:txBody>
      </p:sp>
      <p:sp>
        <p:nvSpPr>
          <p:cNvPr id="9" name="Down Arrow 8"/>
          <p:cNvSpPr/>
          <p:nvPr/>
        </p:nvSpPr>
        <p:spPr>
          <a:xfrm>
            <a:off x="2067115" y="3136943"/>
            <a:ext cx="718185" cy="93878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5398424" y="4075727"/>
            <a:ext cx="2036064" cy="861774"/>
          </a:xfrm>
          <a:prstGeom prst="rect">
            <a:avLst/>
          </a:prstGeom>
          <a:noFill/>
        </p:spPr>
        <p:txBody>
          <a:bodyPr wrap="square" rtlCol="0">
            <a:spAutoFit/>
          </a:bodyPr>
          <a:lstStyle/>
          <a:p>
            <a:pPr algn="ctr"/>
            <a:r>
              <a:rPr lang="en-US" sz="2500" dirty="0" smtClean="0">
                <a:solidFill>
                  <a:schemeClr val="bg2">
                    <a:lumMod val="10000"/>
                  </a:schemeClr>
                </a:solidFill>
              </a:rPr>
              <a:t>Grievance Procedure</a:t>
            </a:r>
            <a:endParaRPr lang="en-US" sz="2500" dirty="0">
              <a:solidFill>
                <a:schemeClr val="bg2">
                  <a:lumMod val="10000"/>
                </a:schemeClr>
              </a:solidFill>
            </a:endParaRPr>
          </a:p>
        </p:txBody>
      </p:sp>
      <p:sp>
        <p:nvSpPr>
          <p:cNvPr id="11" name="TextBox 10"/>
          <p:cNvSpPr txBox="1"/>
          <p:nvPr/>
        </p:nvSpPr>
        <p:spPr>
          <a:xfrm>
            <a:off x="1474851" y="4075727"/>
            <a:ext cx="2036064" cy="861774"/>
          </a:xfrm>
          <a:prstGeom prst="rect">
            <a:avLst/>
          </a:prstGeom>
          <a:noFill/>
        </p:spPr>
        <p:txBody>
          <a:bodyPr wrap="square" rtlCol="0">
            <a:spAutoFit/>
          </a:bodyPr>
          <a:lstStyle/>
          <a:p>
            <a:pPr algn="ctr"/>
            <a:r>
              <a:rPr lang="en-US" sz="2500" dirty="0" smtClean="0">
                <a:solidFill>
                  <a:schemeClr val="bg2">
                    <a:lumMod val="10000"/>
                  </a:schemeClr>
                </a:solidFill>
              </a:rPr>
              <a:t>Grievance Process</a:t>
            </a:r>
            <a:endParaRPr lang="en-US" sz="2500" dirty="0">
              <a:solidFill>
                <a:schemeClr val="bg2">
                  <a:lumMod val="10000"/>
                </a:schemeClr>
              </a:solidFill>
            </a:endParaRPr>
          </a:p>
        </p:txBody>
      </p:sp>
      <p:sp>
        <p:nvSpPr>
          <p:cNvPr id="12" name="TextBox 11"/>
          <p:cNvSpPr txBox="1"/>
          <p:nvPr/>
        </p:nvSpPr>
        <p:spPr>
          <a:xfrm>
            <a:off x="390525" y="5014511"/>
            <a:ext cx="4181475" cy="923330"/>
          </a:xfrm>
          <a:prstGeom prst="rect">
            <a:avLst/>
          </a:prstGeom>
          <a:noFill/>
        </p:spPr>
        <p:txBody>
          <a:bodyPr wrap="square" rtlCol="0">
            <a:spAutoFit/>
          </a:bodyPr>
          <a:lstStyle/>
          <a:p>
            <a:pPr algn="ctr"/>
            <a:r>
              <a:rPr lang="en-US" i="1" dirty="0" smtClean="0">
                <a:solidFill>
                  <a:schemeClr val="bg2">
                    <a:lumMod val="10000"/>
                  </a:schemeClr>
                </a:solidFill>
              </a:rPr>
              <a:t>This process is outlined in </a:t>
            </a:r>
            <a:br>
              <a:rPr lang="en-US" i="1" dirty="0" smtClean="0">
                <a:solidFill>
                  <a:schemeClr val="bg2">
                    <a:lumMod val="10000"/>
                  </a:schemeClr>
                </a:solidFill>
              </a:rPr>
            </a:br>
            <a:r>
              <a:rPr lang="en-US" i="1" dirty="0" smtClean="0">
                <a:solidFill>
                  <a:schemeClr val="bg2">
                    <a:lumMod val="10000"/>
                  </a:schemeClr>
                </a:solidFill>
              </a:rPr>
              <a:t>great detail in </a:t>
            </a:r>
            <a:br>
              <a:rPr lang="en-US" i="1" dirty="0" smtClean="0">
                <a:solidFill>
                  <a:schemeClr val="bg2">
                    <a:lumMod val="10000"/>
                  </a:schemeClr>
                </a:solidFill>
              </a:rPr>
            </a:br>
            <a:r>
              <a:rPr lang="en-US" i="1" dirty="0" smtClean="0">
                <a:solidFill>
                  <a:schemeClr val="bg2">
                    <a:lumMod val="10000"/>
                  </a:schemeClr>
                </a:solidFill>
              </a:rPr>
              <a:t>the Final Regulations</a:t>
            </a:r>
            <a:endParaRPr lang="en-US" i="1" dirty="0">
              <a:solidFill>
                <a:schemeClr val="bg2">
                  <a:lumMod val="10000"/>
                </a:schemeClr>
              </a:solidFill>
            </a:endParaRPr>
          </a:p>
        </p:txBody>
      </p:sp>
      <p:sp>
        <p:nvSpPr>
          <p:cNvPr id="13" name="TextBox 12"/>
          <p:cNvSpPr txBox="1"/>
          <p:nvPr/>
        </p:nvSpPr>
        <p:spPr>
          <a:xfrm>
            <a:off x="4343400" y="5014511"/>
            <a:ext cx="4181475" cy="1200329"/>
          </a:xfrm>
          <a:prstGeom prst="rect">
            <a:avLst/>
          </a:prstGeom>
          <a:noFill/>
        </p:spPr>
        <p:txBody>
          <a:bodyPr wrap="square" rtlCol="0">
            <a:spAutoFit/>
          </a:bodyPr>
          <a:lstStyle/>
          <a:p>
            <a:pPr algn="ctr"/>
            <a:r>
              <a:rPr lang="en-US" i="1" dirty="0" smtClean="0">
                <a:solidFill>
                  <a:schemeClr val="bg2">
                    <a:lumMod val="10000"/>
                  </a:schemeClr>
                </a:solidFill>
              </a:rPr>
              <a:t>Districts have more flexibility </a:t>
            </a:r>
            <a:br>
              <a:rPr lang="en-US" i="1" dirty="0" smtClean="0">
                <a:solidFill>
                  <a:schemeClr val="bg2">
                    <a:lumMod val="10000"/>
                  </a:schemeClr>
                </a:solidFill>
              </a:rPr>
            </a:br>
            <a:r>
              <a:rPr lang="en-US" i="1" dirty="0" smtClean="0">
                <a:solidFill>
                  <a:schemeClr val="bg2">
                    <a:lumMod val="10000"/>
                  </a:schemeClr>
                </a:solidFill>
              </a:rPr>
              <a:t>in the details of the </a:t>
            </a:r>
            <a:br>
              <a:rPr lang="en-US" i="1" dirty="0" smtClean="0">
                <a:solidFill>
                  <a:schemeClr val="bg2">
                    <a:lumMod val="10000"/>
                  </a:schemeClr>
                </a:solidFill>
              </a:rPr>
            </a:br>
            <a:r>
              <a:rPr lang="en-US" i="1" dirty="0" smtClean="0">
                <a:solidFill>
                  <a:schemeClr val="bg2">
                    <a:lumMod val="10000"/>
                  </a:schemeClr>
                </a:solidFill>
              </a:rPr>
              <a:t>grievance procedure, so long as it is prompt and equitable</a:t>
            </a:r>
            <a:endParaRPr lang="en-US" i="1" dirty="0">
              <a:solidFill>
                <a:schemeClr val="bg2">
                  <a:lumMod val="10000"/>
                </a:schemeClr>
              </a:solidFill>
            </a:endParaRPr>
          </a:p>
        </p:txBody>
      </p:sp>
      <p:sp>
        <p:nvSpPr>
          <p:cNvPr id="14" name="Down Arrow 13"/>
          <p:cNvSpPr/>
          <p:nvPr/>
        </p:nvSpPr>
        <p:spPr>
          <a:xfrm>
            <a:off x="6057364" y="3137868"/>
            <a:ext cx="718185" cy="93878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1906014890"/>
      </p:ext>
    </p:extLst>
  </p:cSld>
  <p:clrMapOvr>
    <a:masterClrMapping/>
  </p:clrMapOvr>
  <p:transition spd="med">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defTabSz="685800" fontAlgn="auto">
              <a:spcBef>
                <a:spcPts val="0"/>
              </a:spcBef>
              <a:spcAft>
                <a:spcPts val="0"/>
              </a:spcAft>
            </a:pPr>
            <a:r>
              <a:rPr lang="en-US" dirty="0">
                <a:solidFill>
                  <a:prstClr val="black"/>
                </a:solidFill>
                <a:latin typeface="Calibri" panose="020F0502020204030204"/>
                <a:ea typeface="+mn-ea"/>
                <a:cs typeface="+mn-cs"/>
              </a:rPr>
              <a:t>© Shipman &amp; Goodwin LLP 2021. All rights reserved.</a:t>
            </a:r>
          </a:p>
        </p:txBody>
      </p:sp>
      <p:sp>
        <p:nvSpPr>
          <p:cNvPr id="3" name="Slide Number Placeholder 2"/>
          <p:cNvSpPr>
            <a:spLocks noGrp="1"/>
          </p:cNvSpPr>
          <p:nvPr>
            <p:ph type="sldNum" sz="quarter" idx="12"/>
          </p:nvPr>
        </p:nvSpPr>
        <p:spPr/>
        <p:txBody>
          <a:bodyPr/>
          <a:lstStyle/>
          <a:p>
            <a:pPr defTabSz="685800" fontAlgn="auto">
              <a:spcBef>
                <a:spcPts val="0"/>
              </a:spcBef>
              <a:spcAft>
                <a:spcPts val="0"/>
              </a:spcAft>
            </a:pPr>
            <a:fld id="{E6C0C164-648A-654B-87AA-0915A2DD7517}" type="slidenum">
              <a:rPr lang="en-US" sz="1350">
                <a:solidFill>
                  <a:prstClr val="black"/>
                </a:solidFill>
                <a:latin typeface="Calibri" panose="020F0502020204030204"/>
                <a:ea typeface="+mn-ea"/>
                <a:cs typeface="+mn-cs"/>
              </a:rPr>
              <a:pPr defTabSz="685800" fontAlgn="auto">
                <a:spcBef>
                  <a:spcPts val="0"/>
                </a:spcBef>
                <a:spcAft>
                  <a:spcPts val="0"/>
                </a:spcAft>
              </a:pPr>
              <a:t>90</a:t>
            </a:fld>
            <a:endParaRPr lang="en-US" sz="1350" dirty="0">
              <a:solidFill>
                <a:prstClr val="black"/>
              </a:solidFill>
              <a:latin typeface="Calibri" panose="020F0502020204030204"/>
              <a:ea typeface="+mn-ea"/>
              <a:cs typeface="+mn-cs"/>
            </a:endParaRPr>
          </a:p>
        </p:txBody>
      </p:sp>
      <p:sp>
        <p:nvSpPr>
          <p:cNvPr id="4" name="TextBox 3"/>
          <p:cNvSpPr txBox="1"/>
          <p:nvPr/>
        </p:nvSpPr>
        <p:spPr>
          <a:xfrm>
            <a:off x="1524000" y="609600"/>
            <a:ext cx="7238189" cy="923330"/>
          </a:xfrm>
          <a:prstGeom prst="rect">
            <a:avLst/>
          </a:prstGeom>
          <a:noFill/>
        </p:spPr>
        <p:txBody>
          <a:bodyPr wrap="square" rtlCol="0">
            <a:spAutoFit/>
          </a:bodyPr>
          <a:lstStyle/>
          <a:p>
            <a:pPr defTabSz="685800" fontAlgn="auto">
              <a:spcBef>
                <a:spcPts val="0"/>
              </a:spcBef>
              <a:spcAft>
                <a:spcPts val="0"/>
              </a:spcAft>
            </a:pPr>
            <a:r>
              <a:rPr lang="en-US" sz="2700" dirty="0">
                <a:solidFill>
                  <a:prstClr val="white"/>
                </a:solidFill>
                <a:latin typeface="Book Antiqua" panose="02040602050305030304" pitchFamily="18" charset="0"/>
                <a:ea typeface="+mn-ea"/>
                <a:cs typeface="+mn-cs"/>
              </a:rPr>
              <a:t>What are </a:t>
            </a:r>
            <a:r>
              <a:rPr lang="en-US" sz="2700" b="1" dirty="0">
                <a:solidFill>
                  <a:prstClr val="white"/>
                </a:solidFill>
                <a:latin typeface="Book Antiqua" panose="02040602050305030304" pitchFamily="18" charset="0"/>
                <a:ea typeface="+mn-ea"/>
                <a:cs typeface="+mn-cs"/>
              </a:rPr>
              <a:t>appropriate consequences </a:t>
            </a:r>
            <a:r>
              <a:rPr lang="en-US" sz="2700" dirty="0">
                <a:solidFill>
                  <a:prstClr val="white"/>
                </a:solidFill>
                <a:latin typeface="Book Antiqua" panose="02040602050305030304" pitchFamily="18" charset="0"/>
                <a:ea typeface="+mn-ea"/>
                <a:cs typeface="+mn-cs"/>
              </a:rPr>
              <a:t>for bullying?</a:t>
            </a:r>
          </a:p>
        </p:txBody>
      </p:sp>
      <p:sp>
        <p:nvSpPr>
          <p:cNvPr id="5" name="Content Placeholder 2"/>
          <p:cNvSpPr txBox="1">
            <a:spLocks/>
          </p:cNvSpPr>
          <p:nvPr/>
        </p:nvSpPr>
        <p:spPr>
          <a:xfrm>
            <a:off x="457199" y="2057400"/>
            <a:ext cx="8456497" cy="4038600"/>
          </a:xfrm>
          <a:prstGeom prst="rect">
            <a:avLst/>
          </a:prstGeom>
        </p:spPr>
        <p:txBody>
          <a:bodyPr vert="horz" lIns="68580" tIns="34290" rIns="68580" bIns="34290" rtlCol="0">
            <a:normAutofit/>
          </a:bodyPr>
          <a:lstStyle>
            <a:lvl1pPr marL="228600" indent="-228600" algn="l" defTabSz="914400" rtl="0" eaLnBrk="1" latinLnBrk="0" hangingPunct="1">
              <a:lnSpc>
                <a:spcPct val="100000"/>
              </a:lnSpc>
              <a:spcBef>
                <a:spcPts val="600"/>
              </a:spcBef>
              <a:spcAft>
                <a:spcPts val="600"/>
              </a:spcAft>
              <a:buClr>
                <a:srgbClr val="006BA4"/>
              </a:buClr>
              <a:buFont typeface="Arial" panose="020B0604020202020204" pitchFamily="34" charset="0"/>
              <a:buChar char="•"/>
              <a:defRPr sz="2800" b="0" i="0" kern="1200">
                <a:solidFill>
                  <a:schemeClr val="tx1"/>
                </a:solidFill>
                <a:latin typeface="Book Antiqua" panose="02040602050305030304" pitchFamily="18" charset="0"/>
                <a:ea typeface="+mn-ea"/>
                <a:cs typeface="+mn-cs"/>
              </a:defRPr>
            </a:lvl1pPr>
            <a:lvl2pPr marL="685800" indent="-228600" algn="l" defTabSz="914400" rtl="0" eaLnBrk="1" latinLnBrk="0" hangingPunct="1">
              <a:lnSpc>
                <a:spcPct val="100000"/>
              </a:lnSpc>
              <a:spcBef>
                <a:spcPts val="600"/>
              </a:spcBef>
              <a:spcAft>
                <a:spcPts val="600"/>
              </a:spcAft>
              <a:buClr>
                <a:srgbClr val="006BA4"/>
              </a:buClr>
              <a:buSzPct val="80000"/>
              <a:buFont typeface="Wingdings" pitchFamily="2" charset="2"/>
              <a:buChar char="§"/>
              <a:defRPr sz="2400" b="0" i="0" kern="1200">
                <a:solidFill>
                  <a:schemeClr val="tx1"/>
                </a:solidFill>
                <a:latin typeface="Book Antiqua" panose="02040602050305030304" pitchFamily="18" charset="0"/>
                <a:ea typeface="+mn-ea"/>
                <a:cs typeface="+mn-cs"/>
              </a:defRPr>
            </a:lvl2pPr>
            <a:lvl3pPr marL="1143000" indent="-228600" algn="l" defTabSz="914400" rtl="0" eaLnBrk="1" latinLnBrk="0" hangingPunct="1">
              <a:lnSpc>
                <a:spcPct val="100000"/>
              </a:lnSpc>
              <a:spcBef>
                <a:spcPts val="600"/>
              </a:spcBef>
              <a:spcAft>
                <a:spcPts val="600"/>
              </a:spcAft>
              <a:buClr>
                <a:srgbClr val="006BA4"/>
              </a:buClr>
              <a:buSzPct val="70000"/>
              <a:buFont typeface="Courier New" panose="02070309020205020404" pitchFamily="49" charset="0"/>
              <a:buChar char="o"/>
              <a:defRPr sz="2200" b="0" i="0" kern="1200">
                <a:solidFill>
                  <a:schemeClr val="tx1"/>
                </a:solidFill>
                <a:latin typeface="Book Antiqua" panose="02040602050305030304" pitchFamily="18" charset="0"/>
                <a:ea typeface="+mn-ea"/>
                <a:cs typeface="+mn-cs"/>
              </a:defRPr>
            </a:lvl3pPr>
            <a:lvl4pPr marL="1600200" indent="-228600" algn="l" defTabSz="914400" rtl="0" eaLnBrk="1" latinLnBrk="0" hangingPunct="1">
              <a:lnSpc>
                <a:spcPct val="100000"/>
              </a:lnSpc>
              <a:spcBef>
                <a:spcPts val="600"/>
              </a:spcBef>
              <a:spcAft>
                <a:spcPts val="600"/>
              </a:spcAft>
              <a:buClr>
                <a:srgbClr val="006BA4"/>
              </a:buClr>
              <a:buSzPct val="60000"/>
              <a:buFont typeface="Wingdings" pitchFamily="2" charset="2"/>
              <a:buChar char="v"/>
              <a:defRPr sz="2000" b="0" i="0" kern="1200">
                <a:solidFill>
                  <a:schemeClr val="tx1"/>
                </a:solidFill>
                <a:latin typeface="Book Antiqua" panose="02040602050305030304" pitchFamily="18" charset="0"/>
                <a:ea typeface="+mn-ea"/>
                <a:cs typeface="+mn-cs"/>
              </a:defRPr>
            </a:lvl4pPr>
            <a:lvl5pPr marL="2057400" indent="-228600" algn="l" defTabSz="914400" rtl="0" eaLnBrk="1" latinLnBrk="0" hangingPunct="1">
              <a:lnSpc>
                <a:spcPct val="90000"/>
              </a:lnSpc>
              <a:spcBef>
                <a:spcPts val="500"/>
              </a:spcBef>
              <a:buClr>
                <a:srgbClr val="006BA4"/>
              </a:buClr>
              <a:buSzPct val="60000"/>
              <a:buFont typeface="Wingdings" pitchFamily="2" charset="2"/>
              <a:buChar char="q"/>
              <a:defRPr sz="2000" b="0" i="0" kern="1200">
                <a:solidFill>
                  <a:schemeClr val="tx1"/>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fontAlgn="auto">
              <a:spcBef>
                <a:spcPts val="450"/>
              </a:spcBef>
              <a:spcAft>
                <a:spcPts val="450"/>
              </a:spcAft>
            </a:pPr>
            <a:r>
              <a:rPr lang="en-US" sz="2100" dirty="0">
                <a:solidFill>
                  <a:prstClr val="black"/>
                </a:solidFill>
              </a:rPr>
              <a:t>The notification to parents of a student who committed a verified act of bullying must include “</a:t>
            </a:r>
            <a:r>
              <a:rPr lang="en-US" sz="2100" b="1" dirty="0">
                <a:solidFill>
                  <a:srgbClr val="1D6295"/>
                </a:solidFill>
              </a:rPr>
              <a:t>a description of the response of school employees to such acts and any consequences that may result from the commission of further acts of bullying</a:t>
            </a:r>
            <a:r>
              <a:rPr lang="en-US" sz="2100" dirty="0">
                <a:solidFill>
                  <a:prstClr val="black"/>
                </a:solidFill>
              </a:rPr>
              <a:t>.” </a:t>
            </a:r>
          </a:p>
          <a:p>
            <a:pPr marL="171450" indent="-171450" defTabSz="685800" fontAlgn="auto">
              <a:spcBef>
                <a:spcPts val="450"/>
              </a:spcBef>
              <a:spcAft>
                <a:spcPts val="450"/>
              </a:spcAft>
            </a:pPr>
            <a:r>
              <a:rPr lang="en-US" sz="2100" dirty="0">
                <a:solidFill>
                  <a:prstClr val="black"/>
                </a:solidFill>
              </a:rPr>
              <a:t>Consider need for:</a:t>
            </a:r>
          </a:p>
          <a:p>
            <a:pPr marL="514350" lvl="1" indent="-171450" defTabSz="685800" fontAlgn="auto">
              <a:lnSpc>
                <a:spcPct val="110000"/>
              </a:lnSpc>
              <a:spcBef>
                <a:spcPts val="225"/>
              </a:spcBef>
              <a:spcAft>
                <a:spcPts val="225"/>
              </a:spcAft>
            </a:pPr>
            <a:r>
              <a:rPr lang="en-US" sz="1800" dirty="0">
                <a:solidFill>
                  <a:prstClr val="black"/>
                </a:solidFill>
              </a:rPr>
              <a:t>Increased supervision</a:t>
            </a:r>
          </a:p>
          <a:p>
            <a:pPr marL="514350" lvl="1" indent="-171450" defTabSz="685800" fontAlgn="auto">
              <a:lnSpc>
                <a:spcPct val="110000"/>
              </a:lnSpc>
              <a:spcBef>
                <a:spcPts val="225"/>
              </a:spcBef>
              <a:spcAft>
                <a:spcPts val="225"/>
              </a:spcAft>
            </a:pPr>
            <a:r>
              <a:rPr lang="en-US" sz="1800" dirty="0">
                <a:solidFill>
                  <a:prstClr val="black"/>
                </a:solidFill>
              </a:rPr>
              <a:t>Separation of students involved</a:t>
            </a:r>
          </a:p>
          <a:p>
            <a:pPr marL="514350" lvl="1" indent="-171450" defTabSz="685800" fontAlgn="auto">
              <a:lnSpc>
                <a:spcPct val="110000"/>
              </a:lnSpc>
              <a:spcBef>
                <a:spcPts val="225"/>
              </a:spcBef>
              <a:spcAft>
                <a:spcPts val="225"/>
              </a:spcAft>
            </a:pPr>
            <a:r>
              <a:rPr lang="en-US" sz="1800" dirty="0">
                <a:solidFill>
                  <a:prstClr val="black"/>
                </a:solidFill>
              </a:rPr>
              <a:t>Computer restrictions/loss of privileges</a:t>
            </a:r>
          </a:p>
          <a:p>
            <a:pPr marL="514350" lvl="1" indent="-171450" defTabSz="685800" fontAlgn="auto">
              <a:lnSpc>
                <a:spcPct val="110000"/>
              </a:lnSpc>
              <a:spcBef>
                <a:spcPts val="225"/>
              </a:spcBef>
              <a:spcAft>
                <a:spcPts val="225"/>
              </a:spcAft>
            </a:pPr>
            <a:r>
              <a:rPr lang="en-US" sz="1800" dirty="0">
                <a:solidFill>
                  <a:prstClr val="black"/>
                </a:solidFill>
              </a:rPr>
              <a:t>Counseling</a:t>
            </a:r>
          </a:p>
          <a:p>
            <a:pPr marL="514350" lvl="1" indent="-171450" defTabSz="685800" fontAlgn="auto">
              <a:lnSpc>
                <a:spcPct val="110000"/>
              </a:lnSpc>
              <a:spcBef>
                <a:spcPts val="225"/>
              </a:spcBef>
              <a:spcAft>
                <a:spcPts val="225"/>
              </a:spcAft>
            </a:pPr>
            <a:r>
              <a:rPr lang="en-US" sz="1800" dirty="0">
                <a:solidFill>
                  <a:prstClr val="black"/>
                </a:solidFill>
              </a:rPr>
              <a:t>Formal discipline (ISS, OSS, expulsion)</a:t>
            </a:r>
          </a:p>
        </p:txBody>
      </p:sp>
    </p:spTree>
    <p:extLst>
      <p:ext uri="{BB962C8B-B14F-4D97-AF65-F5344CB8AC3E}">
        <p14:creationId xmlns:p14="http://schemas.microsoft.com/office/powerpoint/2010/main" val="38474756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defTabSz="685800" fontAlgn="auto">
              <a:spcBef>
                <a:spcPts val="0"/>
              </a:spcBef>
              <a:spcAft>
                <a:spcPts val="0"/>
              </a:spcAft>
            </a:pPr>
            <a:r>
              <a:rPr lang="en-US" dirty="0">
                <a:solidFill>
                  <a:prstClr val="black"/>
                </a:solidFill>
                <a:latin typeface="Calibri" panose="020F0502020204030204"/>
                <a:ea typeface="+mn-ea"/>
                <a:cs typeface="+mn-cs"/>
              </a:rPr>
              <a:t>© Shipman &amp; Goodwin LLP 2021. All rights reserved.</a:t>
            </a:r>
          </a:p>
        </p:txBody>
      </p:sp>
      <p:sp>
        <p:nvSpPr>
          <p:cNvPr id="3" name="Slide Number Placeholder 2"/>
          <p:cNvSpPr>
            <a:spLocks noGrp="1"/>
          </p:cNvSpPr>
          <p:nvPr>
            <p:ph type="sldNum" sz="quarter" idx="12"/>
          </p:nvPr>
        </p:nvSpPr>
        <p:spPr/>
        <p:txBody>
          <a:bodyPr/>
          <a:lstStyle/>
          <a:p>
            <a:pPr defTabSz="685800" fontAlgn="auto">
              <a:spcBef>
                <a:spcPts val="0"/>
              </a:spcBef>
              <a:spcAft>
                <a:spcPts val="0"/>
              </a:spcAft>
            </a:pPr>
            <a:fld id="{E6C0C164-648A-654B-87AA-0915A2DD7517}" type="slidenum">
              <a:rPr lang="en-US" sz="1350">
                <a:solidFill>
                  <a:prstClr val="black"/>
                </a:solidFill>
                <a:latin typeface="Calibri" panose="020F0502020204030204"/>
                <a:ea typeface="+mn-ea"/>
                <a:cs typeface="+mn-cs"/>
              </a:rPr>
              <a:pPr defTabSz="685800" fontAlgn="auto">
                <a:spcBef>
                  <a:spcPts val="0"/>
                </a:spcBef>
                <a:spcAft>
                  <a:spcPts val="0"/>
                </a:spcAft>
              </a:pPr>
              <a:t>91</a:t>
            </a:fld>
            <a:endParaRPr lang="en-US" sz="1350" dirty="0">
              <a:solidFill>
                <a:prstClr val="black"/>
              </a:solidFill>
              <a:latin typeface="Calibri" panose="020F0502020204030204"/>
              <a:ea typeface="+mn-ea"/>
              <a:cs typeface="+mn-cs"/>
            </a:endParaRPr>
          </a:p>
        </p:txBody>
      </p:sp>
      <p:sp>
        <p:nvSpPr>
          <p:cNvPr id="4" name="TextBox 3"/>
          <p:cNvSpPr txBox="1"/>
          <p:nvPr/>
        </p:nvSpPr>
        <p:spPr>
          <a:xfrm>
            <a:off x="1524000" y="457200"/>
            <a:ext cx="7238189" cy="1338828"/>
          </a:xfrm>
          <a:prstGeom prst="rect">
            <a:avLst/>
          </a:prstGeom>
          <a:noFill/>
        </p:spPr>
        <p:txBody>
          <a:bodyPr wrap="square" rtlCol="0">
            <a:spAutoFit/>
          </a:bodyPr>
          <a:lstStyle/>
          <a:p>
            <a:pPr defTabSz="685800" fontAlgn="auto">
              <a:spcBef>
                <a:spcPts val="0"/>
              </a:spcBef>
              <a:spcAft>
                <a:spcPts val="0"/>
              </a:spcAft>
            </a:pPr>
            <a:r>
              <a:rPr lang="en-US" sz="2700" dirty="0" smtClean="0">
                <a:solidFill>
                  <a:prstClr val="white"/>
                </a:solidFill>
                <a:latin typeface="Book Antiqua" panose="02040602050305030304" pitchFamily="18" charset="0"/>
                <a:ea typeface="+mn-ea"/>
                <a:cs typeface="+mn-cs"/>
              </a:rPr>
              <a:t>How should I handle allegations that could require both a Title IX and a bullying investigation?</a:t>
            </a:r>
            <a:endParaRPr lang="en-US" sz="2700" dirty="0">
              <a:solidFill>
                <a:prstClr val="white"/>
              </a:solidFill>
              <a:latin typeface="Book Antiqua" panose="02040602050305030304" pitchFamily="18" charset="0"/>
              <a:ea typeface="+mn-ea"/>
              <a:cs typeface="+mn-cs"/>
            </a:endParaRPr>
          </a:p>
        </p:txBody>
      </p:sp>
      <p:sp>
        <p:nvSpPr>
          <p:cNvPr id="5" name="Content Placeholder 2"/>
          <p:cNvSpPr txBox="1">
            <a:spLocks/>
          </p:cNvSpPr>
          <p:nvPr/>
        </p:nvSpPr>
        <p:spPr>
          <a:xfrm>
            <a:off x="457199" y="2057400"/>
            <a:ext cx="8456497" cy="4038600"/>
          </a:xfrm>
          <a:prstGeom prst="rect">
            <a:avLst/>
          </a:prstGeom>
        </p:spPr>
        <p:txBody>
          <a:bodyPr vert="horz" lIns="68580" tIns="34290" rIns="68580" bIns="34290" rtlCol="0">
            <a:normAutofit fontScale="62500" lnSpcReduction="20000"/>
          </a:bodyPr>
          <a:lstStyle>
            <a:lvl1pPr marL="228600" indent="-228600" algn="l" defTabSz="914400" rtl="0" eaLnBrk="1" latinLnBrk="0" hangingPunct="1">
              <a:lnSpc>
                <a:spcPct val="100000"/>
              </a:lnSpc>
              <a:spcBef>
                <a:spcPts val="600"/>
              </a:spcBef>
              <a:spcAft>
                <a:spcPts val="600"/>
              </a:spcAft>
              <a:buClr>
                <a:srgbClr val="006BA4"/>
              </a:buClr>
              <a:buFont typeface="Arial" panose="020B0604020202020204" pitchFamily="34" charset="0"/>
              <a:buChar char="•"/>
              <a:defRPr sz="2800" b="0" i="0" kern="1200">
                <a:solidFill>
                  <a:schemeClr val="tx1"/>
                </a:solidFill>
                <a:latin typeface="Book Antiqua" panose="02040602050305030304" pitchFamily="18" charset="0"/>
                <a:ea typeface="+mn-ea"/>
                <a:cs typeface="+mn-cs"/>
              </a:defRPr>
            </a:lvl1pPr>
            <a:lvl2pPr marL="685800" indent="-228600" algn="l" defTabSz="914400" rtl="0" eaLnBrk="1" latinLnBrk="0" hangingPunct="1">
              <a:lnSpc>
                <a:spcPct val="100000"/>
              </a:lnSpc>
              <a:spcBef>
                <a:spcPts val="600"/>
              </a:spcBef>
              <a:spcAft>
                <a:spcPts val="600"/>
              </a:spcAft>
              <a:buClr>
                <a:srgbClr val="006BA4"/>
              </a:buClr>
              <a:buSzPct val="80000"/>
              <a:buFont typeface="Wingdings" pitchFamily="2" charset="2"/>
              <a:buChar char="§"/>
              <a:defRPr sz="2400" b="0" i="0" kern="1200">
                <a:solidFill>
                  <a:schemeClr val="tx1"/>
                </a:solidFill>
                <a:latin typeface="Book Antiqua" panose="02040602050305030304" pitchFamily="18" charset="0"/>
                <a:ea typeface="+mn-ea"/>
                <a:cs typeface="+mn-cs"/>
              </a:defRPr>
            </a:lvl2pPr>
            <a:lvl3pPr marL="1143000" indent="-228600" algn="l" defTabSz="914400" rtl="0" eaLnBrk="1" latinLnBrk="0" hangingPunct="1">
              <a:lnSpc>
                <a:spcPct val="100000"/>
              </a:lnSpc>
              <a:spcBef>
                <a:spcPts val="600"/>
              </a:spcBef>
              <a:spcAft>
                <a:spcPts val="600"/>
              </a:spcAft>
              <a:buClr>
                <a:srgbClr val="006BA4"/>
              </a:buClr>
              <a:buSzPct val="70000"/>
              <a:buFont typeface="Courier New" panose="02070309020205020404" pitchFamily="49" charset="0"/>
              <a:buChar char="o"/>
              <a:defRPr sz="2200" b="0" i="0" kern="1200">
                <a:solidFill>
                  <a:schemeClr val="tx1"/>
                </a:solidFill>
                <a:latin typeface="Book Antiqua" panose="02040602050305030304" pitchFamily="18" charset="0"/>
                <a:ea typeface="+mn-ea"/>
                <a:cs typeface="+mn-cs"/>
              </a:defRPr>
            </a:lvl3pPr>
            <a:lvl4pPr marL="1600200" indent="-228600" algn="l" defTabSz="914400" rtl="0" eaLnBrk="1" latinLnBrk="0" hangingPunct="1">
              <a:lnSpc>
                <a:spcPct val="100000"/>
              </a:lnSpc>
              <a:spcBef>
                <a:spcPts val="600"/>
              </a:spcBef>
              <a:spcAft>
                <a:spcPts val="600"/>
              </a:spcAft>
              <a:buClr>
                <a:srgbClr val="006BA4"/>
              </a:buClr>
              <a:buSzPct val="60000"/>
              <a:buFont typeface="Wingdings" pitchFamily="2" charset="2"/>
              <a:buChar char="v"/>
              <a:defRPr sz="2000" b="0" i="0" kern="1200">
                <a:solidFill>
                  <a:schemeClr val="tx1"/>
                </a:solidFill>
                <a:latin typeface="Book Antiqua" panose="02040602050305030304" pitchFamily="18" charset="0"/>
                <a:ea typeface="+mn-ea"/>
                <a:cs typeface="+mn-cs"/>
              </a:defRPr>
            </a:lvl4pPr>
            <a:lvl5pPr marL="2057400" indent="-228600" algn="l" defTabSz="914400" rtl="0" eaLnBrk="1" latinLnBrk="0" hangingPunct="1">
              <a:lnSpc>
                <a:spcPct val="90000"/>
              </a:lnSpc>
              <a:spcBef>
                <a:spcPts val="500"/>
              </a:spcBef>
              <a:buClr>
                <a:srgbClr val="006BA4"/>
              </a:buClr>
              <a:buSzPct val="60000"/>
              <a:buFont typeface="Wingdings" pitchFamily="2" charset="2"/>
              <a:buChar char="q"/>
              <a:defRPr sz="2000" b="0" i="0" kern="1200">
                <a:solidFill>
                  <a:schemeClr val="tx1"/>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fontAlgn="auto">
              <a:spcBef>
                <a:spcPts val="450"/>
              </a:spcBef>
              <a:spcAft>
                <a:spcPts val="450"/>
              </a:spcAft>
            </a:pPr>
            <a:r>
              <a:rPr lang="en-US" sz="2900" dirty="0" smtClean="0">
                <a:solidFill>
                  <a:prstClr val="black"/>
                </a:solidFill>
              </a:rPr>
              <a:t>Use the more prescriptive/protective procedures</a:t>
            </a:r>
          </a:p>
          <a:p>
            <a:pPr marL="171450" indent="-171450" defTabSz="685800" fontAlgn="auto">
              <a:spcBef>
                <a:spcPts val="450"/>
              </a:spcBef>
              <a:spcAft>
                <a:spcPts val="450"/>
              </a:spcAft>
            </a:pPr>
            <a:r>
              <a:rPr lang="en-US" sz="2900" dirty="0" smtClean="0">
                <a:solidFill>
                  <a:prstClr val="black"/>
                </a:solidFill>
              </a:rPr>
              <a:t>Inform parents that you will be investigating under both Title IX and Connecticut’s bullying law</a:t>
            </a:r>
          </a:p>
          <a:p>
            <a:pPr marL="171450" indent="-171450" defTabSz="685800" fontAlgn="auto">
              <a:spcBef>
                <a:spcPts val="450"/>
              </a:spcBef>
              <a:spcAft>
                <a:spcPts val="450"/>
              </a:spcAft>
            </a:pPr>
            <a:r>
              <a:rPr lang="en-US" sz="2900" dirty="0" smtClean="0">
                <a:solidFill>
                  <a:prstClr val="black"/>
                </a:solidFill>
              </a:rPr>
              <a:t>Remember to adhere to the specific procedural requirements of the bullying law</a:t>
            </a:r>
          </a:p>
          <a:p>
            <a:pPr marL="628650" lvl="1" indent="-171450" defTabSz="685800" fontAlgn="auto">
              <a:spcBef>
                <a:spcPts val="450"/>
              </a:spcBef>
              <a:spcAft>
                <a:spcPts val="450"/>
              </a:spcAft>
            </a:pPr>
            <a:r>
              <a:rPr lang="en-US" sz="2300" dirty="0" smtClean="0"/>
              <a:t>List </a:t>
            </a:r>
            <a:r>
              <a:rPr lang="en-US" sz="2300" dirty="0"/>
              <a:t>of verified incidents. </a:t>
            </a:r>
          </a:p>
          <a:p>
            <a:pPr lvl="1">
              <a:lnSpc>
                <a:spcPct val="80000"/>
              </a:lnSpc>
              <a:spcAft>
                <a:spcPts val="900"/>
              </a:spcAft>
              <a:defRPr/>
            </a:pPr>
            <a:r>
              <a:rPr lang="en-US" sz="2300" dirty="0"/>
              <a:t>Within </a:t>
            </a:r>
            <a:r>
              <a:rPr lang="en-US" sz="2300" b="1" i="1" dirty="0">
                <a:solidFill>
                  <a:srgbClr val="006BA4"/>
                </a:solidFill>
              </a:rPr>
              <a:t>48</a:t>
            </a:r>
            <a:r>
              <a:rPr lang="en-US" sz="2300" dirty="0">
                <a:solidFill>
                  <a:srgbClr val="006BA4"/>
                </a:solidFill>
              </a:rPr>
              <a:t> </a:t>
            </a:r>
            <a:r>
              <a:rPr lang="en-US" sz="2300" b="1" i="1" dirty="0">
                <a:solidFill>
                  <a:srgbClr val="006BA4"/>
                </a:solidFill>
              </a:rPr>
              <a:t>hours of the completion of the investigation</a:t>
            </a:r>
            <a:r>
              <a:rPr lang="en-US" sz="2300" dirty="0">
                <a:solidFill>
                  <a:srgbClr val="006BA4"/>
                </a:solidFill>
              </a:rPr>
              <a:t>,</a:t>
            </a:r>
            <a:r>
              <a:rPr lang="en-US" sz="2300" dirty="0"/>
              <a:t> school officials must notify parents of any student who commits a verified act of bullying and the parents of any student against whom such act of bullying was committed.</a:t>
            </a:r>
          </a:p>
          <a:p>
            <a:pPr lvl="1">
              <a:lnSpc>
                <a:spcPct val="80000"/>
              </a:lnSpc>
              <a:spcAft>
                <a:spcPts val="900"/>
              </a:spcAft>
              <a:defRPr/>
            </a:pPr>
            <a:r>
              <a:rPr lang="en-US" sz="2300" dirty="0" smtClean="0"/>
              <a:t>Notify </a:t>
            </a:r>
            <a:r>
              <a:rPr lang="en-US" sz="2300" b="1" i="1" dirty="0" smtClean="0">
                <a:solidFill>
                  <a:schemeClr val="accent2"/>
                </a:solidFill>
              </a:rPr>
              <a:t>parents </a:t>
            </a:r>
            <a:r>
              <a:rPr lang="en-US" sz="2300" b="1" i="1" dirty="0">
                <a:solidFill>
                  <a:schemeClr val="accent2"/>
                </a:solidFill>
              </a:rPr>
              <a:t>or guardians </a:t>
            </a:r>
            <a:r>
              <a:rPr lang="en-US" sz="2300" b="1" i="1" dirty="0" smtClean="0">
                <a:solidFill>
                  <a:schemeClr val="accent2"/>
                </a:solidFill>
              </a:rPr>
              <a:t>that they may </a:t>
            </a:r>
            <a:r>
              <a:rPr lang="en-US" sz="2300" b="1" i="1" dirty="0">
                <a:solidFill>
                  <a:schemeClr val="accent2"/>
                </a:solidFill>
              </a:rPr>
              <a:t>refer to the plain language explanation of the rights and remedies available under sections 10-4a and 10-4b</a:t>
            </a:r>
            <a:r>
              <a:rPr lang="en-US" sz="2300" dirty="0"/>
              <a:t> published on the Internet web site of the local or regional board of </a:t>
            </a:r>
            <a:r>
              <a:rPr lang="en-US" sz="2300" dirty="0" smtClean="0"/>
              <a:t>education.</a:t>
            </a:r>
          </a:p>
          <a:p>
            <a:pPr lvl="1">
              <a:lnSpc>
                <a:spcPct val="80000"/>
              </a:lnSpc>
              <a:spcAft>
                <a:spcPts val="900"/>
              </a:spcAft>
              <a:defRPr/>
            </a:pPr>
            <a:r>
              <a:rPr lang="en-US" sz="2300" dirty="0"/>
              <a:t>Parents of a student whom such act was directed must be invited to a meeting where the school communicates the measures being taken by the school to ensure student safety and prevent further acts of bullying.</a:t>
            </a:r>
          </a:p>
          <a:p>
            <a:pPr lvl="1">
              <a:lnSpc>
                <a:spcPct val="80000"/>
              </a:lnSpc>
              <a:spcAft>
                <a:spcPts val="900"/>
              </a:spcAft>
              <a:defRPr/>
            </a:pPr>
            <a:r>
              <a:rPr lang="en-US" sz="2300" dirty="0"/>
              <a:t>Parents of a student who commits any verified act of bullying must be invited to a meeting to discuss specific interventions undertaken by the school to prevent further acts of bullying.</a:t>
            </a:r>
          </a:p>
          <a:p>
            <a:pPr lvl="1">
              <a:lnSpc>
                <a:spcPct val="80000"/>
              </a:lnSpc>
              <a:spcAft>
                <a:spcPts val="900"/>
              </a:spcAft>
              <a:defRPr/>
            </a:pPr>
            <a:endParaRPr lang="en-US" sz="2000" dirty="0"/>
          </a:p>
          <a:p>
            <a:pPr marL="171450" indent="-171450" defTabSz="685800" fontAlgn="auto">
              <a:spcBef>
                <a:spcPts val="450"/>
              </a:spcBef>
              <a:spcAft>
                <a:spcPts val="450"/>
              </a:spcAft>
            </a:pPr>
            <a:endParaRPr lang="en-US" sz="2100" dirty="0" smtClean="0">
              <a:solidFill>
                <a:prstClr val="black"/>
              </a:solidFill>
            </a:endParaRPr>
          </a:p>
          <a:p>
            <a:pPr marL="628650" lvl="1" indent="-171450" defTabSz="685800" fontAlgn="auto">
              <a:spcBef>
                <a:spcPts val="450"/>
              </a:spcBef>
              <a:spcAft>
                <a:spcPts val="450"/>
              </a:spcAft>
            </a:pPr>
            <a:endParaRPr lang="en-US" sz="1700" dirty="0">
              <a:solidFill>
                <a:prstClr val="black"/>
              </a:solidFill>
            </a:endParaRPr>
          </a:p>
        </p:txBody>
      </p:sp>
    </p:spTree>
    <p:extLst>
      <p:ext uri="{BB962C8B-B14F-4D97-AF65-F5344CB8AC3E}">
        <p14:creationId xmlns:p14="http://schemas.microsoft.com/office/powerpoint/2010/main" val="18572313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1"/>
          <p:cNvSpPr>
            <a:spLocks noGrp="1"/>
          </p:cNvSpPr>
          <p:nvPr>
            <p:ph type="title"/>
          </p:nvPr>
        </p:nvSpPr>
        <p:spPr>
          <a:xfrm>
            <a:off x="457200" y="1219200"/>
            <a:ext cx="8229600" cy="523220"/>
          </a:xfrm>
        </p:spPr>
        <p:txBody>
          <a:bodyPr>
            <a:spAutoFit/>
          </a:bodyPr>
          <a:lstStyle/>
          <a:p>
            <a:pPr eaLnBrk="1" hangingPunct="1"/>
            <a:r>
              <a:rPr lang="en-US" dirty="0">
                <a:solidFill>
                  <a:schemeClr val="tx2"/>
                </a:solidFill>
                <a:latin typeface="Source Sans Pro" charset="0"/>
              </a:rPr>
              <a:t>Questions?</a:t>
            </a:r>
          </a:p>
        </p:txBody>
      </p:sp>
      <p:sp>
        <p:nvSpPr>
          <p:cNvPr id="173" name="Rectangle 172"/>
          <p:cNvSpPr/>
          <p:nvPr/>
        </p:nvSpPr>
        <p:spPr>
          <a:xfrm>
            <a:off x="4343400" y="178719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6" name="Oval 55"/>
          <p:cNvSpPr/>
          <p:nvPr/>
        </p:nvSpPr>
        <p:spPr bwMode="auto">
          <a:xfrm>
            <a:off x="3597275" y="2468563"/>
            <a:ext cx="1901825" cy="190341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sz="1100" b="1" dirty="0">
              <a:solidFill>
                <a:srgbClr val="FFFFFF"/>
              </a:solidFill>
              <a:latin typeface="Calibri" charset="0"/>
              <a:ea typeface="ＭＳ Ｐゴシック" charset="0"/>
            </a:endParaRPr>
          </a:p>
          <a:p>
            <a:pPr algn="ctr">
              <a:defRPr/>
            </a:pPr>
            <a:endParaRPr lang="en-US" sz="1100" b="1" dirty="0">
              <a:solidFill>
                <a:srgbClr val="FFFFFF"/>
              </a:solidFill>
              <a:latin typeface="Calibri" charset="0"/>
              <a:ea typeface="ＭＳ Ｐゴシック" charset="0"/>
            </a:endParaRPr>
          </a:p>
          <a:p>
            <a:pPr algn="ctr">
              <a:defRPr/>
            </a:pPr>
            <a:endParaRPr lang="en-US" sz="1100" b="1" dirty="0">
              <a:solidFill>
                <a:srgbClr val="FFFFFF"/>
              </a:solidFill>
              <a:latin typeface="Calibri" charset="0"/>
              <a:ea typeface="ＭＳ Ｐゴシック" charset="0"/>
            </a:endParaRPr>
          </a:p>
          <a:p>
            <a:pPr algn="ctr">
              <a:defRPr/>
            </a:pPr>
            <a:r>
              <a:rPr lang="en-US" sz="1100" b="1" dirty="0">
                <a:solidFill>
                  <a:srgbClr val="FFFFFF"/>
                </a:solidFill>
                <a:latin typeface="Calibri" charset="0"/>
                <a:ea typeface="ＭＳ Ｐゴシック" charset="0"/>
              </a:rPr>
              <a:t/>
            </a:r>
            <a:br>
              <a:rPr lang="en-US" sz="1100" b="1" dirty="0">
                <a:solidFill>
                  <a:srgbClr val="FFFFFF"/>
                </a:solidFill>
                <a:latin typeface="Calibri" charset="0"/>
                <a:ea typeface="ＭＳ Ｐゴシック" charset="0"/>
              </a:rPr>
            </a:br>
            <a:endParaRPr lang="en-US" sz="1100" b="1" dirty="0">
              <a:solidFill>
                <a:srgbClr val="FFFFFF"/>
              </a:solidFill>
              <a:latin typeface="Calibri" charset="0"/>
              <a:ea typeface="ＭＳ Ｐゴシック" charset="0"/>
            </a:endParaRPr>
          </a:p>
        </p:txBody>
      </p:sp>
      <p:pic>
        <p:nvPicPr>
          <p:cNvPr id="3" name="Picture 2" descr="questionmark.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35206" y="3094807"/>
            <a:ext cx="469900" cy="649430"/>
          </a:xfrm>
          <a:prstGeom prst="rect">
            <a:avLst/>
          </a:prstGeom>
        </p:spPr>
      </p:pic>
      <p:sp>
        <p:nvSpPr>
          <p:cNvPr id="2" name="Date Placeholder 1"/>
          <p:cNvSpPr>
            <a:spLocks noGrp="1"/>
          </p:cNvSpPr>
          <p:nvPr>
            <p:ph type="dt" sz="half" idx="10"/>
          </p:nvPr>
        </p:nvSpPr>
        <p:spPr/>
        <p:txBody>
          <a:bodyPr/>
          <a:lstStyle/>
          <a:p>
            <a:pPr>
              <a:defRPr/>
            </a:pPr>
            <a:r>
              <a:rPr lang="en-US" dirty="0"/>
              <a:t>© Shipman &amp; Goodwin LLP </a:t>
            </a:r>
            <a:r>
              <a:rPr lang="en-US" dirty="0" smtClean="0"/>
              <a:t>2020</a:t>
            </a:r>
            <a:endParaRPr lang="en-US" dirty="0"/>
          </a:p>
        </p:txBody>
      </p:sp>
      <p:sp>
        <p:nvSpPr>
          <p:cNvPr id="5" name="Slide Number Placeholder 4"/>
          <p:cNvSpPr>
            <a:spLocks noGrp="1"/>
          </p:cNvSpPr>
          <p:nvPr>
            <p:ph type="sldNum" sz="quarter" idx="12"/>
          </p:nvPr>
        </p:nvSpPr>
        <p:spPr/>
        <p:txBody>
          <a:bodyPr/>
          <a:lstStyle/>
          <a:p>
            <a:pPr>
              <a:defRPr/>
            </a:pPr>
            <a:fld id="{CF74E2D6-2C6C-C849-BAC6-BF7B8C48F5CD}" type="slidenum">
              <a:rPr lang="en-US" smtClean="0"/>
              <a:pPr>
                <a:defRPr/>
              </a:pPr>
              <a:t>92</a:t>
            </a:fld>
            <a:endParaRPr lang="en-US"/>
          </a:p>
        </p:txBody>
      </p:sp>
      <p:sp>
        <p:nvSpPr>
          <p:cNvPr id="4" name="TextBox 3"/>
          <p:cNvSpPr txBox="1"/>
          <p:nvPr/>
        </p:nvSpPr>
        <p:spPr>
          <a:xfrm>
            <a:off x="466725" y="6096000"/>
            <a:ext cx="8229600" cy="338554"/>
          </a:xfrm>
          <a:prstGeom prst="rect">
            <a:avLst/>
          </a:prstGeom>
          <a:noFill/>
        </p:spPr>
        <p:txBody>
          <a:bodyPr wrap="square" rtlCol="0">
            <a:spAutoFit/>
          </a:bodyPr>
          <a:lstStyle/>
          <a:p>
            <a:r>
              <a:rPr lang="en-US" sz="800" dirty="0">
                <a:solidFill>
                  <a:schemeClr val="bg2">
                    <a:lumMod val="25000"/>
                  </a:schemeClr>
                </a:solidFill>
              </a:rPr>
              <a:t>These materials have been prepared by Shipman &amp; Goodwin LLP for informational purposes only.  They are not intended as advertising and should not be considered legal advice. This information is not intended to create, and receipt of it does not create, a lawyer-client relationship. Viewers should not act upon this information without seeking professional counsel.</a:t>
            </a:r>
          </a:p>
        </p:txBody>
      </p:sp>
    </p:spTree>
    <p:custDataLst>
      <p:tags r:id="rId1"/>
    </p:custDataLst>
    <p:extLst>
      <p:ext uri="{BB962C8B-B14F-4D97-AF65-F5344CB8AC3E}">
        <p14:creationId xmlns:p14="http://schemas.microsoft.com/office/powerpoint/2010/main" val="340521951"/>
      </p:ext>
    </p:extLst>
  </p:cSld>
  <p:clrMapOvr>
    <a:masterClrMapping/>
  </p:clrMapOvr>
  <p:transition spd="med">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BD78487-0EAD-5145-8FD2-CBF01F6044C4}"/>
              </a:ext>
            </a:extLst>
          </p:cNvPr>
          <p:cNvSpPr/>
          <p:nvPr/>
        </p:nvSpPr>
        <p:spPr>
          <a:xfrm>
            <a:off x="457200" y="595312"/>
            <a:ext cx="8686800" cy="5765800"/>
          </a:xfrm>
          <a:prstGeom prst="rect">
            <a:avLst/>
          </a:prstGeom>
          <a:solidFill>
            <a:schemeClr val="tx2">
              <a:lumMod val="50000"/>
              <a:alpha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dirty="0"/>
          </a:p>
        </p:txBody>
      </p:sp>
      <p:sp>
        <p:nvSpPr>
          <p:cNvPr id="19" name="Title 1">
            <a:extLst>
              <a:ext uri="{FF2B5EF4-FFF2-40B4-BE49-F238E27FC236}">
                <a16:creationId xmlns:a16="http://schemas.microsoft.com/office/drawing/2014/main" id="{F69A1DDB-310C-E549-8960-1597AD54F123}"/>
              </a:ext>
            </a:extLst>
          </p:cNvPr>
          <p:cNvSpPr txBox="1">
            <a:spLocks/>
          </p:cNvSpPr>
          <p:nvPr/>
        </p:nvSpPr>
        <p:spPr bwMode="auto">
          <a:xfrm>
            <a:off x="457200" y="544641"/>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800" b="1" dirty="0">
                <a:solidFill>
                  <a:schemeClr val="bg1"/>
                </a:solidFill>
                <a:latin typeface="Source Sans Pro" charset="0"/>
              </a:rPr>
              <a:t>ctschoollaw.com</a:t>
            </a:r>
          </a:p>
        </p:txBody>
      </p:sp>
      <p:sp>
        <p:nvSpPr>
          <p:cNvPr id="20" name="Content Placeholder 2">
            <a:extLst>
              <a:ext uri="{FF2B5EF4-FFF2-40B4-BE49-F238E27FC236}">
                <a16:creationId xmlns:a16="http://schemas.microsoft.com/office/drawing/2014/main" id="{93339A2F-5B80-4642-B7E7-41DB5AA40568}"/>
              </a:ext>
            </a:extLst>
          </p:cNvPr>
          <p:cNvSpPr txBox="1">
            <a:spLocks/>
          </p:cNvSpPr>
          <p:nvPr/>
        </p:nvSpPr>
        <p:spPr bwMode="auto">
          <a:xfrm>
            <a:off x="457200" y="969635"/>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20000"/>
              </a:spcBef>
              <a:buFont typeface="Arial" charset="0"/>
              <a:buNone/>
            </a:pPr>
            <a:r>
              <a:rPr lang="en-US" sz="2000" dirty="0">
                <a:solidFill>
                  <a:schemeClr val="bg1"/>
                </a:solidFill>
              </a:rPr>
              <a:t>Our site dedicated to emerging school issues</a:t>
            </a:r>
          </a:p>
        </p:txBody>
      </p:sp>
      <p:sp>
        <p:nvSpPr>
          <p:cNvPr id="21" name="Content Placeholder 2">
            <a:extLst>
              <a:ext uri="{FF2B5EF4-FFF2-40B4-BE49-F238E27FC236}">
                <a16:creationId xmlns:a16="http://schemas.microsoft.com/office/drawing/2014/main" id="{7F6F241F-67A6-4D41-A5D1-3A61A60B5A5B}"/>
              </a:ext>
            </a:extLst>
          </p:cNvPr>
          <p:cNvSpPr txBox="1">
            <a:spLocks/>
          </p:cNvSpPr>
          <p:nvPr/>
        </p:nvSpPr>
        <p:spPr bwMode="auto">
          <a:xfrm>
            <a:off x="6881090" y="4548910"/>
            <a:ext cx="218671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None/>
            </a:pPr>
            <a:r>
              <a:rPr lang="en-US" b="1" dirty="0">
                <a:solidFill>
                  <a:srgbClr val="F7AB00"/>
                </a:solidFill>
              </a:rPr>
              <a:t>Subscribe</a:t>
            </a:r>
          </a:p>
          <a:p>
            <a:pPr eaLnBrk="1" hangingPunct="1">
              <a:spcBef>
                <a:spcPct val="20000"/>
              </a:spcBef>
              <a:buFont typeface="Arial" charset="0"/>
              <a:buNone/>
            </a:pPr>
            <a:r>
              <a:rPr lang="en-US" sz="1400" dirty="0">
                <a:solidFill>
                  <a:schemeClr val="bg1"/>
                </a:solidFill>
              </a:rPr>
              <a:t>to receive updates</a:t>
            </a:r>
          </a:p>
          <a:p>
            <a:pPr eaLnBrk="1" hangingPunct="1">
              <a:spcBef>
                <a:spcPct val="20000"/>
              </a:spcBef>
              <a:buFont typeface="Arial" charset="0"/>
              <a:buNone/>
            </a:pPr>
            <a:r>
              <a:rPr lang="en-US" sz="1400" dirty="0">
                <a:solidFill>
                  <a:schemeClr val="bg1"/>
                </a:solidFill>
              </a:rPr>
              <a:t>ctschoollaw.com/subscribe</a:t>
            </a:r>
          </a:p>
        </p:txBody>
      </p:sp>
      <p:grpSp>
        <p:nvGrpSpPr>
          <p:cNvPr id="22" name="Group 21">
            <a:extLst>
              <a:ext uri="{FF2B5EF4-FFF2-40B4-BE49-F238E27FC236}">
                <a16:creationId xmlns:a16="http://schemas.microsoft.com/office/drawing/2014/main" id="{434EF4C5-4EFF-D94A-9477-F8DF16B14DF5}"/>
              </a:ext>
            </a:extLst>
          </p:cNvPr>
          <p:cNvGrpSpPr>
            <a:grpSpLocks/>
          </p:cNvGrpSpPr>
          <p:nvPr/>
        </p:nvGrpSpPr>
        <p:grpSpPr bwMode="auto">
          <a:xfrm>
            <a:off x="2697162" y="1415516"/>
            <a:ext cx="3779838" cy="4909084"/>
            <a:chOff x="2850357" y="1428750"/>
            <a:chExt cx="3443287" cy="4464050"/>
          </a:xfrm>
        </p:grpSpPr>
        <p:grpSp>
          <p:nvGrpSpPr>
            <p:cNvPr id="23" name="Group 50">
              <a:extLst>
                <a:ext uri="{FF2B5EF4-FFF2-40B4-BE49-F238E27FC236}">
                  <a16:creationId xmlns:a16="http://schemas.microsoft.com/office/drawing/2014/main" id="{865AFD24-7980-F24D-A746-345754A74982}"/>
                </a:ext>
              </a:extLst>
            </p:cNvPr>
            <p:cNvGrpSpPr>
              <a:grpSpLocks/>
            </p:cNvGrpSpPr>
            <p:nvPr/>
          </p:nvGrpSpPr>
          <p:grpSpPr bwMode="auto">
            <a:xfrm>
              <a:off x="2850357" y="1428750"/>
              <a:ext cx="3443287" cy="4464050"/>
              <a:chOff x="2846388" y="1457325"/>
              <a:chExt cx="3443287" cy="4464050"/>
            </a:xfrm>
          </p:grpSpPr>
          <p:sp>
            <p:nvSpPr>
              <p:cNvPr id="25" name="Freeform 14">
                <a:extLst>
                  <a:ext uri="{FF2B5EF4-FFF2-40B4-BE49-F238E27FC236}">
                    <a16:creationId xmlns:a16="http://schemas.microsoft.com/office/drawing/2014/main" id="{3D3D593A-FB0C-0F4E-9A3C-B20BE77B4773}"/>
                  </a:ext>
                </a:extLst>
              </p:cNvPr>
              <p:cNvSpPr>
                <a:spLocks noEditPoints="1"/>
              </p:cNvSpPr>
              <p:nvPr/>
            </p:nvSpPr>
            <p:spPr bwMode="auto">
              <a:xfrm>
                <a:off x="2846388" y="1457325"/>
                <a:ext cx="3443287" cy="4464050"/>
              </a:xfrm>
              <a:custGeom>
                <a:avLst/>
                <a:gdLst>
                  <a:gd name="T0" fmla="*/ 2147483647 w 1344"/>
                  <a:gd name="T1" fmla="*/ 0 h 1743"/>
                  <a:gd name="T2" fmla="*/ 2147483647 w 1344"/>
                  <a:gd name="T3" fmla="*/ 0 h 1743"/>
                  <a:gd name="T4" fmla="*/ 0 w 1344"/>
                  <a:gd name="T5" fmla="*/ 2147483647 h 1743"/>
                  <a:gd name="T6" fmla="*/ 0 w 1344"/>
                  <a:gd name="T7" fmla="*/ 2147483647 h 1743"/>
                  <a:gd name="T8" fmla="*/ 2147483647 w 1344"/>
                  <a:gd name="T9" fmla="*/ 2147483647 h 1743"/>
                  <a:gd name="T10" fmla="*/ 2147483647 w 1344"/>
                  <a:gd name="T11" fmla="*/ 2147483647 h 1743"/>
                  <a:gd name="T12" fmla="*/ 2147483647 w 1344"/>
                  <a:gd name="T13" fmla="*/ 2147483647 h 1743"/>
                  <a:gd name="T14" fmla="*/ 2147483647 w 1344"/>
                  <a:gd name="T15" fmla="*/ 2147483647 h 1743"/>
                  <a:gd name="T16" fmla="*/ 2147483647 w 1344"/>
                  <a:gd name="T17" fmla="*/ 0 h 1743"/>
                  <a:gd name="T18" fmla="*/ 2147483647 w 1344"/>
                  <a:gd name="T19" fmla="*/ 2147483647 h 1743"/>
                  <a:gd name="T20" fmla="*/ 2147483647 w 1344"/>
                  <a:gd name="T21" fmla="*/ 2147483647 h 1743"/>
                  <a:gd name="T22" fmla="*/ 2147483647 w 1344"/>
                  <a:gd name="T23" fmla="*/ 2147483647 h 1743"/>
                  <a:gd name="T24" fmla="*/ 2147483647 w 1344"/>
                  <a:gd name="T25" fmla="*/ 2147483647 h 1743"/>
                  <a:gd name="T26" fmla="*/ 2147483647 w 1344"/>
                  <a:gd name="T27" fmla="*/ 2147483647 h 17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4" h="1743">
                    <a:moveTo>
                      <a:pt x="1276" y="0"/>
                    </a:moveTo>
                    <a:cubicBezTo>
                      <a:pt x="68" y="0"/>
                      <a:pt x="68" y="0"/>
                      <a:pt x="68" y="0"/>
                    </a:cubicBezTo>
                    <a:cubicBezTo>
                      <a:pt x="31" y="0"/>
                      <a:pt x="0" y="31"/>
                      <a:pt x="0" y="68"/>
                    </a:cubicBezTo>
                    <a:cubicBezTo>
                      <a:pt x="0" y="1675"/>
                      <a:pt x="0" y="1675"/>
                      <a:pt x="0" y="1675"/>
                    </a:cubicBezTo>
                    <a:cubicBezTo>
                      <a:pt x="0" y="1713"/>
                      <a:pt x="31" y="1743"/>
                      <a:pt x="68" y="1743"/>
                    </a:cubicBezTo>
                    <a:cubicBezTo>
                      <a:pt x="1276" y="1743"/>
                      <a:pt x="1276" y="1743"/>
                      <a:pt x="1276" y="1743"/>
                    </a:cubicBezTo>
                    <a:cubicBezTo>
                      <a:pt x="1313" y="1743"/>
                      <a:pt x="1344" y="1713"/>
                      <a:pt x="1344" y="1675"/>
                    </a:cubicBezTo>
                    <a:cubicBezTo>
                      <a:pt x="1344" y="68"/>
                      <a:pt x="1344" y="68"/>
                      <a:pt x="1344" y="68"/>
                    </a:cubicBezTo>
                    <a:cubicBezTo>
                      <a:pt x="1344" y="31"/>
                      <a:pt x="1313" y="0"/>
                      <a:pt x="1276" y="0"/>
                    </a:cubicBezTo>
                    <a:close/>
                    <a:moveTo>
                      <a:pt x="1220" y="1595"/>
                    </a:moveTo>
                    <a:cubicBezTo>
                      <a:pt x="124" y="1595"/>
                      <a:pt x="124" y="1595"/>
                      <a:pt x="124" y="1595"/>
                    </a:cubicBezTo>
                    <a:cubicBezTo>
                      <a:pt x="124" y="132"/>
                      <a:pt x="124" y="132"/>
                      <a:pt x="124" y="132"/>
                    </a:cubicBezTo>
                    <a:cubicBezTo>
                      <a:pt x="1220" y="132"/>
                      <a:pt x="1220" y="132"/>
                      <a:pt x="1220" y="132"/>
                    </a:cubicBezTo>
                    <a:lnTo>
                      <a:pt x="1220" y="1595"/>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Oval 15">
                <a:extLst>
                  <a:ext uri="{FF2B5EF4-FFF2-40B4-BE49-F238E27FC236}">
                    <a16:creationId xmlns:a16="http://schemas.microsoft.com/office/drawing/2014/main" id="{5B5FBFD0-F001-8242-A4A1-E54462F22CD7}"/>
                  </a:ext>
                </a:extLst>
              </p:cNvPr>
              <p:cNvSpPr>
                <a:spLocks noChangeArrowheads="1"/>
              </p:cNvSpPr>
              <p:nvPr/>
            </p:nvSpPr>
            <p:spPr bwMode="auto">
              <a:xfrm>
                <a:off x="4481513" y="5625039"/>
                <a:ext cx="174625" cy="174315"/>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cs typeface="+mn-cs"/>
                </a:endParaRPr>
              </a:p>
            </p:txBody>
          </p:sp>
          <p:sp>
            <p:nvSpPr>
              <p:cNvPr id="27" name="Oval 16">
                <a:extLst>
                  <a:ext uri="{FF2B5EF4-FFF2-40B4-BE49-F238E27FC236}">
                    <a16:creationId xmlns:a16="http://schemas.microsoft.com/office/drawing/2014/main" id="{4DF64CFE-4435-964E-A000-D93AB4341870}"/>
                  </a:ext>
                </a:extLst>
              </p:cNvPr>
              <p:cNvSpPr>
                <a:spLocks noChangeArrowheads="1"/>
              </p:cNvSpPr>
              <p:nvPr/>
            </p:nvSpPr>
            <p:spPr bwMode="auto">
              <a:xfrm>
                <a:off x="4535488" y="1631950"/>
                <a:ext cx="69850" cy="6985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24" name="Rectangle 23">
              <a:extLst>
                <a:ext uri="{FF2B5EF4-FFF2-40B4-BE49-F238E27FC236}">
                  <a16:creationId xmlns:a16="http://schemas.microsoft.com/office/drawing/2014/main" id="{67A5D9B7-AF8B-1A4E-8BD6-1865DD995412}"/>
                </a:ext>
              </a:extLst>
            </p:cNvPr>
            <p:cNvSpPr/>
            <p:nvPr/>
          </p:nvSpPr>
          <p:spPr>
            <a:xfrm>
              <a:off x="3161507" y="1766288"/>
              <a:ext cx="2819399" cy="37335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28" name="Picture 27" descr="ctschoollaw.jpg">
            <a:extLst>
              <a:ext uri="{FF2B5EF4-FFF2-40B4-BE49-F238E27FC236}">
                <a16:creationId xmlns:a16="http://schemas.microsoft.com/office/drawing/2014/main" id="{C69657BA-A345-A446-8EDE-E79F07539C8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47999" y="1775690"/>
            <a:ext cx="3088103" cy="4167910"/>
          </a:xfrm>
          <a:prstGeom prst="rect">
            <a:avLst/>
          </a:prstGeom>
          <a:ln>
            <a:solidFill>
              <a:schemeClr val="bg2">
                <a:lumMod val="25000"/>
              </a:schemeClr>
            </a:solidFill>
          </a:ln>
        </p:spPr>
      </p:pic>
      <p:sp>
        <p:nvSpPr>
          <p:cNvPr id="29" name="Left Arrow 28">
            <a:extLst>
              <a:ext uri="{FF2B5EF4-FFF2-40B4-BE49-F238E27FC236}">
                <a16:creationId xmlns:a16="http://schemas.microsoft.com/office/drawing/2014/main" id="{EDDE4304-2277-7D42-BE56-F76C6B604B8F}"/>
              </a:ext>
            </a:extLst>
          </p:cNvPr>
          <p:cNvSpPr/>
          <p:nvPr/>
        </p:nvSpPr>
        <p:spPr>
          <a:xfrm>
            <a:off x="6096000" y="4648200"/>
            <a:ext cx="685800" cy="274780"/>
          </a:xfrm>
          <a:prstGeom prst="leftArrow">
            <a:avLst/>
          </a:prstGeom>
          <a:solidFill>
            <a:srgbClr val="F7AB0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0" name="Picture 29" descr="wwweb.png">
            <a:hlinkClick r:id="rId4"/>
            <a:extLst>
              <a:ext uri="{FF2B5EF4-FFF2-40B4-BE49-F238E27FC236}">
                <a16:creationId xmlns:a16="http://schemas.microsoft.com/office/drawing/2014/main" id="{02BEDF9A-0605-6B4C-87A7-F25A6D2E7D5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239000" y="4114800"/>
            <a:ext cx="495702" cy="482600"/>
          </a:xfrm>
          <a:prstGeom prst="rect">
            <a:avLst/>
          </a:prstGeom>
        </p:spPr>
      </p:pic>
      <p:sp>
        <p:nvSpPr>
          <p:cNvPr id="31" name="Slide Number Placeholder 13">
            <a:extLst>
              <a:ext uri="{FF2B5EF4-FFF2-40B4-BE49-F238E27FC236}">
                <a16:creationId xmlns:a16="http://schemas.microsoft.com/office/drawing/2014/main" id="{A9542A91-1ED6-9B4C-81C7-3D4F91F1CE6F}"/>
              </a:ext>
            </a:extLst>
          </p:cNvPr>
          <p:cNvSpPr txBox="1">
            <a:spLocks/>
          </p:cNvSpPr>
          <p:nvPr/>
        </p:nvSpPr>
        <p:spPr>
          <a:xfrm>
            <a:off x="6807216" y="6332536"/>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2C3E50"/>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CF74E2D6-2C6C-C849-BAC6-BF7B8C48F5CD}" type="slidenum">
              <a:rPr lang="en-US" smtClean="0">
                <a:solidFill>
                  <a:srgbClr val="FFFFFF"/>
                </a:solidFill>
              </a:rPr>
              <a:pPr>
                <a:defRPr/>
              </a:pPr>
              <a:t>93</a:t>
            </a:fld>
            <a:endParaRPr lang="en-US" dirty="0">
              <a:solidFill>
                <a:srgbClr val="FFFFFF"/>
              </a:solidFill>
            </a:endParaRPr>
          </a:p>
        </p:txBody>
      </p:sp>
      <p:sp>
        <p:nvSpPr>
          <p:cNvPr id="32" name="Rectangle 31">
            <a:extLst>
              <a:ext uri="{FF2B5EF4-FFF2-40B4-BE49-F238E27FC236}">
                <a16:creationId xmlns:a16="http://schemas.microsoft.com/office/drawing/2014/main" id="{1EB9E888-9467-F94C-AC93-7C623D025DEB}"/>
              </a:ext>
            </a:extLst>
          </p:cNvPr>
          <p:cNvSpPr/>
          <p:nvPr/>
        </p:nvSpPr>
        <p:spPr>
          <a:xfrm>
            <a:off x="-20644" y="0"/>
            <a:ext cx="9164643" cy="6865938"/>
          </a:xfrm>
          <a:prstGeom prst="rect">
            <a:avLst/>
          </a:prstGeom>
          <a:solidFill>
            <a:schemeClr val="accent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dirty="0"/>
          </a:p>
        </p:txBody>
      </p:sp>
      <p:sp>
        <p:nvSpPr>
          <p:cNvPr id="33" name="Title 1">
            <a:extLst>
              <a:ext uri="{FF2B5EF4-FFF2-40B4-BE49-F238E27FC236}">
                <a16:creationId xmlns:a16="http://schemas.microsoft.com/office/drawing/2014/main" id="{D091F7FD-5E17-BE4D-9B99-06A594A56D95}"/>
              </a:ext>
            </a:extLst>
          </p:cNvPr>
          <p:cNvSpPr txBox="1">
            <a:spLocks/>
          </p:cNvSpPr>
          <p:nvPr/>
        </p:nvSpPr>
        <p:spPr bwMode="auto">
          <a:xfrm>
            <a:off x="457200" y="30480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800" b="1" dirty="0">
                <a:solidFill>
                  <a:schemeClr val="bg1"/>
                </a:solidFill>
                <a:latin typeface="Source Sans Pro" charset="0"/>
              </a:rPr>
              <a:t>ctschoollaw.com</a:t>
            </a:r>
          </a:p>
        </p:txBody>
      </p:sp>
      <p:sp>
        <p:nvSpPr>
          <p:cNvPr id="34" name="Content Placeholder 2">
            <a:extLst>
              <a:ext uri="{FF2B5EF4-FFF2-40B4-BE49-F238E27FC236}">
                <a16:creationId xmlns:a16="http://schemas.microsoft.com/office/drawing/2014/main" id="{04F32E7B-BD16-6649-B660-559912B7A1F9}"/>
              </a:ext>
            </a:extLst>
          </p:cNvPr>
          <p:cNvSpPr txBox="1">
            <a:spLocks/>
          </p:cNvSpPr>
          <p:nvPr/>
        </p:nvSpPr>
        <p:spPr bwMode="auto">
          <a:xfrm>
            <a:off x="457200" y="969635"/>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20000"/>
              </a:spcBef>
              <a:buFont typeface="Arial" charset="0"/>
              <a:buNone/>
            </a:pPr>
            <a:r>
              <a:rPr lang="en-US" sz="2000" dirty="0">
                <a:solidFill>
                  <a:schemeClr val="bg1"/>
                </a:solidFill>
              </a:rPr>
              <a:t>Our site dedicated to emerging school issues</a:t>
            </a:r>
          </a:p>
        </p:txBody>
      </p:sp>
      <p:sp>
        <p:nvSpPr>
          <p:cNvPr id="35" name="Content Placeholder 2">
            <a:extLst>
              <a:ext uri="{FF2B5EF4-FFF2-40B4-BE49-F238E27FC236}">
                <a16:creationId xmlns:a16="http://schemas.microsoft.com/office/drawing/2014/main" id="{87081183-8783-C445-91DD-BC4F1359095D}"/>
              </a:ext>
            </a:extLst>
          </p:cNvPr>
          <p:cNvSpPr txBox="1">
            <a:spLocks/>
          </p:cNvSpPr>
          <p:nvPr/>
        </p:nvSpPr>
        <p:spPr bwMode="auto">
          <a:xfrm>
            <a:off x="6881090" y="4973793"/>
            <a:ext cx="218671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None/>
            </a:pPr>
            <a:r>
              <a:rPr lang="en-US" b="1" dirty="0">
                <a:solidFill>
                  <a:srgbClr val="F7AB00"/>
                </a:solidFill>
              </a:rPr>
              <a:t>Subscribe</a:t>
            </a:r>
          </a:p>
          <a:p>
            <a:pPr eaLnBrk="1" hangingPunct="1">
              <a:spcBef>
                <a:spcPct val="20000"/>
              </a:spcBef>
              <a:buFont typeface="Arial" charset="0"/>
              <a:buNone/>
            </a:pPr>
            <a:r>
              <a:rPr lang="en-US" sz="1400" dirty="0">
                <a:solidFill>
                  <a:schemeClr val="bg1"/>
                </a:solidFill>
              </a:rPr>
              <a:t>to receive updates</a:t>
            </a:r>
          </a:p>
          <a:p>
            <a:pPr eaLnBrk="1" hangingPunct="1">
              <a:spcBef>
                <a:spcPct val="20000"/>
              </a:spcBef>
              <a:buFont typeface="Arial" charset="0"/>
              <a:buNone/>
            </a:pPr>
            <a:r>
              <a:rPr lang="en-US" sz="1400" dirty="0">
                <a:solidFill>
                  <a:schemeClr val="bg1"/>
                </a:solidFill>
              </a:rPr>
              <a:t>ctschoollaw.com/subscribe</a:t>
            </a:r>
          </a:p>
        </p:txBody>
      </p:sp>
      <p:grpSp>
        <p:nvGrpSpPr>
          <p:cNvPr id="36" name="Group 35">
            <a:extLst>
              <a:ext uri="{FF2B5EF4-FFF2-40B4-BE49-F238E27FC236}">
                <a16:creationId xmlns:a16="http://schemas.microsoft.com/office/drawing/2014/main" id="{4FA89B9A-35CF-F34A-A972-EFD9B9F953AD}"/>
              </a:ext>
            </a:extLst>
          </p:cNvPr>
          <p:cNvGrpSpPr>
            <a:grpSpLocks/>
          </p:cNvGrpSpPr>
          <p:nvPr/>
        </p:nvGrpSpPr>
        <p:grpSpPr bwMode="auto">
          <a:xfrm>
            <a:off x="2697162" y="1415516"/>
            <a:ext cx="3779838" cy="4909084"/>
            <a:chOff x="2850357" y="1428750"/>
            <a:chExt cx="3443287" cy="4464050"/>
          </a:xfrm>
        </p:grpSpPr>
        <p:grpSp>
          <p:nvGrpSpPr>
            <p:cNvPr id="37" name="Group 50">
              <a:extLst>
                <a:ext uri="{FF2B5EF4-FFF2-40B4-BE49-F238E27FC236}">
                  <a16:creationId xmlns:a16="http://schemas.microsoft.com/office/drawing/2014/main" id="{51FC46AD-E064-594A-8110-4EA00B3B90E5}"/>
                </a:ext>
              </a:extLst>
            </p:cNvPr>
            <p:cNvGrpSpPr>
              <a:grpSpLocks/>
            </p:cNvGrpSpPr>
            <p:nvPr/>
          </p:nvGrpSpPr>
          <p:grpSpPr bwMode="auto">
            <a:xfrm>
              <a:off x="2850357" y="1428750"/>
              <a:ext cx="3443287" cy="4464050"/>
              <a:chOff x="2846388" y="1457325"/>
              <a:chExt cx="3443287" cy="4464050"/>
            </a:xfrm>
          </p:grpSpPr>
          <p:sp>
            <p:nvSpPr>
              <p:cNvPr id="39" name="Freeform 14">
                <a:extLst>
                  <a:ext uri="{FF2B5EF4-FFF2-40B4-BE49-F238E27FC236}">
                    <a16:creationId xmlns:a16="http://schemas.microsoft.com/office/drawing/2014/main" id="{E159800F-8C35-384B-9A71-56D4E24BA385}"/>
                  </a:ext>
                </a:extLst>
              </p:cNvPr>
              <p:cNvSpPr>
                <a:spLocks noEditPoints="1"/>
              </p:cNvSpPr>
              <p:nvPr/>
            </p:nvSpPr>
            <p:spPr bwMode="auto">
              <a:xfrm>
                <a:off x="2846388" y="1457325"/>
                <a:ext cx="3443287" cy="4464050"/>
              </a:xfrm>
              <a:custGeom>
                <a:avLst/>
                <a:gdLst>
                  <a:gd name="T0" fmla="*/ 2147483647 w 1344"/>
                  <a:gd name="T1" fmla="*/ 0 h 1743"/>
                  <a:gd name="T2" fmla="*/ 2147483647 w 1344"/>
                  <a:gd name="T3" fmla="*/ 0 h 1743"/>
                  <a:gd name="T4" fmla="*/ 0 w 1344"/>
                  <a:gd name="T5" fmla="*/ 2147483647 h 1743"/>
                  <a:gd name="T6" fmla="*/ 0 w 1344"/>
                  <a:gd name="T7" fmla="*/ 2147483647 h 1743"/>
                  <a:gd name="T8" fmla="*/ 2147483647 w 1344"/>
                  <a:gd name="T9" fmla="*/ 2147483647 h 1743"/>
                  <a:gd name="T10" fmla="*/ 2147483647 w 1344"/>
                  <a:gd name="T11" fmla="*/ 2147483647 h 1743"/>
                  <a:gd name="T12" fmla="*/ 2147483647 w 1344"/>
                  <a:gd name="T13" fmla="*/ 2147483647 h 1743"/>
                  <a:gd name="T14" fmla="*/ 2147483647 w 1344"/>
                  <a:gd name="T15" fmla="*/ 2147483647 h 1743"/>
                  <a:gd name="T16" fmla="*/ 2147483647 w 1344"/>
                  <a:gd name="T17" fmla="*/ 0 h 1743"/>
                  <a:gd name="T18" fmla="*/ 2147483647 w 1344"/>
                  <a:gd name="T19" fmla="*/ 2147483647 h 1743"/>
                  <a:gd name="T20" fmla="*/ 2147483647 w 1344"/>
                  <a:gd name="T21" fmla="*/ 2147483647 h 1743"/>
                  <a:gd name="T22" fmla="*/ 2147483647 w 1344"/>
                  <a:gd name="T23" fmla="*/ 2147483647 h 1743"/>
                  <a:gd name="T24" fmla="*/ 2147483647 w 1344"/>
                  <a:gd name="T25" fmla="*/ 2147483647 h 1743"/>
                  <a:gd name="T26" fmla="*/ 2147483647 w 1344"/>
                  <a:gd name="T27" fmla="*/ 2147483647 h 17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4" h="1743">
                    <a:moveTo>
                      <a:pt x="1276" y="0"/>
                    </a:moveTo>
                    <a:cubicBezTo>
                      <a:pt x="68" y="0"/>
                      <a:pt x="68" y="0"/>
                      <a:pt x="68" y="0"/>
                    </a:cubicBezTo>
                    <a:cubicBezTo>
                      <a:pt x="31" y="0"/>
                      <a:pt x="0" y="31"/>
                      <a:pt x="0" y="68"/>
                    </a:cubicBezTo>
                    <a:cubicBezTo>
                      <a:pt x="0" y="1675"/>
                      <a:pt x="0" y="1675"/>
                      <a:pt x="0" y="1675"/>
                    </a:cubicBezTo>
                    <a:cubicBezTo>
                      <a:pt x="0" y="1713"/>
                      <a:pt x="31" y="1743"/>
                      <a:pt x="68" y="1743"/>
                    </a:cubicBezTo>
                    <a:cubicBezTo>
                      <a:pt x="1276" y="1743"/>
                      <a:pt x="1276" y="1743"/>
                      <a:pt x="1276" y="1743"/>
                    </a:cubicBezTo>
                    <a:cubicBezTo>
                      <a:pt x="1313" y="1743"/>
                      <a:pt x="1344" y="1713"/>
                      <a:pt x="1344" y="1675"/>
                    </a:cubicBezTo>
                    <a:cubicBezTo>
                      <a:pt x="1344" y="68"/>
                      <a:pt x="1344" y="68"/>
                      <a:pt x="1344" y="68"/>
                    </a:cubicBezTo>
                    <a:cubicBezTo>
                      <a:pt x="1344" y="31"/>
                      <a:pt x="1313" y="0"/>
                      <a:pt x="1276" y="0"/>
                    </a:cubicBezTo>
                    <a:close/>
                    <a:moveTo>
                      <a:pt x="1220" y="1595"/>
                    </a:moveTo>
                    <a:cubicBezTo>
                      <a:pt x="124" y="1595"/>
                      <a:pt x="124" y="1595"/>
                      <a:pt x="124" y="1595"/>
                    </a:cubicBezTo>
                    <a:cubicBezTo>
                      <a:pt x="124" y="132"/>
                      <a:pt x="124" y="132"/>
                      <a:pt x="124" y="132"/>
                    </a:cubicBezTo>
                    <a:cubicBezTo>
                      <a:pt x="1220" y="132"/>
                      <a:pt x="1220" y="132"/>
                      <a:pt x="1220" y="132"/>
                    </a:cubicBezTo>
                    <a:lnTo>
                      <a:pt x="1220" y="1595"/>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Oval 15">
                <a:extLst>
                  <a:ext uri="{FF2B5EF4-FFF2-40B4-BE49-F238E27FC236}">
                    <a16:creationId xmlns:a16="http://schemas.microsoft.com/office/drawing/2014/main" id="{208779C9-33C3-BC46-B403-5D6C0EA56B1D}"/>
                  </a:ext>
                </a:extLst>
              </p:cNvPr>
              <p:cNvSpPr>
                <a:spLocks noChangeArrowheads="1"/>
              </p:cNvSpPr>
              <p:nvPr/>
            </p:nvSpPr>
            <p:spPr bwMode="auto">
              <a:xfrm>
                <a:off x="4481513" y="5625039"/>
                <a:ext cx="174625" cy="174315"/>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cs typeface="+mn-cs"/>
                </a:endParaRPr>
              </a:p>
            </p:txBody>
          </p:sp>
          <p:sp>
            <p:nvSpPr>
              <p:cNvPr id="41" name="Oval 16">
                <a:extLst>
                  <a:ext uri="{FF2B5EF4-FFF2-40B4-BE49-F238E27FC236}">
                    <a16:creationId xmlns:a16="http://schemas.microsoft.com/office/drawing/2014/main" id="{5D5737F9-4E11-7D4F-B8D0-644DDEB353A3}"/>
                  </a:ext>
                </a:extLst>
              </p:cNvPr>
              <p:cNvSpPr>
                <a:spLocks noChangeArrowheads="1"/>
              </p:cNvSpPr>
              <p:nvPr/>
            </p:nvSpPr>
            <p:spPr bwMode="auto">
              <a:xfrm>
                <a:off x="4535488" y="1631950"/>
                <a:ext cx="69850" cy="6985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38" name="Rectangle 37">
              <a:extLst>
                <a:ext uri="{FF2B5EF4-FFF2-40B4-BE49-F238E27FC236}">
                  <a16:creationId xmlns:a16="http://schemas.microsoft.com/office/drawing/2014/main" id="{BDB88BE8-9080-A947-BDCF-2801EECDA063}"/>
                </a:ext>
              </a:extLst>
            </p:cNvPr>
            <p:cNvSpPr/>
            <p:nvPr/>
          </p:nvSpPr>
          <p:spPr>
            <a:xfrm>
              <a:off x="3161507" y="1766288"/>
              <a:ext cx="2819399" cy="37335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42" name="Picture 41">
            <a:extLst>
              <a:ext uri="{FF2B5EF4-FFF2-40B4-BE49-F238E27FC236}">
                <a16:creationId xmlns:a16="http://schemas.microsoft.com/office/drawing/2014/main" id="{69BFE995-F4CE-5749-925F-BCAD900928F4}"/>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b="-180"/>
          <a:stretch/>
        </p:blipFill>
        <p:spPr>
          <a:xfrm>
            <a:off x="3038058" y="1733354"/>
            <a:ext cx="3101356" cy="4191281"/>
          </a:xfrm>
          <a:prstGeom prst="rect">
            <a:avLst/>
          </a:prstGeom>
          <a:ln>
            <a:solidFill>
              <a:schemeClr val="bg2">
                <a:lumMod val="25000"/>
              </a:schemeClr>
            </a:solidFill>
          </a:ln>
        </p:spPr>
      </p:pic>
      <p:sp>
        <p:nvSpPr>
          <p:cNvPr id="43" name="Left Arrow 42">
            <a:extLst>
              <a:ext uri="{FF2B5EF4-FFF2-40B4-BE49-F238E27FC236}">
                <a16:creationId xmlns:a16="http://schemas.microsoft.com/office/drawing/2014/main" id="{3D26608E-8BD1-9648-9D0C-FDF8FBD61C41}"/>
              </a:ext>
            </a:extLst>
          </p:cNvPr>
          <p:cNvSpPr/>
          <p:nvPr/>
        </p:nvSpPr>
        <p:spPr>
          <a:xfrm>
            <a:off x="6051662" y="5561289"/>
            <a:ext cx="753229" cy="437431"/>
          </a:xfrm>
          <a:prstGeom prst="leftArrow">
            <a:avLst/>
          </a:prstGeom>
          <a:solidFill>
            <a:srgbClr val="F7AB0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5" name="Picture 44" descr="wwweb.png">
            <a:hlinkClick r:id="rId4"/>
            <a:extLst>
              <a:ext uri="{FF2B5EF4-FFF2-40B4-BE49-F238E27FC236}">
                <a16:creationId xmlns:a16="http://schemas.microsoft.com/office/drawing/2014/main" id="{5DC40B12-9FB8-6443-824E-D3EA1E5C799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239000" y="4539683"/>
            <a:ext cx="495702" cy="482600"/>
          </a:xfrm>
          <a:prstGeom prst="rect">
            <a:avLst/>
          </a:prstGeom>
        </p:spPr>
      </p:pic>
      <p:sp>
        <p:nvSpPr>
          <p:cNvPr id="10" name="Date Placeholder 9"/>
          <p:cNvSpPr>
            <a:spLocks noGrp="1"/>
          </p:cNvSpPr>
          <p:nvPr>
            <p:ph type="dt" sz="half" idx="10"/>
          </p:nvPr>
        </p:nvSpPr>
        <p:spPr/>
        <p:txBody>
          <a:bodyPr/>
          <a:lstStyle/>
          <a:p>
            <a:pPr>
              <a:defRPr/>
            </a:pPr>
            <a:r>
              <a:rPr lang="en-US" dirty="0">
                <a:solidFill>
                  <a:srgbClr val="FFFFFF"/>
                </a:solidFill>
              </a:rPr>
              <a:t>© Shipman &amp; Goodwin LLP </a:t>
            </a:r>
            <a:r>
              <a:rPr lang="en-US" dirty="0" smtClean="0">
                <a:solidFill>
                  <a:srgbClr val="FFFFFF"/>
                </a:solidFill>
              </a:rPr>
              <a:t> 2020</a:t>
            </a:r>
            <a:endParaRPr lang="en-US" dirty="0">
              <a:solidFill>
                <a:srgbClr val="FFFFFF"/>
              </a:solidFill>
            </a:endParaRPr>
          </a:p>
        </p:txBody>
      </p:sp>
      <p:sp>
        <p:nvSpPr>
          <p:cNvPr id="14" name="Slide Number Placeholder 13"/>
          <p:cNvSpPr>
            <a:spLocks noGrp="1"/>
          </p:cNvSpPr>
          <p:nvPr>
            <p:ph type="sldNum" sz="quarter" idx="12"/>
          </p:nvPr>
        </p:nvSpPr>
        <p:spPr/>
        <p:txBody>
          <a:bodyPr/>
          <a:lstStyle/>
          <a:p>
            <a:pPr>
              <a:defRPr/>
            </a:pPr>
            <a:fld id="{CF74E2D6-2C6C-C849-BAC6-BF7B8C48F5CD}" type="slidenum">
              <a:rPr lang="en-US" smtClean="0">
                <a:solidFill>
                  <a:srgbClr val="FFFFFF"/>
                </a:solidFill>
              </a:rPr>
              <a:pPr>
                <a:defRPr/>
              </a:pPr>
              <a:t>93</a:t>
            </a:fld>
            <a:endParaRPr lang="en-US" dirty="0">
              <a:solidFill>
                <a:srgbClr val="FFFFFF"/>
              </a:solidFill>
            </a:endParaRPr>
          </a:p>
        </p:txBody>
      </p:sp>
    </p:spTree>
    <p:custDataLst>
      <p:tags r:id="rId1"/>
    </p:custDataLst>
    <p:extLst>
      <p:ext uri="{BB962C8B-B14F-4D97-AF65-F5344CB8AC3E}">
        <p14:creationId xmlns:p14="http://schemas.microsoft.com/office/powerpoint/2010/main" val="2426205083"/>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2830136"/>
  <p:tag name="CUSTOMCELLBACKCOLOR3" val="-268652"/>
  <p:tag name="DISPLAYDEVICENUMBER" val="True"/>
  <p:tag name="AUTOSIZEGRID" val="True"/>
  <p:tag name="POLLINGCYCLE" val="2"/>
  <p:tag name="INCLUDENONRESPONDERS" val="False"/>
  <p:tag name="CORRECTPOINTVALUE" val="100"/>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RESPTABLESTYLE" val="-1"/>
  <p:tag name="RACERSMAXDISPLAYED" val="5"/>
  <p:tag name="DEFAULTNUMTEAMS" val="5"/>
  <p:tag name="GRIDSIZE" val="{Width=800, Height=600}"/>
  <p:tag name="REALTIMEBACKUP" val="False"/>
  <p:tag name="PRRESPONSE3" val="8"/>
  <p:tag name="SAVECSVWITHSESSION" val="Fals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0"/>
  <p:tag name="RACEANIMATIONSPEED" val="3"/>
  <p:tag name="NUMRESPONSES" val="1"/>
  <p:tag name="CUSTOMCELLBACKCOLOR4" val="-8355712"/>
  <p:tag name="PRRESPONSE7" val="4"/>
  <p:tag name="FIBINCLUDEOTHER" val="True"/>
  <p:tag name="DELIMITERS" val="3.1"/>
  <p:tag name="EXPANDSHOWBAR" val="True"/>
  <p:tag name="TASKPANEKEY" val="e00bf4a1-241b-43ed-8c36-e3bdcdadecf4"/>
  <p:tag name="POWERPOINTVERSION" val="16.0"/>
  <p:tag name="TPPRESENTATIONGUID" val="6d4e3f59-1f13-4d09-837c-57dc661768ec"/>
  <p:tag name="TPVERSION" val="8"/>
  <p:tag name="TPFULLVERSION" val="8.7.3.11"/>
  <p:tag name="PPTVERSION" val="16"/>
  <p:tag name="TPOS" val="2"/>
  <p:tag name="TPLASTSAVEVERSION" val="6.4 PC"/>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NOPREFERENCE" val="False"/>
</p:tagLst>
</file>

<file path=ppt/tags/tag5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6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6.xml><?xml version="1.0" encoding="utf-8"?>
<p:tagLst xmlns:a="http://schemas.openxmlformats.org/drawingml/2006/main" xmlns:r="http://schemas.openxmlformats.org/officeDocument/2006/relationships" xmlns:p="http://schemas.openxmlformats.org/presentationml/2006/main">
  <p:tag name="NOPREFERENCE" val="False"/>
</p:tagLst>
</file>

<file path=ppt/tags/tag67.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Mercurio">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0000FF"/>
      </a:hlink>
      <a:folHlink>
        <a:srgbClr val="800080"/>
      </a:folHlink>
    </a:clrScheme>
    <a:fontScheme name="Mercurio">
      <a:majorFont>
        <a:latin typeface="Source Sans Pro"/>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1" id="{F11BC6F9-4BCB-0549-B500-FE408C7B3F21}" vid="{5C994A76-D6D0-F240-81F6-465AC2E8DD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25543</TotalTime>
  <Words>8796</Words>
  <Application>Microsoft Office PowerPoint</Application>
  <PresentationFormat>On-screen Show (4:3)</PresentationFormat>
  <Paragraphs>841</Paragraphs>
  <Slides>93</Slides>
  <Notes>71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93</vt:i4>
      </vt:variant>
    </vt:vector>
  </HeadingPairs>
  <TitlesOfParts>
    <vt:vector size="107" baseType="lpstr">
      <vt:lpstr>ＭＳ Ｐゴシック</vt:lpstr>
      <vt:lpstr>Aharoni</vt:lpstr>
      <vt:lpstr>Arial</vt:lpstr>
      <vt:lpstr>Arial Black</vt:lpstr>
      <vt:lpstr>BatangChe</vt:lpstr>
      <vt:lpstr>Book Antiqua</vt:lpstr>
      <vt:lpstr>Bradley Hand ITC</vt:lpstr>
      <vt:lpstr>Calibri</vt:lpstr>
      <vt:lpstr>Courier New</vt:lpstr>
      <vt:lpstr>Source Sans Pro</vt:lpstr>
      <vt:lpstr>Source Sans Pro Light</vt:lpstr>
      <vt:lpstr>Wingdings</vt:lpstr>
      <vt:lpstr>Office Theme</vt:lpstr>
      <vt:lpstr>1_Office Theme</vt:lpstr>
      <vt:lpstr>Title IX Final Regulations: Coordinator, Investigator, Decision-Maker and Informal Resolution Facilitator Training</vt:lpstr>
      <vt:lpstr>Title IX of the  Education Amendments of 1972</vt:lpstr>
      <vt:lpstr>Title IX: The Basics</vt:lpstr>
      <vt:lpstr>Denial of Equal Opportunity</vt:lpstr>
      <vt:lpstr>Title IX Enforcement</vt:lpstr>
      <vt:lpstr>New Final Regulations</vt:lpstr>
      <vt:lpstr>New Final Regulations – What’s New?</vt:lpstr>
      <vt:lpstr>Key Personnel</vt:lpstr>
      <vt:lpstr>Grievance Process v. Procedure</vt:lpstr>
      <vt:lpstr>“Sex Discrimination”</vt:lpstr>
      <vt:lpstr>“Sexual Harassment”</vt:lpstr>
      <vt:lpstr>“Actual Knowledge”</vt:lpstr>
      <vt:lpstr>“Deliberate Indifference”</vt:lpstr>
      <vt:lpstr>More Definitions</vt:lpstr>
      <vt:lpstr>More Definitions</vt:lpstr>
      <vt:lpstr>Types of Sexual Harassment</vt:lpstr>
      <vt:lpstr>Quid Pro Quo</vt:lpstr>
      <vt:lpstr>Severe, Pervasive, Offensive Unwelcome Conduct</vt:lpstr>
      <vt:lpstr>Sex-Based Offenses</vt:lpstr>
      <vt:lpstr>Examples of Sexual Harassment</vt:lpstr>
      <vt:lpstr>Title IX Jurisdiction</vt:lpstr>
      <vt:lpstr>Scope of District’s Education Programs and Activities</vt:lpstr>
      <vt:lpstr>Online Sexual Harassment</vt:lpstr>
      <vt:lpstr>Reporting</vt:lpstr>
      <vt:lpstr>General Response to Sexual Harassment</vt:lpstr>
      <vt:lpstr>Grievance Process for Allegations of Sexual Harassment</vt:lpstr>
      <vt:lpstr>Principles Under the New Final Regulations</vt:lpstr>
      <vt:lpstr>Title IX Coordinator: Obligations</vt:lpstr>
      <vt:lpstr>Title IX Coordinator:  Responsibilities within the Grievance Process</vt:lpstr>
      <vt:lpstr>Supportive Measures</vt:lpstr>
      <vt:lpstr>Supportive Measures</vt:lpstr>
      <vt:lpstr>Emergency Removal</vt:lpstr>
      <vt:lpstr>Emergency Removal/Administrative Leave</vt:lpstr>
      <vt:lpstr>“Formal Complaint”</vt:lpstr>
      <vt:lpstr>Formal Complaint</vt:lpstr>
      <vt:lpstr>When Should Title IX Coordinator Sign a Formal Complaint?</vt:lpstr>
      <vt:lpstr>Grievance Process: Basic Requirements</vt:lpstr>
      <vt:lpstr>Grievance Process: Basic Requirements</vt:lpstr>
      <vt:lpstr>“Conflict of Interest”</vt:lpstr>
      <vt:lpstr>“Bias”</vt:lpstr>
      <vt:lpstr>Grievance Process: Evidentiary Standard</vt:lpstr>
      <vt:lpstr>Notice of Allegations</vt:lpstr>
      <vt:lpstr>Dismissal of a Formal Complaint</vt:lpstr>
      <vt:lpstr>Dismissal of a Formal Complaint</vt:lpstr>
      <vt:lpstr>Dismissal of a Formal Complaint</vt:lpstr>
      <vt:lpstr>Investigation</vt:lpstr>
      <vt:lpstr>Investigation: Right to an Advisor</vt:lpstr>
      <vt:lpstr>Investigation</vt:lpstr>
      <vt:lpstr>Conducting a Thorough Investigation</vt:lpstr>
      <vt:lpstr>Conducting a Thorough Investigation</vt:lpstr>
      <vt:lpstr>Investigation: Review of Evidence</vt:lpstr>
      <vt:lpstr>Investigation: Investigative Report</vt:lpstr>
      <vt:lpstr>Decision-Maker</vt:lpstr>
      <vt:lpstr>Live Hearing - Optional</vt:lpstr>
      <vt:lpstr>Decision-Maker – Written Questions</vt:lpstr>
      <vt:lpstr>What is Relevant Evidence</vt:lpstr>
      <vt:lpstr>Rape Shield</vt:lpstr>
      <vt:lpstr>Consent </vt:lpstr>
      <vt:lpstr>Affirmative Consent </vt:lpstr>
      <vt:lpstr>Affirmative Consent </vt:lpstr>
      <vt:lpstr>Decision-Maker: Responsibility Determination</vt:lpstr>
      <vt:lpstr>Decision-Maker: Responsibility Determination</vt:lpstr>
      <vt:lpstr>Decision-Maker: Disciplinary Sanctions</vt:lpstr>
      <vt:lpstr>Appeals</vt:lpstr>
      <vt:lpstr>Appeals</vt:lpstr>
      <vt:lpstr>Informal Resolution Process</vt:lpstr>
      <vt:lpstr>Informal Resolution Process</vt:lpstr>
      <vt:lpstr>How To Serve Impartially</vt:lpstr>
      <vt:lpstr>Retaliation</vt:lpstr>
      <vt:lpstr>Record Keeping</vt:lpstr>
      <vt:lpstr>Record Keeping</vt:lpstr>
      <vt:lpstr>Scenarios</vt:lpstr>
      <vt:lpstr>PowerPoint Presentation</vt:lpstr>
      <vt:lpstr>PowerPoint Presentation</vt:lpstr>
      <vt:lpstr>PowerPoint Presentation</vt:lpstr>
      <vt:lpstr>PowerPoint Presentation</vt:lpstr>
      <vt:lpstr>PowerPoint Presentation</vt:lpstr>
      <vt:lpstr>Did the district handle this appropriately? </vt:lpstr>
      <vt:lpstr>Connecticut Bullying Law</vt:lpstr>
      <vt:lpstr>2019 Changes to Bullying Law Effective July 1, 2021 – Public Act 19-166</vt:lpstr>
      <vt:lpstr>“Bullying” in Connecticut</vt:lpstr>
      <vt:lpstr>“Bullying” includes:</vt:lpstr>
      <vt:lpstr>“Cyberbullying”</vt:lpstr>
      <vt:lpstr>“Teen Dating Violence”</vt:lpstr>
      <vt:lpstr>Bullying MUST be investigated when it occurs…</vt:lpstr>
      <vt:lpstr>AND Bullying MUST be investigated when it occurs…</vt:lpstr>
      <vt:lpstr>When the Investigation is Complete…</vt:lpstr>
      <vt:lpstr>When the Investigation is Complete…</vt:lpstr>
      <vt:lpstr>PowerPoint Presentation</vt:lpstr>
      <vt:lpstr>PowerPoint Presentation</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EAMEJIA</dc:creator>
  <cp:lastModifiedBy>Richman Smith, Jessica</cp:lastModifiedBy>
  <cp:revision>1195</cp:revision>
  <cp:lastPrinted>2017-05-26T13:47:28Z</cp:lastPrinted>
  <dcterms:created xsi:type="dcterms:W3CDTF">2006-08-16T00:00:00Z</dcterms:created>
  <dcterms:modified xsi:type="dcterms:W3CDTF">2022-01-10T17:52:37Z</dcterms:modified>
</cp:coreProperties>
</file>