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65" r:id="rId4"/>
    <p:sldId id="267" r:id="rId5"/>
    <p:sldId id="268" r:id="rId6"/>
    <p:sldId id="259" r:id="rId7"/>
    <p:sldId id="260" r:id="rId8"/>
    <p:sldId id="261" r:id="rId9"/>
    <p:sldId id="263" r:id="rId10"/>
  </p:sldIdLst>
  <p:sldSz cx="12192000" cy="6858000"/>
  <p:notesSz cx="6858000" cy="9144000"/>
  <p:custShowLst>
    <p:custShow name="Custom Show 1" id="0">
      <p:sldLst>
        <p:sld r:id="rId2"/>
        <p:sld r:id="rId3"/>
        <p:sld r:id="rId7"/>
        <p:sld r:id="rId8"/>
        <p:sld r:id="rId9"/>
      </p:sldLst>
    </p:custShow>
  </p:custShow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3" d="100"/>
          <a:sy n="113" d="100"/>
        </p:scale>
        <p:origin x="432" y="9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E7D5D5-FA36-4715-97E4-318925B2BD34}" type="datetimeFigureOut">
              <a:rPr lang="en-US" smtClean="0"/>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68321D-DE47-4F6B-9FDE-E0E76360E236}" type="slidenum">
              <a:rPr lang="en-US" smtClean="0"/>
              <a:t>‹#›</a:t>
            </a:fld>
            <a:endParaRPr lang="en-US"/>
          </a:p>
        </p:txBody>
      </p:sp>
    </p:spTree>
    <p:extLst>
      <p:ext uri="{BB962C8B-B14F-4D97-AF65-F5344CB8AC3E}">
        <p14:creationId xmlns:p14="http://schemas.microsoft.com/office/powerpoint/2010/main" val="2079808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E7D5D5-FA36-4715-97E4-318925B2BD34}" type="datetimeFigureOut">
              <a:rPr lang="en-US" smtClean="0"/>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68321D-DE47-4F6B-9FDE-E0E76360E236}" type="slidenum">
              <a:rPr lang="en-US" smtClean="0"/>
              <a:t>‹#›</a:t>
            </a:fld>
            <a:endParaRPr lang="en-US"/>
          </a:p>
        </p:txBody>
      </p:sp>
    </p:spTree>
    <p:extLst>
      <p:ext uri="{BB962C8B-B14F-4D97-AF65-F5344CB8AC3E}">
        <p14:creationId xmlns:p14="http://schemas.microsoft.com/office/powerpoint/2010/main" val="1803070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E7D5D5-FA36-4715-97E4-318925B2BD34}" type="datetimeFigureOut">
              <a:rPr lang="en-US" smtClean="0"/>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68321D-DE47-4F6B-9FDE-E0E76360E236}" type="slidenum">
              <a:rPr lang="en-US" smtClean="0"/>
              <a:t>‹#›</a:t>
            </a:fld>
            <a:endParaRPr lang="en-US"/>
          </a:p>
        </p:txBody>
      </p:sp>
    </p:spTree>
    <p:extLst>
      <p:ext uri="{BB962C8B-B14F-4D97-AF65-F5344CB8AC3E}">
        <p14:creationId xmlns:p14="http://schemas.microsoft.com/office/powerpoint/2010/main" val="569475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E7D5D5-FA36-4715-97E4-318925B2BD34}" type="datetimeFigureOut">
              <a:rPr lang="en-US" smtClean="0"/>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68321D-DE47-4F6B-9FDE-E0E76360E236}" type="slidenum">
              <a:rPr lang="en-US" smtClean="0"/>
              <a:t>‹#›</a:t>
            </a:fld>
            <a:endParaRPr lang="en-US"/>
          </a:p>
        </p:txBody>
      </p:sp>
    </p:spTree>
    <p:extLst>
      <p:ext uri="{BB962C8B-B14F-4D97-AF65-F5344CB8AC3E}">
        <p14:creationId xmlns:p14="http://schemas.microsoft.com/office/powerpoint/2010/main" val="3547359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E7D5D5-FA36-4715-97E4-318925B2BD34}" type="datetimeFigureOut">
              <a:rPr lang="en-US" smtClean="0"/>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68321D-DE47-4F6B-9FDE-E0E76360E236}" type="slidenum">
              <a:rPr lang="en-US" smtClean="0"/>
              <a:t>‹#›</a:t>
            </a:fld>
            <a:endParaRPr lang="en-US"/>
          </a:p>
        </p:txBody>
      </p:sp>
    </p:spTree>
    <p:extLst>
      <p:ext uri="{BB962C8B-B14F-4D97-AF65-F5344CB8AC3E}">
        <p14:creationId xmlns:p14="http://schemas.microsoft.com/office/powerpoint/2010/main" val="2148499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E7D5D5-FA36-4715-97E4-318925B2BD34}" type="datetimeFigureOut">
              <a:rPr lang="en-US" smtClean="0"/>
              <a:t>1/20/2015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68321D-DE47-4F6B-9FDE-E0E76360E236}" type="slidenum">
              <a:rPr lang="en-US" smtClean="0"/>
              <a:t>‹#›</a:t>
            </a:fld>
            <a:endParaRPr lang="en-US"/>
          </a:p>
        </p:txBody>
      </p:sp>
    </p:spTree>
    <p:extLst>
      <p:ext uri="{BB962C8B-B14F-4D97-AF65-F5344CB8AC3E}">
        <p14:creationId xmlns:p14="http://schemas.microsoft.com/office/powerpoint/2010/main" val="1956332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E7D5D5-FA36-4715-97E4-318925B2BD34}" type="datetimeFigureOut">
              <a:rPr lang="en-US" smtClean="0"/>
              <a:t>1/20/2015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68321D-DE47-4F6B-9FDE-E0E76360E236}" type="slidenum">
              <a:rPr lang="en-US" smtClean="0"/>
              <a:t>‹#›</a:t>
            </a:fld>
            <a:endParaRPr lang="en-US"/>
          </a:p>
        </p:txBody>
      </p:sp>
    </p:spTree>
    <p:extLst>
      <p:ext uri="{BB962C8B-B14F-4D97-AF65-F5344CB8AC3E}">
        <p14:creationId xmlns:p14="http://schemas.microsoft.com/office/powerpoint/2010/main" val="3506676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E7D5D5-FA36-4715-97E4-318925B2BD34}" type="datetimeFigureOut">
              <a:rPr lang="en-US" smtClean="0"/>
              <a:t>1/20/2015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68321D-DE47-4F6B-9FDE-E0E76360E236}" type="slidenum">
              <a:rPr lang="en-US" smtClean="0"/>
              <a:t>‹#›</a:t>
            </a:fld>
            <a:endParaRPr lang="en-US"/>
          </a:p>
        </p:txBody>
      </p:sp>
    </p:spTree>
    <p:extLst>
      <p:ext uri="{BB962C8B-B14F-4D97-AF65-F5344CB8AC3E}">
        <p14:creationId xmlns:p14="http://schemas.microsoft.com/office/powerpoint/2010/main" val="1173182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E7D5D5-FA36-4715-97E4-318925B2BD34}" type="datetimeFigureOut">
              <a:rPr lang="en-US" smtClean="0"/>
              <a:t>1/20/2015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68321D-DE47-4F6B-9FDE-E0E76360E236}" type="slidenum">
              <a:rPr lang="en-US" smtClean="0"/>
              <a:t>‹#›</a:t>
            </a:fld>
            <a:endParaRPr lang="en-US"/>
          </a:p>
        </p:txBody>
      </p:sp>
    </p:spTree>
    <p:extLst>
      <p:ext uri="{BB962C8B-B14F-4D97-AF65-F5344CB8AC3E}">
        <p14:creationId xmlns:p14="http://schemas.microsoft.com/office/powerpoint/2010/main" val="2944304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E7D5D5-FA36-4715-97E4-318925B2BD34}" type="datetimeFigureOut">
              <a:rPr lang="en-US" smtClean="0"/>
              <a:t>1/20/2015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68321D-DE47-4F6B-9FDE-E0E76360E236}" type="slidenum">
              <a:rPr lang="en-US" smtClean="0"/>
              <a:t>‹#›</a:t>
            </a:fld>
            <a:endParaRPr lang="en-US"/>
          </a:p>
        </p:txBody>
      </p:sp>
    </p:spTree>
    <p:extLst>
      <p:ext uri="{BB962C8B-B14F-4D97-AF65-F5344CB8AC3E}">
        <p14:creationId xmlns:p14="http://schemas.microsoft.com/office/powerpoint/2010/main" val="210806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E7D5D5-FA36-4715-97E4-318925B2BD34}" type="datetimeFigureOut">
              <a:rPr lang="en-US" smtClean="0"/>
              <a:t>1/20/2015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68321D-DE47-4F6B-9FDE-E0E76360E236}" type="slidenum">
              <a:rPr lang="en-US" smtClean="0"/>
              <a:t>‹#›</a:t>
            </a:fld>
            <a:endParaRPr lang="en-US"/>
          </a:p>
        </p:txBody>
      </p:sp>
    </p:spTree>
    <p:extLst>
      <p:ext uri="{BB962C8B-B14F-4D97-AF65-F5344CB8AC3E}">
        <p14:creationId xmlns:p14="http://schemas.microsoft.com/office/powerpoint/2010/main" val="390957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E7D5D5-FA36-4715-97E4-318925B2BD34}" type="datetimeFigureOut">
              <a:rPr lang="en-US" smtClean="0"/>
              <a:t>1/20/2015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68321D-DE47-4F6B-9FDE-E0E76360E236}" type="slidenum">
              <a:rPr lang="en-US" smtClean="0"/>
              <a:t>‹#›</a:t>
            </a:fld>
            <a:endParaRPr lang="en-US"/>
          </a:p>
        </p:txBody>
      </p:sp>
    </p:spTree>
    <p:extLst>
      <p:ext uri="{BB962C8B-B14F-4D97-AF65-F5344CB8AC3E}">
        <p14:creationId xmlns:p14="http://schemas.microsoft.com/office/powerpoint/2010/main" val="14727275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2011_NEASC%20Standards.pdf"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2011_NEASC%20Standards.pdf"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2011_NEASC%20Standards.pdf"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OSHS_LE2%20Think%20critically%20and%20analytically.pdf"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867383" y="929329"/>
            <a:ext cx="10515600" cy="1325563"/>
          </a:xfrm>
          <a:solidFill>
            <a:schemeClr val="accent4">
              <a:lumMod val="40000"/>
              <a:lumOff val="60000"/>
            </a:schemeClr>
          </a:solidFill>
        </p:spPr>
        <p:txBody>
          <a:bodyPr>
            <a:normAutofit/>
          </a:bodyPr>
          <a:lstStyle/>
          <a:p>
            <a:pPr algn="ctr"/>
            <a:r>
              <a:rPr lang="en-US" sz="3600" dirty="0" smtClean="0">
                <a:latin typeface="+mn-lt"/>
              </a:rPr>
              <a:t>What should a </a:t>
            </a:r>
            <a:r>
              <a:rPr lang="en-US" sz="3600" dirty="0" err="1" smtClean="0">
                <a:latin typeface="+mn-lt"/>
              </a:rPr>
              <a:t>Housy</a:t>
            </a:r>
            <a:r>
              <a:rPr lang="en-US" sz="3600" dirty="0" smtClean="0">
                <a:latin typeface="+mn-lt"/>
              </a:rPr>
              <a:t> graduate be able to do?</a:t>
            </a:r>
            <a:endParaRPr lang="en-US" sz="3600" dirty="0">
              <a:latin typeface="+mn-lt"/>
            </a:endParaRPr>
          </a:p>
        </p:txBody>
      </p:sp>
      <p:sp>
        <p:nvSpPr>
          <p:cNvPr id="5" name="TextBox 4"/>
          <p:cNvSpPr txBox="1"/>
          <p:nvPr/>
        </p:nvSpPr>
        <p:spPr>
          <a:xfrm>
            <a:off x="3394953" y="3628418"/>
            <a:ext cx="4299625" cy="830997"/>
          </a:xfrm>
          <a:prstGeom prst="rect">
            <a:avLst/>
          </a:prstGeom>
          <a:solidFill>
            <a:schemeClr val="accent4">
              <a:lumMod val="40000"/>
              <a:lumOff val="60000"/>
            </a:schemeClr>
          </a:solidFill>
        </p:spPr>
        <p:txBody>
          <a:bodyPr wrap="square" rtlCol="0">
            <a:spAutoFit/>
          </a:bodyPr>
          <a:lstStyle/>
          <a:p>
            <a:pPr algn="ctr"/>
            <a:r>
              <a:rPr lang="en-US" sz="2400" dirty="0" smtClean="0"/>
              <a:t>December </a:t>
            </a:r>
            <a:r>
              <a:rPr lang="en-US" sz="2400" dirty="0"/>
              <a:t>4</a:t>
            </a:r>
            <a:r>
              <a:rPr lang="en-US" sz="2400" dirty="0" smtClean="0"/>
              <a:t>, 2014</a:t>
            </a:r>
          </a:p>
          <a:p>
            <a:pPr algn="ctr"/>
            <a:r>
              <a:rPr lang="en-US" sz="2400" dirty="0" smtClean="0"/>
              <a:t>J. Martinez</a:t>
            </a:r>
            <a:endParaRPr lang="en-US" dirty="0"/>
          </a:p>
        </p:txBody>
      </p:sp>
    </p:spTree>
    <p:extLst>
      <p:ext uri="{BB962C8B-B14F-4D97-AF65-F5344CB8AC3E}">
        <p14:creationId xmlns:p14="http://schemas.microsoft.com/office/powerpoint/2010/main" val="39683675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51133" y="430152"/>
            <a:ext cx="10126766" cy="1945577"/>
          </a:xfrm>
          <a:solidFill>
            <a:schemeClr val="accent4">
              <a:lumMod val="40000"/>
              <a:lumOff val="60000"/>
            </a:schemeClr>
          </a:solidFill>
        </p:spPr>
        <p:txBody>
          <a:bodyPr>
            <a:normAutofit/>
          </a:bodyPr>
          <a:lstStyle/>
          <a:p>
            <a:r>
              <a:rPr lang="en-US" sz="3200" dirty="0">
                <a:latin typeface="+mn-lt"/>
              </a:rPr>
              <a:t>Effective schools identify core values and beliefs about learning that function as explicit foundational commitments to students and the community.  Decision-making remains focused on and aligned with these critical commitments</a:t>
            </a:r>
            <a:r>
              <a:rPr lang="en-US" sz="3200" b="1" i="1" dirty="0"/>
              <a:t>.  </a:t>
            </a:r>
            <a:endParaRPr lang="en-US" sz="3200" dirty="0"/>
          </a:p>
        </p:txBody>
      </p:sp>
    </p:spTree>
    <p:extLst>
      <p:ext uri="{BB962C8B-B14F-4D97-AF65-F5344CB8AC3E}">
        <p14:creationId xmlns:p14="http://schemas.microsoft.com/office/powerpoint/2010/main" val="3401628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51133" y="430152"/>
            <a:ext cx="10126766" cy="1945577"/>
          </a:xfrm>
          <a:solidFill>
            <a:schemeClr val="accent4">
              <a:lumMod val="40000"/>
              <a:lumOff val="60000"/>
            </a:schemeClr>
          </a:solidFill>
        </p:spPr>
        <p:txBody>
          <a:bodyPr>
            <a:normAutofit/>
          </a:bodyPr>
          <a:lstStyle/>
          <a:p>
            <a:r>
              <a:rPr lang="en-US" sz="3200" dirty="0">
                <a:latin typeface="+mn-lt"/>
              </a:rPr>
              <a:t>Effective schools identify core values and beliefs about learning that function as explicit foundational commitments to students and the community.  Decision-making remains focused on and aligned with these critical commitments</a:t>
            </a:r>
            <a:r>
              <a:rPr lang="en-US" sz="3200" b="1" i="1" dirty="0"/>
              <a:t>.  </a:t>
            </a:r>
            <a:endParaRPr lang="en-US" sz="3200" dirty="0"/>
          </a:p>
        </p:txBody>
      </p:sp>
      <p:sp>
        <p:nvSpPr>
          <p:cNvPr id="4" name="Subtitle 2"/>
          <p:cNvSpPr txBox="1">
            <a:spLocks/>
          </p:cNvSpPr>
          <p:nvPr/>
        </p:nvSpPr>
        <p:spPr>
          <a:xfrm>
            <a:off x="1051133" y="2850720"/>
            <a:ext cx="10126766" cy="969962"/>
          </a:xfrm>
          <a:prstGeom prst="rect">
            <a:avLst/>
          </a:prstGeom>
          <a:solidFill>
            <a:schemeClr val="accent4">
              <a:lumMod val="40000"/>
              <a:lumOff val="6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3200" dirty="0" smtClean="0"/>
              <a:t>Core values and beliefs manifest themselves in research-based, school-wide 21st century </a:t>
            </a:r>
            <a:r>
              <a:rPr lang="en-US" sz="3200" dirty="0" smtClean="0">
                <a:solidFill>
                  <a:srgbClr val="FF0000"/>
                </a:solidFill>
                <a:hlinkClick r:id="rId2" action="ppaction://hlinkfile"/>
              </a:rPr>
              <a:t>learning expectations</a:t>
            </a:r>
            <a:endParaRPr lang="en-US" sz="3200" dirty="0">
              <a:solidFill>
                <a:srgbClr val="FF0000"/>
              </a:solidFill>
            </a:endParaRPr>
          </a:p>
        </p:txBody>
      </p:sp>
    </p:spTree>
    <p:extLst>
      <p:ext uri="{BB962C8B-B14F-4D97-AF65-F5344CB8AC3E}">
        <p14:creationId xmlns:p14="http://schemas.microsoft.com/office/powerpoint/2010/main" val="3934768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51133" y="430152"/>
            <a:ext cx="10126766" cy="1945577"/>
          </a:xfrm>
          <a:solidFill>
            <a:schemeClr val="accent4">
              <a:lumMod val="40000"/>
              <a:lumOff val="60000"/>
            </a:schemeClr>
          </a:solidFill>
        </p:spPr>
        <p:txBody>
          <a:bodyPr>
            <a:normAutofit/>
          </a:bodyPr>
          <a:lstStyle/>
          <a:p>
            <a:r>
              <a:rPr lang="en-US" sz="3200" dirty="0">
                <a:latin typeface="+mn-lt"/>
              </a:rPr>
              <a:t>Effective schools identify core values and beliefs about learning that function as explicit foundational commitments to students and the community.  Decision-making remains focused on and aligned with these critical commitments</a:t>
            </a:r>
            <a:r>
              <a:rPr lang="en-US" sz="3200" b="1" i="1" dirty="0"/>
              <a:t>.  </a:t>
            </a:r>
            <a:endParaRPr lang="en-US" sz="3200" dirty="0"/>
          </a:p>
        </p:txBody>
      </p:sp>
      <p:sp>
        <p:nvSpPr>
          <p:cNvPr id="3" name="Subtitle 2"/>
          <p:cNvSpPr>
            <a:spLocks noGrp="1"/>
          </p:cNvSpPr>
          <p:nvPr>
            <p:ph type="subTitle" idx="1"/>
          </p:nvPr>
        </p:nvSpPr>
        <p:spPr>
          <a:xfrm>
            <a:off x="1051133" y="4473709"/>
            <a:ext cx="10126766" cy="1593716"/>
          </a:xfrm>
          <a:solidFill>
            <a:schemeClr val="accent4">
              <a:lumMod val="40000"/>
              <a:lumOff val="60000"/>
            </a:schemeClr>
          </a:solidFill>
        </p:spPr>
        <p:txBody>
          <a:bodyPr>
            <a:noAutofit/>
          </a:bodyPr>
          <a:lstStyle/>
          <a:p>
            <a:r>
              <a:rPr lang="en-US" sz="3200" dirty="0"/>
              <a:t>Every component of the school is driven by the core values and beliefs about learning and supports all students' achievement of the school's learning expectations.</a:t>
            </a:r>
          </a:p>
        </p:txBody>
      </p:sp>
      <p:sp>
        <p:nvSpPr>
          <p:cNvPr id="4" name="Subtitle 2"/>
          <p:cNvSpPr txBox="1">
            <a:spLocks/>
          </p:cNvSpPr>
          <p:nvPr/>
        </p:nvSpPr>
        <p:spPr>
          <a:xfrm>
            <a:off x="1051133" y="2850720"/>
            <a:ext cx="10126766" cy="969962"/>
          </a:xfrm>
          <a:prstGeom prst="rect">
            <a:avLst/>
          </a:prstGeom>
          <a:solidFill>
            <a:schemeClr val="accent4">
              <a:lumMod val="40000"/>
              <a:lumOff val="6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3200" dirty="0" smtClean="0"/>
              <a:t>Core values and beliefs manifest themselves in research-based, school-wide 21st century </a:t>
            </a:r>
            <a:r>
              <a:rPr lang="en-US" sz="3200" dirty="0" smtClean="0">
                <a:solidFill>
                  <a:srgbClr val="FF0000"/>
                </a:solidFill>
                <a:hlinkClick r:id="rId2" action="ppaction://hlinkfile"/>
              </a:rPr>
              <a:t>learning expectations</a:t>
            </a:r>
            <a:endParaRPr lang="en-US" sz="3200" dirty="0">
              <a:solidFill>
                <a:srgbClr val="FF0000"/>
              </a:solidFill>
            </a:endParaRPr>
          </a:p>
        </p:txBody>
      </p:sp>
    </p:spTree>
    <p:extLst>
      <p:ext uri="{BB962C8B-B14F-4D97-AF65-F5344CB8AC3E}">
        <p14:creationId xmlns:p14="http://schemas.microsoft.com/office/powerpoint/2010/main" val="3142282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
                                            <p:bg/>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09625"/>
            <a:ext cx="9144000" cy="1023938"/>
          </a:xfrm>
          <a:solidFill>
            <a:schemeClr val="accent4">
              <a:lumMod val="40000"/>
              <a:lumOff val="60000"/>
            </a:schemeClr>
          </a:solidFill>
        </p:spPr>
        <p:txBody>
          <a:bodyPr>
            <a:normAutofit/>
          </a:bodyPr>
          <a:lstStyle/>
          <a:p>
            <a:pPr algn="l" defTabSz="514350"/>
            <a:r>
              <a:rPr lang="en-US" sz="3200" dirty="0" smtClean="0">
                <a:latin typeface="+mn-lt"/>
              </a:rPr>
              <a:t>1. 	What are the most important learning outcomes 	our students should gain?</a:t>
            </a:r>
            <a:endParaRPr lang="en-US" sz="3200" dirty="0">
              <a:latin typeface="+mn-lt"/>
            </a:endParaRPr>
          </a:p>
        </p:txBody>
      </p:sp>
      <p:sp>
        <p:nvSpPr>
          <p:cNvPr id="3" name="Subtitle 2"/>
          <p:cNvSpPr>
            <a:spLocks noGrp="1"/>
          </p:cNvSpPr>
          <p:nvPr>
            <p:ph type="subTitle" idx="1"/>
          </p:nvPr>
        </p:nvSpPr>
        <p:spPr>
          <a:xfrm>
            <a:off x="1524000" y="3768726"/>
            <a:ext cx="9144000" cy="939461"/>
          </a:xfrm>
          <a:solidFill>
            <a:schemeClr val="accent4">
              <a:lumMod val="40000"/>
              <a:lumOff val="60000"/>
            </a:schemeClr>
          </a:solidFill>
        </p:spPr>
        <p:txBody>
          <a:bodyPr>
            <a:normAutofit lnSpcReduction="10000"/>
          </a:bodyPr>
          <a:lstStyle/>
          <a:p>
            <a:pPr algn="l" defTabSz="514350"/>
            <a:r>
              <a:rPr lang="en-US" sz="3200" dirty="0" smtClean="0"/>
              <a:t>3. 	Should a school’s desired learning outcomes be for 	all students?</a:t>
            </a:r>
          </a:p>
          <a:p>
            <a:pPr algn="l"/>
            <a:endParaRPr lang="en-US" sz="3200" dirty="0"/>
          </a:p>
        </p:txBody>
      </p:sp>
      <p:sp>
        <p:nvSpPr>
          <p:cNvPr id="4" name="Subtitle 2"/>
          <p:cNvSpPr txBox="1">
            <a:spLocks/>
          </p:cNvSpPr>
          <p:nvPr/>
        </p:nvSpPr>
        <p:spPr>
          <a:xfrm>
            <a:off x="1524000" y="2516188"/>
            <a:ext cx="9144000" cy="827087"/>
          </a:xfrm>
          <a:prstGeom prst="rect">
            <a:avLst/>
          </a:prstGeom>
          <a:solidFill>
            <a:schemeClr val="accent4">
              <a:lumMod val="40000"/>
              <a:lumOff val="6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defTabSz="514350"/>
            <a:r>
              <a:rPr lang="en-US" sz="3200" dirty="0" smtClean="0"/>
              <a:t>2. 	Why are these learning outcomes important?</a:t>
            </a:r>
          </a:p>
          <a:p>
            <a:pPr algn="l"/>
            <a:endParaRPr lang="en-US" sz="3200" dirty="0"/>
          </a:p>
        </p:txBody>
      </p:sp>
      <p:sp>
        <p:nvSpPr>
          <p:cNvPr id="5" name="Subtitle 2"/>
          <p:cNvSpPr txBox="1">
            <a:spLocks/>
          </p:cNvSpPr>
          <p:nvPr/>
        </p:nvSpPr>
        <p:spPr>
          <a:xfrm>
            <a:off x="1524000" y="5278438"/>
            <a:ext cx="9144000" cy="956992"/>
          </a:xfrm>
          <a:prstGeom prst="rect">
            <a:avLst/>
          </a:prstGeom>
          <a:solidFill>
            <a:schemeClr val="accent4">
              <a:lumMod val="40000"/>
              <a:lumOff val="60000"/>
            </a:schemeClr>
          </a:solidFill>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defTabSz="514350"/>
            <a:r>
              <a:rPr lang="en-US" sz="3200" dirty="0" smtClean="0"/>
              <a:t>4. 	How do we measure student achievement of 	learning outcomes ?</a:t>
            </a:r>
          </a:p>
          <a:p>
            <a:pPr algn="l"/>
            <a:endParaRPr lang="en-US" sz="3200" dirty="0"/>
          </a:p>
        </p:txBody>
      </p:sp>
    </p:spTree>
    <p:extLst>
      <p:ext uri="{BB962C8B-B14F-4D97-AF65-F5344CB8AC3E}">
        <p14:creationId xmlns:p14="http://schemas.microsoft.com/office/powerpoint/2010/main" val="41971374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15957" y="1001949"/>
            <a:ext cx="9854120" cy="661482"/>
          </a:xfrm>
          <a:solidFill>
            <a:schemeClr val="accent4">
              <a:lumMod val="40000"/>
              <a:lumOff val="60000"/>
            </a:schemeClr>
          </a:solidFill>
        </p:spPr>
        <p:txBody>
          <a:bodyPr>
            <a:normAutofit/>
          </a:bodyPr>
          <a:lstStyle/>
          <a:p>
            <a:r>
              <a:rPr lang="en-US" sz="4000" dirty="0" smtClean="0">
                <a:latin typeface="+mn-lt"/>
              </a:rPr>
              <a:t>Looking at the </a:t>
            </a:r>
            <a:r>
              <a:rPr lang="en-US" sz="4000" dirty="0" smtClean="0">
                <a:latin typeface="+mn-lt"/>
                <a:hlinkClick r:id="rId2" action="ppaction://hlinkfile"/>
              </a:rPr>
              <a:t>NEASC standards </a:t>
            </a:r>
            <a:endParaRPr lang="en-US" sz="4000" dirty="0">
              <a:latin typeface="+mn-lt"/>
            </a:endParaRPr>
          </a:p>
        </p:txBody>
      </p:sp>
      <p:sp>
        <p:nvSpPr>
          <p:cNvPr id="3" name="Subtitle 2"/>
          <p:cNvSpPr>
            <a:spLocks noGrp="1"/>
          </p:cNvSpPr>
          <p:nvPr>
            <p:ph type="subTitle" idx="1"/>
          </p:nvPr>
        </p:nvSpPr>
        <p:spPr>
          <a:xfrm>
            <a:off x="1215957" y="2516019"/>
            <a:ext cx="9854120" cy="1339613"/>
          </a:xfrm>
          <a:solidFill>
            <a:schemeClr val="accent4">
              <a:lumMod val="40000"/>
              <a:lumOff val="60000"/>
            </a:schemeClr>
          </a:solidFill>
        </p:spPr>
        <p:txBody>
          <a:bodyPr>
            <a:normAutofit fontScale="92500"/>
          </a:bodyPr>
          <a:lstStyle/>
          <a:p>
            <a:r>
              <a:rPr lang="en-US" sz="3600" dirty="0" smtClean="0"/>
              <a:t>Key indicators directly related to learning expectations:</a:t>
            </a:r>
          </a:p>
          <a:p>
            <a:r>
              <a:rPr lang="en-US" sz="3600" dirty="0" smtClean="0"/>
              <a:t>1.2, 1.3, 2.1, 3.1, 3.2, 4.1, 4.2</a:t>
            </a:r>
          </a:p>
          <a:p>
            <a:pPr algn="l"/>
            <a:endParaRPr lang="en-US" dirty="0"/>
          </a:p>
        </p:txBody>
      </p:sp>
      <p:sp>
        <p:nvSpPr>
          <p:cNvPr id="4" name="Subtitle 2"/>
          <p:cNvSpPr txBox="1">
            <a:spLocks/>
          </p:cNvSpPr>
          <p:nvPr/>
        </p:nvSpPr>
        <p:spPr>
          <a:xfrm>
            <a:off x="1215957" y="4708220"/>
            <a:ext cx="9854120" cy="1339613"/>
          </a:xfrm>
          <a:prstGeom prst="rect">
            <a:avLst/>
          </a:prstGeom>
          <a:solidFill>
            <a:schemeClr val="accent4">
              <a:lumMod val="40000"/>
              <a:lumOff val="6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3600" dirty="0" smtClean="0"/>
              <a:t>LE samples – Darien, HVRHS, Nonnewaug, </a:t>
            </a:r>
            <a:r>
              <a:rPr lang="en-US" sz="3600" dirty="0" err="1" smtClean="0"/>
              <a:t>Pomperaug</a:t>
            </a:r>
            <a:r>
              <a:rPr lang="en-US" sz="3600" dirty="0" smtClean="0"/>
              <a:t>, Terryville</a:t>
            </a:r>
          </a:p>
          <a:p>
            <a:pPr algn="l"/>
            <a:endParaRPr lang="en-US" dirty="0"/>
          </a:p>
        </p:txBody>
      </p:sp>
    </p:spTree>
    <p:extLst>
      <p:ext uri="{BB962C8B-B14F-4D97-AF65-F5344CB8AC3E}">
        <p14:creationId xmlns:p14="http://schemas.microsoft.com/office/powerpoint/2010/main" val="38537300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649159889"/>
              </p:ext>
            </p:extLst>
          </p:nvPr>
        </p:nvGraphicFramePr>
        <p:xfrm>
          <a:off x="87085" y="194553"/>
          <a:ext cx="11908972" cy="6558964"/>
        </p:xfrm>
        <a:graphic>
          <a:graphicData uri="http://schemas.openxmlformats.org/drawingml/2006/table">
            <a:tbl>
              <a:tblPr firstRow="1" firstCol="1" bandRow="1">
                <a:tableStyleId>{5C22544A-7EE6-4342-B048-85BDC9FD1C3A}</a:tableStyleId>
              </a:tblPr>
              <a:tblGrid>
                <a:gridCol w="831632"/>
                <a:gridCol w="1840679"/>
                <a:gridCol w="2140067"/>
                <a:gridCol w="1862856"/>
                <a:gridCol w="3603739"/>
                <a:gridCol w="1629999"/>
              </a:tblGrid>
              <a:tr h="169561">
                <a:tc>
                  <a:txBody>
                    <a:bodyPr/>
                    <a:lstStyle/>
                    <a:p>
                      <a:pPr marL="0" marR="0" algn="ctr">
                        <a:lnSpc>
                          <a:spcPct val="107000"/>
                        </a:lnSpc>
                        <a:spcBef>
                          <a:spcPts val="0"/>
                        </a:spcBef>
                        <a:spcAft>
                          <a:spcPts val="0"/>
                        </a:spcAft>
                      </a:pPr>
                      <a:r>
                        <a:rPr lang="en-US" sz="1200" dirty="0">
                          <a:effectLst/>
                        </a:rPr>
                        <a:t>LE’s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tc>
                <a:tc>
                  <a:txBody>
                    <a:bodyPr/>
                    <a:lstStyle/>
                    <a:p>
                      <a:pPr marL="0" marR="0" algn="ctr">
                        <a:lnSpc>
                          <a:spcPct val="107000"/>
                        </a:lnSpc>
                        <a:spcBef>
                          <a:spcPts val="0"/>
                        </a:spcBef>
                        <a:spcAft>
                          <a:spcPts val="0"/>
                        </a:spcAft>
                      </a:pPr>
                      <a:r>
                        <a:rPr lang="en-US" sz="1200" dirty="0" smtClean="0">
                          <a:effectLst/>
                        </a:rPr>
                        <a:t>Darien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nchor="ctr"/>
                </a:tc>
                <a:tc>
                  <a:txBody>
                    <a:bodyPr/>
                    <a:lstStyle/>
                    <a:p>
                      <a:pPr marL="0" marR="0" algn="ctr">
                        <a:lnSpc>
                          <a:spcPct val="107000"/>
                        </a:lnSpc>
                        <a:spcBef>
                          <a:spcPts val="0"/>
                        </a:spcBef>
                        <a:spcAft>
                          <a:spcPts val="0"/>
                        </a:spcAft>
                      </a:pPr>
                      <a:r>
                        <a:rPr lang="en-US" sz="1200" dirty="0" smtClean="0">
                          <a:effectLst/>
                        </a:rPr>
                        <a:t>HVRHS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nchor="ctr"/>
                </a:tc>
                <a:tc>
                  <a:txBody>
                    <a:bodyPr/>
                    <a:lstStyle/>
                    <a:p>
                      <a:pPr marL="0" marR="0" algn="ctr">
                        <a:lnSpc>
                          <a:spcPct val="107000"/>
                        </a:lnSpc>
                        <a:spcBef>
                          <a:spcPts val="0"/>
                        </a:spcBef>
                        <a:spcAft>
                          <a:spcPts val="0"/>
                        </a:spcAft>
                      </a:pPr>
                      <a:r>
                        <a:rPr lang="en-US" sz="1200" dirty="0" err="1" smtClean="0">
                          <a:effectLst/>
                        </a:rPr>
                        <a:t>Nonnewaug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nchor="ctr"/>
                </a:tc>
                <a:tc>
                  <a:txBody>
                    <a:bodyPr/>
                    <a:lstStyle/>
                    <a:p>
                      <a:pPr marL="0" marR="0" algn="ctr">
                        <a:lnSpc>
                          <a:spcPct val="107000"/>
                        </a:lnSpc>
                        <a:spcBef>
                          <a:spcPts val="0"/>
                        </a:spcBef>
                        <a:spcAft>
                          <a:spcPts val="0"/>
                        </a:spcAft>
                      </a:pPr>
                      <a:r>
                        <a:rPr lang="en-US" sz="1200" dirty="0" err="1" smtClean="0">
                          <a:effectLst/>
                        </a:rPr>
                        <a:t>Pomperaug</a:t>
                      </a:r>
                      <a:r>
                        <a:rPr lang="en-US" sz="1200" dirty="0" smtClean="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nchor="ctr"/>
                </a:tc>
                <a:tc>
                  <a:txBody>
                    <a:bodyPr/>
                    <a:lstStyle/>
                    <a:p>
                      <a:pPr marL="0" marR="0" algn="ctr">
                        <a:lnSpc>
                          <a:spcPct val="107000"/>
                        </a:lnSpc>
                        <a:spcBef>
                          <a:spcPts val="0"/>
                        </a:spcBef>
                        <a:spcAft>
                          <a:spcPts val="0"/>
                        </a:spcAft>
                      </a:pPr>
                      <a:r>
                        <a:rPr lang="en-US" sz="1200" dirty="0" smtClean="0">
                          <a:effectLst/>
                        </a:rPr>
                        <a:t>Terryville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nchor="ctr"/>
                </a:tc>
              </a:tr>
              <a:tr h="2475909">
                <a:tc>
                  <a:txBody>
                    <a:bodyPr/>
                    <a:lstStyle/>
                    <a:p>
                      <a:pPr marL="0" marR="0">
                        <a:lnSpc>
                          <a:spcPct val="107000"/>
                        </a:lnSpc>
                        <a:spcBef>
                          <a:spcPts val="0"/>
                        </a:spcBef>
                        <a:spcAft>
                          <a:spcPts val="0"/>
                        </a:spcAft>
                      </a:pPr>
                      <a:r>
                        <a:rPr lang="en-US" sz="1200">
                          <a:effectLst/>
                        </a:rPr>
                        <a:t>Academic</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tc>
                <a:tc>
                  <a:txBody>
                    <a:bodyPr/>
                    <a:lstStyle/>
                    <a:p>
                      <a:pPr marL="174625" marR="0" lvl="0" indent="-174625">
                        <a:lnSpc>
                          <a:spcPct val="107000"/>
                        </a:lnSpc>
                        <a:spcBef>
                          <a:spcPts val="0"/>
                        </a:spcBef>
                        <a:spcAft>
                          <a:spcPts val="0"/>
                        </a:spcAft>
                        <a:buFont typeface="Symbol" panose="05050102010706020507" pitchFamily="18" charset="2"/>
                        <a:buChar char=""/>
                      </a:pPr>
                      <a:r>
                        <a:rPr lang="en-US" sz="1200" dirty="0">
                          <a:effectLst/>
                        </a:rPr>
                        <a:t>think critically, creatively, collaboratively, and adaptively;</a:t>
                      </a:r>
                    </a:p>
                    <a:p>
                      <a:pPr marL="174625" marR="0" lvl="0" indent="-174625">
                        <a:lnSpc>
                          <a:spcPct val="107000"/>
                        </a:lnSpc>
                        <a:spcBef>
                          <a:spcPts val="0"/>
                        </a:spcBef>
                        <a:spcAft>
                          <a:spcPts val="0"/>
                        </a:spcAft>
                        <a:buFont typeface="Symbol" panose="05050102010706020507" pitchFamily="18" charset="2"/>
                        <a:buChar char=""/>
                      </a:pPr>
                      <a:r>
                        <a:rPr lang="en-US" sz="1200" dirty="0">
                          <a:effectLst/>
                        </a:rPr>
                        <a:t>communicate effectively;</a:t>
                      </a:r>
                    </a:p>
                    <a:p>
                      <a:pPr marL="174625" marR="0" lvl="0" indent="-174625">
                        <a:lnSpc>
                          <a:spcPct val="107000"/>
                        </a:lnSpc>
                        <a:spcBef>
                          <a:spcPts val="0"/>
                        </a:spcBef>
                        <a:spcAft>
                          <a:spcPts val="0"/>
                        </a:spcAft>
                        <a:buFont typeface="Symbol" panose="05050102010706020507" pitchFamily="18" charset="2"/>
                        <a:buChar char=""/>
                      </a:pPr>
                      <a:r>
                        <a:rPr lang="en-US" sz="1200" dirty="0">
                          <a:effectLst/>
                        </a:rPr>
                        <a:t>develop effective reading, research, and observation strategies;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tc>
                <a:tc>
                  <a:txBody>
                    <a:bodyPr/>
                    <a:lstStyle/>
                    <a:p>
                      <a:pPr marL="102870" marR="0" indent="-114300">
                        <a:lnSpc>
                          <a:spcPct val="107000"/>
                        </a:lnSpc>
                        <a:spcBef>
                          <a:spcPts val="0"/>
                        </a:spcBef>
                        <a:spcAft>
                          <a:spcPts val="0"/>
                        </a:spcAft>
                      </a:pPr>
                      <a:r>
                        <a:rPr lang="en-US" sz="1200" dirty="0">
                          <a:effectLst/>
                        </a:rPr>
                        <a:t>•  read for understanding</a:t>
                      </a:r>
                    </a:p>
                    <a:p>
                      <a:pPr marL="102870" marR="0" indent="-114300">
                        <a:lnSpc>
                          <a:spcPct val="107000"/>
                        </a:lnSpc>
                        <a:spcBef>
                          <a:spcPts val="0"/>
                        </a:spcBef>
                        <a:spcAft>
                          <a:spcPts val="0"/>
                        </a:spcAft>
                      </a:pPr>
                      <a:r>
                        <a:rPr lang="en-US" sz="1200" dirty="0">
                          <a:effectLst/>
                        </a:rPr>
                        <a:t>•  communicate effectively</a:t>
                      </a:r>
                    </a:p>
                    <a:p>
                      <a:pPr marL="102870" marR="0" indent="-114300">
                        <a:lnSpc>
                          <a:spcPct val="107000"/>
                        </a:lnSpc>
                        <a:spcBef>
                          <a:spcPts val="0"/>
                        </a:spcBef>
                        <a:spcAft>
                          <a:spcPts val="0"/>
                        </a:spcAft>
                      </a:pPr>
                      <a:r>
                        <a:rPr lang="en-US" sz="1200" dirty="0">
                          <a:effectLst/>
                        </a:rPr>
                        <a:t>•  identify and solve problems</a:t>
                      </a:r>
                    </a:p>
                    <a:p>
                      <a:pPr marL="102870" marR="0" indent="-114300">
                        <a:lnSpc>
                          <a:spcPct val="107000"/>
                        </a:lnSpc>
                        <a:spcBef>
                          <a:spcPts val="0"/>
                        </a:spcBef>
                        <a:spcAft>
                          <a:spcPts val="0"/>
                        </a:spcAft>
                      </a:pPr>
                      <a:r>
                        <a:rPr lang="en-US" sz="1200" dirty="0">
                          <a:effectLst/>
                        </a:rPr>
                        <a:t>•  gather, analyze, interpret, assess and apply information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tc>
                <a:tc>
                  <a:txBody>
                    <a:bodyPr/>
                    <a:lstStyle/>
                    <a:p>
                      <a:pPr marL="174625" marR="0" lvl="0" indent="-174625">
                        <a:lnSpc>
                          <a:spcPct val="107000"/>
                        </a:lnSpc>
                        <a:spcBef>
                          <a:spcPts val="0"/>
                        </a:spcBef>
                        <a:spcAft>
                          <a:spcPts val="0"/>
                        </a:spcAft>
                        <a:buFont typeface="Symbol" panose="05050102010706020507" pitchFamily="18" charset="2"/>
                        <a:buChar char=""/>
                      </a:pPr>
                      <a:r>
                        <a:rPr lang="en-US" sz="1200" dirty="0">
                          <a:effectLst/>
                        </a:rPr>
                        <a:t>critical thinkers readers, listeners and viewers </a:t>
                      </a:r>
                    </a:p>
                    <a:p>
                      <a:pPr marL="174625" marR="0" lvl="0" indent="-174625">
                        <a:lnSpc>
                          <a:spcPct val="107000"/>
                        </a:lnSpc>
                        <a:spcBef>
                          <a:spcPts val="0"/>
                        </a:spcBef>
                        <a:spcAft>
                          <a:spcPts val="0"/>
                        </a:spcAft>
                        <a:buFont typeface="Symbol" panose="05050102010706020507" pitchFamily="18" charset="2"/>
                        <a:buChar char=""/>
                      </a:pPr>
                      <a:r>
                        <a:rPr lang="en-US" sz="1200" dirty="0">
                          <a:effectLst/>
                        </a:rPr>
                        <a:t>logical and creative problem-solvers</a:t>
                      </a:r>
                    </a:p>
                    <a:p>
                      <a:pPr marL="174625" marR="0" lvl="0" indent="-174625">
                        <a:lnSpc>
                          <a:spcPct val="107000"/>
                        </a:lnSpc>
                        <a:spcBef>
                          <a:spcPts val="0"/>
                        </a:spcBef>
                        <a:spcAft>
                          <a:spcPts val="0"/>
                        </a:spcAft>
                        <a:buFont typeface="Symbol" panose="05050102010706020507" pitchFamily="18" charset="2"/>
                        <a:buChar char=""/>
                      </a:pPr>
                      <a:r>
                        <a:rPr lang="en-US" sz="1200" dirty="0">
                          <a:effectLst/>
                        </a:rPr>
                        <a:t> independent, technologically-adept learners; and,</a:t>
                      </a:r>
                    </a:p>
                    <a:p>
                      <a:pPr marL="174625" marR="0" lvl="0" indent="-174625">
                        <a:lnSpc>
                          <a:spcPct val="107000"/>
                        </a:lnSpc>
                        <a:spcBef>
                          <a:spcPts val="0"/>
                        </a:spcBef>
                        <a:spcAft>
                          <a:spcPts val="0"/>
                        </a:spcAft>
                        <a:buFont typeface="Symbol" panose="05050102010706020507" pitchFamily="18" charset="2"/>
                        <a:buChar char=""/>
                      </a:pPr>
                      <a:r>
                        <a:rPr lang="en-US" sz="1200" dirty="0">
                          <a:effectLst/>
                        </a:rPr>
                        <a:t>effective communicators.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tc>
                <a:tc>
                  <a:txBody>
                    <a:bodyPr/>
                    <a:lstStyle/>
                    <a:p>
                      <a:pPr marL="174625" marR="0" lvl="0" indent="-174625">
                        <a:lnSpc>
                          <a:spcPct val="107000"/>
                        </a:lnSpc>
                        <a:spcBef>
                          <a:spcPts val="0"/>
                        </a:spcBef>
                        <a:spcAft>
                          <a:spcPts val="0"/>
                        </a:spcAft>
                        <a:buFont typeface="Symbol" panose="05050102010706020507" pitchFamily="18" charset="2"/>
                        <a:buChar char=""/>
                      </a:pPr>
                      <a:r>
                        <a:rPr lang="en-US" sz="1200" dirty="0">
                          <a:effectLst/>
                        </a:rPr>
                        <a:t>demonstrate effective communication by interpreting language, revising ideas and positions relative to new understandings, and conveying facts, ideas, emotions, and concepts relevant to purpose and audience. </a:t>
                      </a:r>
                    </a:p>
                    <a:p>
                      <a:pPr marL="174625" marR="0" lvl="0" indent="-174625">
                        <a:lnSpc>
                          <a:spcPct val="107000"/>
                        </a:lnSpc>
                        <a:spcBef>
                          <a:spcPts val="0"/>
                        </a:spcBef>
                        <a:spcAft>
                          <a:spcPts val="0"/>
                        </a:spcAft>
                        <a:buFont typeface="Symbol" panose="05050102010706020507" pitchFamily="18" charset="2"/>
                        <a:buChar char=""/>
                      </a:pPr>
                      <a:r>
                        <a:rPr lang="en-US" sz="1200" dirty="0">
                          <a:effectLst/>
                        </a:rPr>
                        <a:t>demonstrate critical thinking by approaching topics with a healthy skepticism, pursuing solutions to challenging questions or problems, considering alternative perspectives, and conceptualizing, synthesizing, and evaluating information and experiences as a framework for belief and action.</a:t>
                      </a:r>
                    </a:p>
                    <a:p>
                      <a:pPr marL="178435" marR="0" indent="-192405">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tc>
                <a:tc>
                  <a:txBody>
                    <a:bodyPr/>
                    <a:lstStyle/>
                    <a:p>
                      <a:pPr marL="228600" marR="0" lvl="0" indent="-228600">
                        <a:lnSpc>
                          <a:spcPct val="107000"/>
                        </a:lnSpc>
                        <a:spcBef>
                          <a:spcPts val="0"/>
                        </a:spcBef>
                        <a:spcAft>
                          <a:spcPts val="0"/>
                        </a:spcAft>
                        <a:buFont typeface="Symbol" panose="05050102010706020507" pitchFamily="18" charset="2"/>
                        <a:buChar char=""/>
                      </a:pPr>
                      <a:r>
                        <a:rPr lang="en-US" sz="1200" dirty="0">
                          <a:effectLst/>
                        </a:rPr>
                        <a:t>demonstrate critical thinking in reading, writing, and problem-solving</a:t>
                      </a:r>
                    </a:p>
                    <a:p>
                      <a:pPr marL="228600" marR="0" lvl="0" indent="-228600">
                        <a:lnSpc>
                          <a:spcPct val="107000"/>
                        </a:lnSpc>
                        <a:spcBef>
                          <a:spcPts val="0"/>
                        </a:spcBef>
                        <a:spcAft>
                          <a:spcPts val="0"/>
                        </a:spcAft>
                        <a:buFont typeface="Symbol" panose="05050102010706020507" pitchFamily="18" charset="2"/>
                        <a:buChar char=""/>
                      </a:pPr>
                      <a:r>
                        <a:rPr lang="en-US" sz="1200" dirty="0">
                          <a:effectLst/>
                        </a:rPr>
                        <a:t>demonstrate creativity, innovation, and adaptability </a:t>
                      </a:r>
                    </a:p>
                    <a:p>
                      <a:pPr marL="228600" marR="0" lvl="0" indent="-228600">
                        <a:lnSpc>
                          <a:spcPct val="107000"/>
                        </a:lnSpc>
                        <a:spcBef>
                          <a:spcPts val="0"/>
                        </a:spcBef>
                        <a:spcAft>
                          <a:spcPts val="0"/>
                        </a:spcAft>
                        <a:buSzPts val="1000"/>
                        <a:buFont typeface="Symbol" panose="05050102010706020507" pitchFamily="18" charset="2"/>
                        <a:buChar char=""/>
                        <a:tabLst>
                          <a:tab pos="457200" algn="l"/>
                        </a:tabLst>
                      </a:pPr>
                      <a:r>
                        <a:rPr lang="en-US" sz="1200" dirty="0">
                          <a:effectLst/>
                        </a:rPr>
                        <a:t>demonstrate effective communication skills</a:t>
                      </a:r>
                    </a:p>
                    <a:p>
                      <a:pPr marL="0" marR="0">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tc>
              </a:tr>
              <a:tr h="1943674">
                <a:tc>
                  <a:txBody>
                    <a:bodyPr/>
                    <a:lstStyle/>
                    <a:p>
                      <a:pPr marL="0" marR="0">
                        <a:lnSpc>
                          <a:spcPct val="107000"/>
                        </a:lnSpc>
                        <a:spcBef>
                          <a:spcPts val="0"/>
                        </a:spcBef>
                        <a:spcAft>
                          <a:spcPts val="0"/>
                        </a:spcAft>
                      </a:pPr>
                      <a:r>
                        <a:rPr lang="en-US" sz="1200">
                          <a:effectLst/>
                        </a:rPr>
                        <a:t>Social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tc>
                <a:tc>
                  <a:txBody>
                    <a:bodyPr/>
                    <a:lstStyle/>
                    <a:p>
                      <a:pPr marL="174625" marR="0" lvl="0" indent="-174625">
                        <a:lnSpc>
                          <a:spcPct val="107000"/>
                        </a:lnSpc>
                        <a:spcBef>
                          <a:spcPts val="0"/>
                        </a:spcBef>
                        <a:spcAft>
                          <a:spcPts val="0"/>
                        </a:spcAft>
                        <a:buFont typeface="Symbol" panose="05050102010706020507" pitchFamily="18" charset="2"/>
                        <a:buChar char=""/>
                      </a:pPr>
                      <a:r>
                        <a:rPr lang="en-US" sz="1200" dirty="0">
                          <a:effectLst/>
                        </a:rPr>
                        <a:t>demonstrate an awareness of multiple cultural and intellectual perspectives;</a:t>
                      </a:r>
                    </a:p>
                    <a:p>
                      <a:pPr marL="174625" marR="0" lvl="0" indent="-174625">
                        <a:lnSpc>
                          <a:spcPct val="107000"/>
                        </a:lnSpc>
                        <a:spcBef>
                          <a:spcPts val="0"/>
                        </a:spcBef>
                        <a:spcAft>
                          <a:spcPts val="0"/>
                        </a:spcAft>
                        <a:buFont typeface="Symbol" panose="05050102010706020507" pitchFamily="18" charset="2"/>
                        <a:buChar char=""/>
                      </a:pPr>
                      <a:r>
                        <a:rPr lang="en-US" sz="1200" dirty="0">
                          <a:effectLst/>
                        </a:rPr>
                        <a:t>demonstrate personal responsibility and ethical decision-making;</a:t>
                      </a:r>
                    </a:p>
                    <a:p>
                      <a:pPr marL="174625" marR="0" lvl="0" indent="-174625">
                        <a:lnSpc>
                          <a:spcPct val="107000"/>
                        </a:lnSpc>
                        <a:spcBef>
                          <a:spcPts val="0"/>
                        </a:spcBef>
                        <a:spcAft>
                          <a:spcPts val="0"/>
                        </a:spcAft>
                        <a:buFont typeface="Symbol" panose="05050102010706020507" pitchFamily="18" charset="2"/>
                        <a:buChar char=""/>
                      </a:pPr>
                      <a:r>
                        <a:rPr lang="en-US" sz="1200" dirty="0">
                          <a:effectLst/>
                        </a:rPr>
                        <a:t>lead healthy, balanced lives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tc>
                <a:tc>
                  <a:txBody>
                    <a:bodyPr/>
                    <a:lstStyle/>
                    <a:p>
                      <a:pPr marL="102870" marR="0" indent="-114300">
                        <a:lnSpc>
                          <a:spcPct val="107000"/>
                        </a:lnSpc>
                        <a:spcBef>
                          <a:spcPts val="0"/>
                        </a:spcBef>
                        <a:spcAft>
                          <a:spcPts val="0"/>
                        </a:spcAft>
                      </a:pPr>
                      <a:r>
                        <a:rPr lang="en-US" sz="1200">
                          <a:effectLst/>
                        </a:rPr>
                        <a:t>•  demonstrate respect for all individuals</a:t>
                      </a:r>
                    </a:p>
                    <a:p>
                      <a:pPr marL="102870" marR="0" indent="-114300">
                        <a:lnSpc>
                          <a:spcPct val="107000"/>
                        </a:lnSpc>
                        <a:spcBef>
                          <a:spcPts val="0"/>
                        </a:spcBef>
                        <a:spcAft>
                          <a:spcPts val="0"/>
                        </a:spcAft>
                      </a:pPr>
                      <a:r>
                        <a:rPr lang="en-US" sz="1200">
                          <a:effectLst/>
                        </a:rPr>
                        <a:t>•  demonstrate personal responsibility</a:t>
                      </a:r>
                    </a:p>
                    <a:p>
                      <a:pPr marL="102870" marR="0" indent="-114300">
                        <a:lnSpc>
                          <a:spcPct val="107000"/>
                        </a:lnSpc>
                        <a:spcBef>
                          <a:spcPts val="0"/>
                        </a:spcBef>
                        <a:spcAft>
                          <a:spcPts val="0"/>
                        </a:spcAft>
                      </a:pPr>
                      <a:r>
                        <a:rPr lang="en-US" sz="1200">
                          <a:effectLst/>
                        </a:rPr>
                        <a:t>•  demonstrate respect for our school and our environment</a:t>
                      </a:r>
                    </a:p>
                    <a:p>
                      <a:pPr marL="102870" marR="0" indent="-114300">
                        <a:lnSpc>
                          <a:spcPct val="107000"/>
                        </a:lnSpc>
                        <a:spcBef>
                          <a:spcPts val="0"/>
                        </a:spcBef>
                        <a:spcAft>
                          <a:spcPts val="0"/>
                        </a:spcAft>
                      </a:pPr>
                      <a:r>
                        <a:rPr lang="en-US" sz="1200">
                          <a:effectLst/>
                        </a:rPr>
                        <a:t>•  work collaboratively to resolve conflicts in our school community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tc>
                <a:tc>
                  <a:txBody>
                    <a:bodyPr/>
                    <a:lstStyle/>
                    <a:p>
                      <a:pPr marL="174625" marR="0" lvl="0" indent="-174625">
                        <a:lnSpc>
                          <a:spcPct val="107000"/>
                        </a:lnSpc>
                        <a:spcBef>
                          <a:spcPts val="0"/>
                        </a:spcBef>
                        <a:spcAft>
                          <a:spcPts val="0"/>
                        </a:spcAft>
                        <a:buFont typeface="Symbol" panose="05050102010706020507" pitchFamily="18" charset="2"/>
                        <a:buChar char=""/>
                      </a:pPr>
                      <a:r>
                        <a:rPr lang="en-US" sz="1200" dirty="0">
                          <a:effectLst/>
                        </a:rPr>
                        <a:t>self-directed, productive, accountable individuals;</a:t>
                      </a:r>
                    </a:p>
                    <a:p>
                      <a:pPr marL="174625" marR="0" lvl="0" indent="-174625">
                        <a:lnSpc>
                          <a:spcPct val="107000"/>
                        </a:lnSpc>
                        <a:spcBef>
                          <a:spcPts val="0"/>
                        </a:spcBef>
                        <a:spcAft>
                          <a:spcPts val="0"/>
                        </a:spcAft>
                        <a:buFont typeface="Symbol" panose="05050102010706020507" pitchFamily="18" charset="2"/>
                        <a:buChar char=""/>
                      </a:pPr>
                      <a:r>
                        <a:rPr lang="en-US" sz="1200" dirty="0">
                          <a:effectLst/>
                        </a:rPr>
                        <a:t>collaborative, adaptable team members who respect diversity and successfully work with others to reach a common goal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tc>
                <a:tc>
                  <a:txBody>
                    <a:bodyPr/>
                    <a:lstStyle/>
                    <a:p>
                      <a:pPr marL="174625" marR="0" lvl="0" indent="-174625">
                        <a:lnSpc>
                          <a:spcPct val="107000"/>
                        </a:lnSpc>
                        <a:spcBef>
                          <a:spcPts val="0"/>
                        </a:spcBef>
                        <a:spcAft>
                          <a:spcPts val="0"/>
                        </a:spcAft>
                        <a:buFont typeface="Symbol" panose="05050102010706020507" pitchFamily="18" charset="2"/>
                        <a:buChar char=""/>
                      </a:pPr>
                      <a:r>
                        <a:rPr lang="en-US" sz="1200" dirty="0">
                          <a:effectLst/>
                        </a:rPr>
                        <a:t>demonstrate innovation by exhibiting a sense of wonder and curiosity, an internal motivation to push boundaries and take risks, perseverance in the face of failure, and a capacity for producing novel ideas and products.</a:t>
                      </a:r>
                    </a:p>
                    <a:p>
                      <a:pPr marL="0" marR="0">
                        <a:lnSpc>
                          <a:spcPct val="107000"/>
                        </a:lnSpc>
                        <a:spcBef>
                          <a:spcPts val="0"/>
                        </a:spcBef>
                        <a:spcAft>
                          <a:spcPts val="0"/>
                        </a:spcAft>
                      </a:pPr>
                      <a:r>
                        <a:rPr lang="en-US" sz="1200" dirty="0">
                          <a:effectLst/>
                        </a:rPr>
                        <a:t> </a:t>
                      </a:r>
                    </a:p>
                    <a:p>
                      <a:pPr marL="0" marR="0">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tc>
                <a:tc>
                  <a:txBody>
                    <a:bodyPr/>
                    <a:lstStyle/>
                    <a:p>
                      <a:pPr marL="228600" marR="0" lvl="0" indent="-228600">
                        <a:lnSpc>
                          <a:spcPct val="107000"/>
                        </a:lnSpc>
                        <a:spcBef>
                          <a:spcPts val="0"/>
                        </a:spcBef>
                        <a:spcAft>
                          <a:spcPts val="0"/>
                        </a:spcAft>
                        <a:buFont typeface="Symbol" panose="05050102010706020507" pitchFamily="18" charset="2"/>
                        <a:buChar char=""/>
                      </a:pPr>
                      <a:r>
                        <a:rPr lang="en-US" sz="1200" dirty="0">
                          <a:effectLst/>
                        </a:rPr>
                        <a:t>demonstrate effective interpersonal and collaborative skills</a:t>
                      </a:r>
                    </a:p>
                    <a:p>
                      <a:pPr marL="142875" marR="0" indent="-114935">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tc>
              </a:tr>
              <a:tr h="1943674">
                <a:tc>
                  <a:txBody>
                    <a:bodyPr/>
                    <a:lstStyle/>
                    <a:p>
                      <a:pPr marL="0" marR="0">
                        <a:lnSpc>
                          <a:spcPct val="107000"/>
                        </a:lnSpc>
                        <a:spcBef>
                          <a:spcPts val="0"/>
                        </a:spcBef>
                        <a:spcAft>
                          <a:spcPts val="0"/>
                        </a:spcAft>
                      </a:pPr>
                      <a:r>
                        <a:rPr lang="en-US" sz="1200">
                          <a:effectLst/>
                        </a:rPr>
                        <a:t>Civic</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tc>
                <a:tc>
                  <a:txBody>
                    <a:bodyPr/>
                    <a:lstStyle/>
                    <a:p>
                      <a:pPr marL="174625" marR="0" lvl="0" indent="-174625">
                        <a:lnSpc>
                          <a:spcPct val="107000"/>
                        </a:lnSpc>
                        <a:spcBef>
                          <a:spcPts val="0"/>
                        </a:spcBef>
                        <a:spcAft>
                          <a:spcPts val="0"/>
                        </a:spcAft>
                        <a:buFont typeface="Symbol" panose="05050102010706020507" pitchFamily="18" charset="2"/>
                        <a:buChar char=""/>
                      </a:pPr>
                      <a:r>
                        <a:rPr lang="en-US" sz="1200" dirty="0">
                          <a:effectLst/>
                        </a:rPr>
                        <a:t>positively and responsibly contribute to the school and larger communities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tc>
                <a:tc>
                  <a:txBody>
                    <a:bodyPr/>
                    <a:lstStyle/>
                    <a:p>
                      <a:pPr marL="102870" marR="0" indent="-114300">
                        <a:lnSpc>
                          <a:spcPct val="107000"/>
                        </a:lnSpc>
                        <a:spcBef>
                          <a:spcPts val="0"/>
                        </a:spcBef>
                        <a:spcAft>
                          <a:spcPts val="0"/>
                        </a:spcAft>
                      </a:pPr>
                      <a:r>
                        <a:rPr lang="en-US" sz="1200" dirty="0">
                          <a:effectLst/>
                        </a:rPr>
                        <a:t>•  make positive contributions to their community.</a:t>
                      </a:r>
                    </a:p>
                    <a:p>
                      <a:pPr marL="102870" marR="0" indent="-114300">
                        <a:lnSpc>
                          <a:spcPct val="107000"/>
                        </a:lnSpc>
                        <a:spcBef>
                          <a:spcPts val="0"/>
                        </a:spcBef>
                        <a:spcAft>
                          <a:spcPts val="0"/>
                        </a:spcAft>
                      </a:pPr>
                      <a:r>
                        <a:rPr lang="en-US" sz="1200" dirty="0">
                          <a:effectLst/>
                        </a:rPr>
                        <a:t>•  demonstrate a sense of ethics that is evident in the decisions they make and the behavior they exhibit.</a:t>
                      </a:r>
                    </a:p>
                    <a:p>
                      <a:pPr marL="102870" marR="0" indent="-114300">
                        <a:lnSpc>
                          <a:spcPct val="107000"/>
                        </a:lnSpc>
                        <a:spcBef>
                          <a:spcPts val="0"/>
                        </a:spcBef>
                        <a:spcAft>
                          <a:spcPts val="0"/>
                        </a:spcAft>
                      </a:pPr>
                      <a:r>
                        <a:rPr lang="en-US" sz="1200" dirty="0">
                          <a:effectLst/>
                        </a:rPr>
                        <a:t>•  exercise their rights, duties, and responsibilities as members of their community.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tc>
                <a:tc>
                  <a:txBody>
                    <a:bodyPr/>
                    <a:lstStyle/>
                    <a:p>
                      <a:pPr marL="174625" marR="0" lvl="0" indent="-174625">
                        <a:lnSpc>
                          <a:spcPct val="107000"/>
                        </a:lnSpc>
                        <a:spcBef>
                          <a:spcPts val="0"/>
                        </a:spcBef>
                        <a:spcAft>
                          <a:spcPts val="0"/>
                        </a:spcAft>
                        <a:buFont typeface="Symbol" panose="05050102010706020507" pitchFamily="18" charset="2"/>
                        <a:buChar char=""/>
                      </a:pPr>
                      <a:r>
                        <a:rPr lang="en-US" sz="1200" dirty="0">
                          <a:effectLst/>
                        </a:rPr>
                        <a:t>conscientious, responsible adults who contribute to the welfare and improvement of the local or global community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tc>
                <a:tc>
                  <a:txBody>
                    <a:bodyPr/>
                    <a:lstStyle/>
                    <a:p>
                      <a:pPr marL="174625" marR="0" lvl="0" indent="-174625">
                        <a:lnSpc>
                          <a:spcPct val="107000"/>
                        </a:lnSpc>
                        <a:spcBef>
                          <a:spcPts val="0"/>
                        </a:spcBef>
                        <a:spcAft>
                          <a:spcPts val="0"/>
                        </a:spcAft>
                        <a:buFont typeface="Symbol" panose="05050102010706020507" pitchFamily="18" charset="2"/>
                        <a:buChar char=""/>
                      </a:pPr>
                      <a:r>
                        <a:rPr lang="en-US" sz="1200" dirty="0">
                          <a:effectLst/>
                        </a:rPr>
                        <a:t>demonstrate global citizenship and ethics by honoring the dignity and rights of all people, responding to the needs of the local community and beyond, showing an understanding of the social, cultural, political, environmental, and economic issues faced by citizens of the world, respecting the intellectual and physical property of others, making thoughtful decisions, and accepting responsibility for one’s own actions.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tc>
                <a:tc>
                  <a:txBody>
                    <a:bodyPr/>
                    <a:lstStyle/>
                    <a:p>
                      <a:pPr marL="228600" marR="0" lvl="0" indent="-228600">
                        <a:lnSpc>
                          <a:spcPct val="107000"/>
                        </a:lnSpc>
                        <a:spcBef>
                          <a:spcPts val="0"/>
                        </a:spcBef>
                        <a:spcAft>
                          <a:spcPts val="0"/>
                        </a:spcAft>
                        <a:buFont typeface="Symbol" panose="05050102010706020507" pitchFamily="18" charset="2"/>
                        <a:buChar char=""/>
                      </a:pPr>
                      <a:r>
                        <a:rPr lang="en-US" sz="1200" dirty="0">
                          <a:effectLst/>
                        </a:rPr>
                        <a:t>demonstrate an understanding of global awareness</a:t>
                      </a:r>
                    </a:p>
                    <a:p>
                      <a:pPr marL="142875" marR="0" indent="-114935">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571" marR="43571" marT="0" marB="0"/>
                </a:tc>
              </a:tr>
            </a:tbl>
          </a:graphicData>
        </a:graphic>
      </p:graphicFrame>
    </p:spTree>
    <p:extLst>
      <p:ext uri="{BB962C8B-B14F-4D97-AF65-F5344CB8AC3E}">
        <p14:creationId xmlns:p14="http://schemas.microsoft.com/office/powerpoint/2010/main" val="16098698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847951"/>
          </a:xfrm>
          <a:solidFill>
            <a:schemeClr val="accent4">
              <a:lumMod val="40000"/>
              <a:lumOff val="60000"/>
            </a:schemeClr>
          </a:solidFill>
        </p:spPr>
        <p:txBody>
          <a:bodyPr>
            <a:normAutofit/>
          </a:bodyPr>
          <a:lstStyle/>
          <a:p>
            <a:r>
              <a:rPr lang="en-US" sz="4400" dirty="0" smtClean="0">
                <a:latin typeface="+mn-lt"/>
              </a:rPr>
              <a:t>Rubric Sample – </a:t>
            </a:r>
            <a:r>
              <a:rPr lang="en-US" sz="4400" dirty="0" smtClean="0">
                <a:latin typeface="+mn-lt"/>
                <a:hlinkClick r:id="rId2" action="ppaction://hlinkfile"/>
              </a:rPr>
              <a:t>Old </a:t>
            </a:r>
            <a:r>
              <a:rPr lang="en-US" sz="4400" dirty="0" err="1" smtClean="0">
                <a:latin typeface="+mn-lt"/>
                <a:hlinkClick r:id="rId2" action="ppaction://hlinkfile"/>
              </a:rPr>
              <a:t>Saybrook</a:t>
            </a:r>
            <a:endParaRPr lang="en-US" sz="4400" dirty="0">
              <a:latin typeface="+mn-lt"/>
            </a:endParaRPr>
          </a:p>
        </p:txBody>
      </p:sp>
      <p:sp>
        <p:nvSpPr>
          <p:cNvPr id="3" name="Subtitle 2"/>
          <p:cNvSpPr>
            <a:spLocks noGrp="1"/>
          </p:cNvSpPr>
          <p:nvPr>
            <p:ph type="subTitle" idx="1"/>
          </p:nvPr>
        </p:nvSpPr>
        <p:spPr>
          <a:solidFill>
            <a:schemeClr val="accent4">
              <a:lumMod val="40000"/>
              <a:lumOff val="60000"/>
            </a:schemeClr>
          </a:solidFill>
        </p:spPr>
        <p:txBody>
          <a:bodyPr>
            <a:normAutofit lnSpcReduction="10000"/>
          </a:bodyPr>
          <a:lstStyle/>
          <a:p>
            <a:pPr marL="860425" indent="-806450" algn="l">
              <a:tabLst>
                <a:tab pos="860425" algn="l"/>
              </a:tabLst>
            </a:pPr>
            <a:r>
              <a:rPr lang="en-US" sz="4000" dirty="0" smtClean="0"/>
              <a:t>4.2 Reporting individual student progress in achieving the school’s learning expectations</a:t>
            </a:r>
            <a:endParaRPr lang="en-US" sz="4000" dirty="0"/>
          </a:p>
        </p:txBody>
      </p:sp>
    </p:spTree>
    <p:extLst>
      <p:ext uri="{BB962C8B-B14F-4D97-AF65-F5344CB8AC3E}">
        <p14:creationId xmlns:p14="http://schemas.microsoft.com/office/powerpoint/2010/main" val="8796586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38667" y="117740"/>
            <a:ext cx="8847666" cy="6635750"/>
          </a:xfrm>
        </p:spPr>
      </p:pic>
      <p:sp>
        <p:nvSpPr>
          <p:cNvPr id="6" name="TextBox 5"/>
          <p:cNvSpPr txBox="1"/>
          <p:nvPr/>
        </p:nvSpPr>
        <p:spPr>
          <a:xfrm>
            <a:off x="9245601" y="2558452"/>
            <a:ext cx="2717800" cy="1754326"/>
          </a:xfrm>
          <a:prstGeom prst="rect">
            <a:avLst/>
          </a:prstGeom>
          <a:solidFill>
            <a:schemeClr val="accent6">
              <a:lumMod val="20000"/>
              <a:lumOff val="80000"/>
            </a:schemeClr>
          </a:solidFill>
        </p:spPr>
        <p:txBody>
          <a:bodyPr wrap="square" rtlCol="0">
            <a:spAutoFit/>
          </a:bodyPr>
          <a:lstStyle/>
          <a:p>
            <a:pPr algn="ctr"/>
            <a:r>
              <a:rPr lang="en-US" sz="3600" dirty="0" smtClean="0"/>
              <a:t>We can build it if we work together</a:t>
            </a:r>
          </a:p>
        </p:txBody>
      </p:sp>
    </p:spTree>
    <p:extLst>
      <p:ext uri="{BB962C8B-B14F-4D97-AF65-F5344CB8AC3E}">
        <p14:creationId xmlns:p14="http://schemas.microsoft.com/office/powerpoint/2010/main" val="41247991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309</TotalTime>
  <Words>451</Words>
  <Application>Microsoft Office PowerPoint</Application>
  <PresentationFormat>Widescreen</PresentationFormat>
  <Paragraphs>69</Paragraphs>
  <Slides>9</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Slide Titles</vt:lpstr>
      </vt:variant>
      <vt:variant>
        <vt:i4>9</vt:i4>
      </vt:variant>
      <vt:variant>
        <vt:lpstr>Custom Shows</vt:lpstr>
      </vt:variant>
      <vt:variant>
        <vt:i4>1</vt:i4>
      </vt:variant>
    </vt:vector>
  </HeadingPairs>
  <TitlesOfParts>
    <vt:vector size="16" baseType="lpstr">
      <vt:lpstr>Arial</vt:lpstr>
      <vt:lpstr>Calibri</vt:lpstr>
      <vt:lpstr>Calibri Light</vt:lpstr>
      <vt:lpstr>Symbol</vt:lpstr>
      <vt:lpstr>Times New Roman</vt:lpstr>
      <vt:lpstr>Office Theme</vt:lpstr>
      <vt:lpstr>What should a Housy graduate be able to do?</vt:lpstr>
      <vt:lpstr>Effective schools identify core values and beliefs about learning that function as explicit foundational commitments to students and the community.  Decision-making remains focused on and aligned with these critical commitments.  </vt:lpstr>
      <vt:lpstr>Effective schools identify core values and beliefs about learning that function as explicit foundational commitments to students and the community.  Decision-making remains focused on and aligned with these critical commitments.  </vt:lpstr>
      <vt:lpstr>Effective schools identify core values and beliefs about learning that function as explicit foundational commitments to students and the community.  Decision-making remains focused on and aligned with these critical commitments.  </vt:lpstr>
      <vt:lpstr>1.  What are the most important learning outcomes  our students should gain?</vt:lpstr>
      <vt:lpstr>Looking at the NEASC standards </vt:lpstr>
      <vt:lpstr>PowerPoint Presentation</vt:lpstr>
      <vt:lpstr>Rubric Sample – Old Saybrook</vt:lpstr>
      <vt:lpstr>PowerPoint Presentation</vt:lpstr>
      <vt:lpstr>Custom Show 1</vt:lpstr>
    </vt:vector>
  </TitlesOfParts>
  <Company>HVRHS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 Martinez</dc:creator>
  <cp:lastModifiedBy>Jose Martinez</cp:lastModifiedBy>
  <cp:revision>27</cp:revision>
  <dcterms:created xsi:type="dcterms:W3CDTF">2014-10-08T23:31:00Z</dcterms:created>
  <dcterms:modified xsi:type="dcterms:W3CDTF">2015-01-20T15:50:12Z</dcterms:modified>
</cp:coreProperties>
</file>