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8" r:id="rId3"/>
    <p:sldId id="262" r:id="rId4"/>
    <p:sldId id="259" r:id="rId5"/>
    <p:sldId id="267" r:id="rId6"/>
    <p:sldId id="257" r:id="rId7"/>
    <p:sldId id="274" r:id="rId8"/>
    <p:sldId id="260" r:id="rId9"/>
    <p:sldId id="266" r:id="rId10"/>
    <p:sldId id="258" r:id="rId11"/>
    <p:sldId id="269" r:id="rId12"/>
    <p:sldId id="261" r:id="rId13"/>
    <p:sldId id="273" r:id="rId14"/>
    <p:sldId id="280" r:id="rId15"/>
    <p:sldId id="283" r:id="rId16"/>
    <p:sldId id="279" r:id="rId17"/>
    <p:sldId id="281" r:id="rId18"/>
    <p:sldId id="282" r:id="rId19"/>
    <p:sldId id="263" r:id="rId20"/>
    <p:sldId id="275" r:id="rId21"/>
    <p:sldId id="278" r:id="rId22"/>
    <p:sldId id="284" r:id="rId23"/>
    <p:sldId id="285" r:id="rId24"/>
    <p:sldId id="272" r:id="rId25"/>
    <p:sldId id="277" r:id="rId26"/>
    <p:sldId id="286" r:id="rId27"/>
    <p:sldId id="276" r:id="rId28"/>
    <p:sldId id="271" r:id="rId29"/>
    <p:sldId id="265" r:id="rId30"/>
    <p:sldId id="270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3421" autoAdjust="0"/>
  </p:normalViewPr>
  <p:slideViewPr>
    <p:cSldViewPr>
      <p:cViewPr varScale="1">
        <p:scale>
          <a:sx n="76" d="100"/>
          <a:sy n="76" d="100"/>
        </p:scale>
        <p:origin x="3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A721FEA2-BE11-4986-A189-43F932134756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2773395F-2B33-411C-8787-B2603FC13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11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A91BE7EB-730D-4AAC-9A78-5B5B073D9593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6" tIns="45208" rIns="90416" bIns="452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3" y="4415555"/>
            <a:ext cx="5609574" cy="4182908"/>
          </a:xfrm>
          <a:prstGeom prst="rect">
            <a:avLst/>
          </a:prstGeom>
        </p:spPr>
        <p:txBody>
          <a:bodyPr vert="horz" lIns="90416" tIns="45208" rIns="90416" bIns="452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537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76" y="8829537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6CC073FC-660E-4B18-9166-BC31D53F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7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073FC-660E-4B18-9166-BC31D53F6E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073FC-660E-4B18-9166-BC31D53F6E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7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073FC-660E-4B18-9166-BC31D53F6E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B89D6-DAD4-46DC-AB47-719A78490DD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9B332-5A0C-4817-AA21-9D5632663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1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82657"/>
            <a:ext cx="8686800" cy="6463308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dirty="0" smtClean="0">
              <a:ln w="38100">
                <a:solidFill>
                  <a:schemeClr val="tx1"/>
                </a:solidFill>
              </a:ln>
            </a:endParaRPr>
          </a:p>
          <a:p>
            <a:endParaRPr lang="en-US" dirty="0">
              <a:ln w="38100">
                <a:solidFill>
                  <a:schemeClr val="tx1"/>
                </a:solidFill>
              </a:ln>
            </a:endParaRPr>
          </a:p>
          <a:p>
            <a:endParaRPr lang="en-US" sz="800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2947" y="5029200"/>
            <a:ext cx="9144000" cy="914400"/>
          </a:xfrm>
        </p:spPr>
        <p:txBody>
          <a:bodyPr>
            <a:noAutofit/>
          </a:bodyPr>
          <a:lstStyle/>
          <a:p>
            <a:r>
              <a:rPr lang="en-US" sz="5400" b="1" cap="small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Educational Diversity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762000"/>
            <a:ext cx="3429000" cy="3429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-62947" y="403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cap="small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Embracing</a:t>
            </a:r>
          </a:p>
        </p:txBody>
      </p:sp>
    </p:spTree>
    <p:extLst>
      <p:ext uri="{BB962C8B-B14F-4D97-AF65-F5344CB8AC3E}">
        <p14:creationId xmlns:p14="http://schemas.microsoft.com/office/powerpoint/2010/main" val="28395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381000"/>
            <a:ext cx="8991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dirty="0">
                <a:solidFill>
                  <a:srgbClr val="002060"/>
                </a:solidFill>
                <a:latin typeface="Arial Black" panose="020B0A04020102020204" pitchFamily="34" charset="0"/>
              </a:rPr>
              <a:t>Spring Break </a:t>
            </a:r>
            <a:r>
              <a:rPr lang="en-US" sz="36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Workshop</a:t>
            </a:r>
          </a:p>
          <a:p>
            <a:pPr algn="ctr"/>
            <a:r>
              <a:rPr lang="en-US" sz="36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w/profession Sound Engineer</a:t>
            </a:r>
            <a:endParaRPr lang="en-US" sz="3800" b="1" cap="small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2057400"/>
            <a:ext cx="2271713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r="6608" b="446"/>
          <a:stretch/>
        </p:blipFill>
        <p:spPr>
          <a:xfrm>
            <a:off x="2764070" y="1855470"/>
            <a:ext cx="3712930" cy="2487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5" t="30616" r="27250" b="445"/>
          <a:stretch/>
        </p:blipFill>
        <p:spPr>
          <a:xfrm>
            <a:off x="6705600" y="1992629"/>
            <a:ext cx="2271713" cy="402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15750"/>
          <a:stretch/>
        </p:blipFill>
        <p:spPr>
          <a:xfrm>
            <a:off x="3181889" y="4408418"/>
            <a:ext cx="2987951" cy="20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Regional Experiences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91" y="1998388"/>
            <a:ext cx="25908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" y="1998388"/>
            <a:ext cx="2590800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1352057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FDR Library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1" r="16567" b="-1485"/>
          <a:stretch/>
        </p:blipFill>
        <p:spPr>
          <a:xfrm>
            <a:off x="5334000" y="3657600"/>
            <a:ext cx="3581400" cy="2971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452" y="30112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Tort Museum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330" y="5006898"/>
            <a:ext cx="4924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are just a few of the field trips our students participate in.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30"/>
            <a:ext cx="9144000" cy="914400"/>
          </a:xfrm>
        </p:spPr>
        <p:txBody>
          <a:bodyPr/>
          <a:lstStyle/>
          <a:p>
            <a:r>
              <a:rPr lang="en-US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Foreign Travel</a:t>
            </a:r>
            <a:endParaRPr lang="en-US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lh3.googleusercontent.com/H7eGm3LLF2O0Glmpa5Bx6j-KgOrTIZbmDIahCgzQvL19tzDqfH8HwXirzqxGtoVNshvKNZ5jsGVraXYuESn9f-uwbLLZkzB8ZVMqoRQaYJKCw2rLdWZU9VU16RaJyf3YQLYAOnxdsj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"/>
          <a:stretch/>
        </p:blipFill>
        <p:spPr bwMode="auto">
          <a:xfrm>
            <a:off x="558801" y="811696"/>
            <a:ext cx="8127999" cy="59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95415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China 2017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 descr="https://lh3.googleusercontent.com/Y6nqKx6iu5oMmdey0XbJZl5GGa8qjRnK8qP0mP6kqHHZcmIJeY3wJghtsUDlCB6reuPhP84NSHMQ-XyosMs9jyqSbd0jPDekRpxDsQwifiRUkzwP7XPuhN18vX1rXz2Mv2iyzsvn49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65" y="4114799"/>
            <a:ext cx="411351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4.googleusercontent.com/Nw2CjFpO_dmWwI8ijNvSXNtlHJ4Tc_3yo4PoOxDNdATDaK1Sna9KE4eKj5dQVPcr4-o5iMKZQAzRthdGTvoVeV57in7EyMXhuP4p0Xc9_3KwYU99YU74nOsLtUmgmy4eWkULMllFSZ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696"/>
            <a:ext cx="3617845" cy="27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xdYEqs-29lzHrNbuSUW9yjB7r22vdNHEn533VCsIkYV_zzHt9CsPO9uCLKr3z3BsTmk4btMCTipXjaQTMnqr7OGiDz4NumK_iNapStNzRKI6xrFLUBNoiJZGnK4ns-vHaYWFsOqn_L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2547" b="-1419"/>
          <a:stretch/>
        </p:blipFill>
        <p:spPr bwMode="auto">
          <a:xfrm>
            <a:off x="5715000" y="4114800"/>
            <a:ext cx="3429000" cy="27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:\DCIM\154___04\IMG_173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r="6539" b="5929"/>
          <a:stretch/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61092"/>
            <a:ext cx="6629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Sharing their Stories</a:t>
            </a:r>
            <a:endParaRPr lang="en-US" sz="3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2239962"/>
          </a:xfrm>
        </p:spPr>
        <p:txBody>
          <a:bodyPr>
            <a:normAutofit/>
          </a:bodyPr>
          <a:lstStyle/>
          <a:p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Creativity thrives at</a:t>
            </a:r>
            <a:b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HVRHS Art Department</a:t>
            </a:r>
            <a:r>
              <a:rPr lang="en-US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US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Image result for Picture of hand painted chair"/>
          <p:cNvSpPr>
            <a:spLocks noChangeAspect="1" noChangeArrowheads="1"/>
          </p:cNvSpPr>
          <p:nvPr/>
        </p:nvSpPr>
        <p:spPr bwMode="auto">
          <a:xfrm>
            <a:off x="155575" y="-503238"/>
            <a:ext cx="7905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aroline &amp; crew! copy small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20696"/>
            <a:ext cx="8636596" cy="43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2239962"/>
          </a:xfrm>
        </p:spPr>
        <p:txBody>
          <a:bodyPr>
            <a:normAutofit/>
          </a:bodyPr>
          <a:lstStyle/>
          <a:p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2017</a:t>
            </a:r>
            <a:r>
              <a:rPr lang="en-US" cap="small" dirty="0" smtClean="0">
                <a:latin typeface="Arial Black" panose="020B0A04020102020204" pitchFamily="34" charset="0"/>
              </a:rPr>
              <a:t> </a:t>
            </a:r>
            <a:r>
              <a:rPr lang="en-US" cap="small" dirty="0" smtClean="0">
                <a:solidFill>
                  <a:srgbClr val="000090"/>
                </a:solidFill>
                <a:latin typeface="Arial Black" panose="020B0A04020102020204" pitchFamily="34" charset="0"/>
              </a:rPr>
              <a:t>Blue</a:t>
            </a:r>
            <a:r>
              <a:rPr lang="en-US" cap="small" dirty="0" smtClean="0">
                <a:latin typeface="Arial Black" panose="020B0A04020102020204" pitchFamily="34" charset="0"/>
              </a:rPr>
              <a:t> </a:t>
            </a: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&amp;</a:t>
            </a:r>
            <a:r>
              <a:rPr lang="en-US" cap="small" dirty="0" smtClean="0">
                <a:latin typeface="Arial Black" panose="020B0A04020102020204" pitchFamily="34" charset="0"/>
              </a:rPr>
              <a:t> </a:t>
            </a:r>
            <a:r>
              <a:rPr lang="en-US" cap="small" dirty="0" smtClean="0">
                <a:solidFill>
                  <a:srgbClr val="000090"/>
                </a:solidFill>
                <a:latin typeface="Arial Black" panose="020B0A04020102020204" pitchFamily="34" charset="0"/>
              </a:rPr>
              <a:t>Gold</a:t>
            </a:r>
            <a:r>
              <a:rPr lang="en-US" cap="small" dirty="0" smtClean="0">
                <a:latin typeface="Arial Black" panose="020B0A04020102020204" pitchFamily="34" charset="0"/>
              </a:rPr>
              <a:t> </a:t>
            </a: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Show</a:t>
            </a:r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at the White Gallery</a:t>
            </a:r>
            <a:br>
              <a:rPr lang="en-US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US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Image result for Picture of hand painted chair"/>
          <p:cNvSpPr>
            <a:spLocks noChangeAspect="1" noChangeArrowheads="1"/>
          </p:cNvSpPr>
          <p:nvPr/>
        </p:nvSpPr>
        <p:spPr bwMode="auto">
          <a:xfrm>
            <a:off x="155575" y="-503238"/>
            <a:ext cx="7905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59436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Invitation postcard designed by </a:t>
            </a:r>
          </a:p>
          <a:p>
            <a:r>
              <a:rPr lang="en-US" dirty="0" smtClean="0"/>
              <a:t>Johanna Spencer, Class of 2017 </a:t>
            </a:r>
          </a:p>
          <a:p>
            <a:endParaRPr lang="en-US" dirty="0"/>
          </a:p>
        </p:txBody>
      </p:sp>
      <p:pic>
        <p:nvPicPr>
          <p:cNvPr id="7" name="Picture 6" descr="Blue and Gold at the WhiteCa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0"/>
            <a:ext cx="5943600" cy="38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4068762"/>
          </a:xfrm>
        </p:spPr>
        <p:txBody>
          <a:bodyPr>
            <a:normAutofit/>
          </a:bodyPr>
          <a:lstStyle/>
          <a:p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2017</a:t>
            </a:r>
            <a:r>
              <a:rPr lang="en-US" cap="small" dirty="0" smtClean="0">
                <a:latin typeface="Arial Black" panose="020B0A04020102020204" pitchFamily="34" charset="0"/>
              </a:rPr>
              <a:t> </a:t>
            </a:r>
            <a:r>
              <a:rPr lang="en-US" cap="small" dirty="0" smtClean="0">
                <a:solidFill>
                  <a:srgbClr val="000090"/>
                </a:solidFill>
                <a:latin typeface="Arial Black" panose="020B0A04020102020204" pitchFamily="34" charset="0"/>
              </a:rPr>
              <a:t>Blue &amp; Gold </a:t>
            </a: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Show</a:t>
            </a:r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at the White Gallery</a:t>
            </a:r>
            <a:b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May 19-21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Opening Reception </a:t>
            </a:r>
            <a:br>
              <a:rPr lang="en-US" dirty="0" smtClean="0">
                <a:solidFill>
                  <a:srgbClr val="3366FF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May 19</a:t>
            </a:r>
            <a:r>
              <a:rPr lang="en-US" baseline="30000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th</a:t>
            </a:r>
            <a:r>
              <a:rPr lang="en-US" dirty="0">
                <a:solidFill>
                  <a:srgbClr val="3366FF"/>
                </a:solidFill>
                <a:latin typeface="Arial Black" panose="020B0A04020102020204" pitchFamily="34" charset="0"/>
              </a:rPr>
              <a:t>,</a:t>
            </a:r>
            <a:r>
              <a:rPr lang="en-US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 5 </a:t>
            </a:r>
            <a:r>
              <a:rPr lang="mr-IN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–</a:t>
            </a:r>
            <a:r>
              <a:rPr lang="en-US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 7 </a:t>
            </a:r>
            <a:r>
              <a:rPr lang="en-US" sz="3600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PM</a:t>
            </a:r>
            <a:endParaRPr lang="en-US" sz="3600" dirty="0">
              <a:solidFill>
                <a:srgbClr val="3366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886200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Over sixty pieces of art in a variety of mediums including acrylic, watercolor, pastel, </a:t>
            </a:r>
            <a:r>
              <a:rPr lang="en-US" sz="2000" dirty="0" err="1" smtClean="0"/>
              <a:t>monoprint</a:t>
            </a:r>
            <a:r>
              <a:rPr lang="en-US" sz="2000" dirty="0" smtClean="0"/>
              <a:t>, photography, sculpture, drawing and animation.</a:t>
            </a:r>
          </a:p>
        </p:txBody>
      </p:sp>
      <p:pic>
        <p:nvPicPr>
          <p:cNvPr id="7" name="Picture 6" descr="BlueGold 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17108"/>
            <a:ext cx="5486399" cy="34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 fontScale="90000"/>
          </a:bodyPr>
          <a:lstStyle/>
          <a:p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2017</a:t>
            </a:r>
            <a:r>
              <a:rPr lang="en-US" cap="small" dirty="0" smtClean="0">
                <a:latin typeface="Arial Black" panose="020B0A04020102020204" pitchFamily="34" charset="0"/>
              </a:rPr>
              <a:t> </a:t>
            </a:r>
            <a:r>
              <a:rPr lang="en-US" cap="small" dirty="0" smtClean="0">
                <a:solidFill>
                  <a:srgbClr val="000090"/>
                </a:solidFill>
                <a:latin typeface="Arial Black" panose="020B0A04020102020204" pitchFamily="34" charset="0"/>
              </a:rPr>
              <a:t>Blue &amp; Gold @ The White</a:t>
            </a: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Includes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T</a:t>
            </a:r>
            <a:r>
              <a:rPr lang="en-US" sz="3200" dirty="0" smtClean="0">
                <a:latin typeface="Arial Black" panose="020B0A04020102020204" pitchFamily="34" charset="0"/>
              </a:rPr>
              <a:t>he Sharon Woman’s Club 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Annual Benefit for HVRHS Art Program!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endParaRPr lang="en-U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Image result for Picture of hand painted chair"/>
          <p:cNvSpPr>
            <a:spLocks noChangeAspect="1" noChangeArrowheads="1"/>
          </p:cNvSpPr>
          <p:nvPr/>
        </p:nvSpPr>
        <p:spPr bwMode="auto">
          <a:xfrm>
            <a:off x="155575" y="-503238"/>
            <a:ext cx="7905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1720453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3733800"/>
            <a:ext cx="4876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winner of SWC’s raffle for a </a:t>
            </a:r>
            <a:r>
              <a:rPr lang="en-US" sz="2800" dirty="0"/>
              <a:t>h</a:t>
            </a:r>
            <a:r>
              <a:rPr lang="en-US" sz="2800" dirty="0" smtClean="0"/>
              <a:t>and </a:t>
            </a:r>
            <a:r>
              <a:rPr lang="en-US" sz="2800" dirty="0"/>
              <a:t>p</a:t>
            </a:r>
            <a:r>
              <a:rPr lang="en-US" sz="2800" dirty="0" smtClean="0"/>
              <a:t>ainted </a:t>
            </a:r>
            <a:r>
              <a:rPr lang="en-US" sz="2800" dirty="0"/>
              <a:t>c</a:t>
            </a:r>
            <a:r>
              <a:rPr lang="en-US" sz="2800" dirty="0" smtClean="0"/>
              <a:t>hair will be picked at the Blue &amp; Gold opening. The benefits go towards student scholarships.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8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630362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New exhibit in Library features work from Paris! </a:t>
            </a:r>
            <a:r>
              <a:rPr lang="en-US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US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Image result for Picture of hand painted chair"/>
          <p:cNvSpPr>
            <a:spLocks noChangeAspect="1" noChangeArrowheads="1"/>
          </p:cNvSpPr>
          <p:nvPr/>
        </p:nvSpPr>
        <p:spPr bwMode="auto">
          <a:xfrm>
            <a:off x="155575" y="-503238"/>
            <a:ext cx="7905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59436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Invitation postcard designed by </a:t>
            </a:r>
          </a:p>
          <a:p>
            <a:r>
              <a:rPr lang="en-US" dirty="0" smtClean="0"/>
              <a:t>Johanna Spencer, Class of 2017 </a:t>
            </a:r>
          </a:p>
          <a:p>
            <a:endParaRPr lang="en-US" dirty="0"/>
          </a:p>
        </p:txBody>
      </p:sp>
      <p:pic>
        <p:nvPicPr>
          <p:cNvPr id="3" name="Picture 2" descr="The Moment Bef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524000"/>
            <a:ext cx="592287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Richard T. Scott </a:t>
            </a:r>
          </a:p>
          <a:p>
            <a:pPr algn="ctr"/>
            <a:r>
              <a:rPr lang="en-US" sz="4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Current exhibit in Library</a:t>
            </a:r>
            <a:endParaRPr lang="en-US" sz="4400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362200"/>
            <a:ext cx="76200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/>
              <a:t>The exhibit, “</a:t>
            </a:r>
            <a:r>
              <a:rPr lang="en-US" sz="2800" b="1" dirty="0"/>
              <a:t>Poetics</a:t>
            </a:r>
            <a:r>
              <a:rPr lang="en-US" sz="2800" dirty="0"/>
              <a:t>” </a:t>
            </a:r>
            <a:r>
              <a:rPr lang="en-US" sz="2800" dirty="0" smtClean="0"/>
              <a:t>features Richard T. </a:t>
            </a:r>
            <a:r>
              <a:rPr lang="en-US" sz="2800" dirty="0"/>
              <a:t>Scott’s sketches, oil studies, drawings and prints. </a:t>
            </a:r>
            <a:endParaRPr lang="en-US" sz="2800" dirty="0" smtClean="0"/>
          </a:p>
          <a:p>
            <a:r>
              <a:rPr lang="en-US" sz="2800" dirty="0" smtClean="0"/>
              <a:t>Mr</a:t>
            </a:r>
            <a:r>
              <a:rPr lang="en-US" sz="2800" dirty="0"/>
              <a:t>. Scott, a Georgia native, is considered one of America’s leading exponents of the post-contemporary figurative art movement. </a:t>
            </a:r>
            <a:r>
              <a:rPr lang="en-US" sz="2800" dirty="0" smtClean="0"/>
              <a:t>He </a:t>
            </a:r>
            <a:r>
              <a:rPr lang="en-US" sz="2800" dirty="0"/>
              <a:t>was </a:t>
            </a:r>
            <a:r>
              <a:rPr lang="en-US" sz="2800" dirty="0" smtClean="0"/>
              <a:t>named one of </a:t>
            </a:r>
            <a:r>
              <a:rPr lang="en-US" sz="2800" b="1" dirty="0"/>
              <a:t>25 Artists of the Future </a:t>
            </a:r>
            <a:r>
              <a:rPr lang="en-US" sz="2800" dirty="0"/>
              <a:t>by American Art </a:t>
            </a:r>
            <a:r>
              <a:rPr lang="en-US" sz="2800" dirty="0" smtClean="0"/>
              <a:t>Magazine. He received his art training in NYC, Paris and Oslo. He exhibits internationally.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5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087562"/>
          </a:xfrm>
        </p:spPr>
        <p:txBody>
          <a:bodyPr>
            <a:normAutofit fontScale="90000"/>
          </a:bodyPr>
          <a:lstStyle/>
          <a:p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Annual Ingenuity Competition</a:t>
            </a:r>
            <a:b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Sponsored by the </a:t>
            </a:r>
            <a:b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21</a:t>
            </a:r>
            <a:r>
              <a:rPr lang="en-US" cap="small" baseline="30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</a:t>
            </a:r>
            <a:r>
              <a:rPr lang="en-US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Century Fund for HVRHS</a:t>
            </a:r>
            <a:endParaRPr lang="en-US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2628796"/>
            <a:ext cx="6248400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21</a:t>
            </a:r>
            <a:r>
              <a:rPr lang="en-US" sz="2000" baseline="30000" dirty="0"/>
              <a:t>st</a:t>
            </a:r>
            <a:r>
              <a:rPr lang="en-US" sz="2000" dirty="0"/>
              <a:t> Century Fund </a:t>
            </a:r>
            <a:r>
              <a:rPr lang="en-US" sz="2000" dirty="0" smtClean="0"/>
              <a:t>is proud to announce the winners of its new Ingenuity Competition: </a:t>
            </a:r>
          </a:p>
          <a:p>
            <a:pPr algn="ctr"/>
            <a:r>
              <a:rPr lang="en-US" sz="1950" b="1" dirty="0" smtClean="0"/>
              <a:t>Victor </a:t>
            </a:r>
            <a:r>
              <a:rPr lang="en-US" sz="1950" b="1" dirty="0"/>
              <a:t>Flores, Caroline </a:t>
            </a:r>
            <a:r>
              <a:rPr lang="en-US" sz="1950" b="1" dirty="0" err="1"/>
              <a:t>Hurlburt</a:t>
            </a:r>
            <a:r>
              <a:rPr lang="en-US" sz="1950" b="1" dirty="0"/>
              <a:t> and </a:t>
            </a:r>
            <a:r>
              <a:rPr lang="en-US" sz="1950" b="1" dirty="0" err="1"/>
              <a:t>Manuella</a:t>
            </a:r>
            <a:r>
              <a:rPr lang="en-US" sz="1950" b="1" dirty="0"/>
              <a:t> </a:t>
            </a:r>
            <a:r>
              <a:rPr lang="en-US" sz="1950" b="1" dirty="0" err="1" smtClean="0"/>
              <a:t>Matsudaira</a:t>
            </a:r>
            <a:r>
              <a:rPr lang="en-US" sz="1950" b="1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dirty="0"/>
              <a:t>trio, under the mentorship of John </a:t>
            </a:r>
            <a:r>
              <a:rPr lang="en-US" sz="2000" dirty="0" err="1" smtClean="0"/>
              <a:t>Samaha</a:t>
            </a:r>
            <a:r>
              <a:rPr lang="en-US" sz="2000" dirty="0" smtClean="0"/>
              <a:t>, is creating a </a:t>
            </a:r>
            <a:r>
              <a:rPr lang="en-US" sz="2000" dirty="0"/>
              <a:t>club </a:t>
            </a:r>
            <a:r>
              <a:rPr lang="en-US" sz="2000" dirty="0" smtClean="0"/>
              <a:t>to promote social </a:t>
            </a:r>
            <a:r>
              <a:rPr lang="en-US" sz="2000" dirty="0"/>
              <a:t>and civic </a:t>
            </a:r>
            <a:r>
              <a:rPr lang="en-US" sz="2000" dirty="0" smtClean="0"/>
              <a:t>responsibilities.</a:t>
            </a:r>
          </a:p>
          <a:p>
            <a:endParaRPr lang="en-US" sz="2000" dirty="0"/>
          </a:p>
          <a:p>
            <a:r>
              <a:rPr lang="en-US" sz="2000" dirty="0" smtClean="0"/>
              <a:t>The club will begin with a pilot mentoring program to </a:t>
            </a:r>
            <a:r>
              <a:rPr lang="en-US" sz="2000" dirty="0"/>
              <a:t>support </a:t>
            </a:r>
            <a:r>
              <a:rPr lang="en-US" sz="2000" dirty="0" smtClean="0"/>
              <a:t>Lee Kellogg students transitioning into HVRHS.  </a:t>
            </a:r>
          </a:p>
          <a:p>
            <a:r>
              <a:rPr lang="en-US" sz="2000" dirty="0" smtClean="0"/>
              <a:t>If it is successful, they </a:t>
            </a:r>
            <a:r>
              <a:rPr lang="en-US" sz="2000" dirty="0" smtClean="0"/>
              <a:t>will </a:t>
            </a:r>
            <a:r>
              <a:rPr lang="en-US" sz="2000" dirty="0" smtClean="0"/>
              <a:t>roll it out region wide.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415" r="10417" b="10417"/>
          <a:stretch/>
        </p:blipFill>
        <p:spPr>
          <a:xfrm>
            <a:off x="78206" y="2743200"/>
            <a:ext cx="2660984" cy="25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23842" r="3524" b="12966"/>
          <a:stretch/>
        </p:blipFill>
        <p:spPr>
          <a:xfrm>
            <a:off x="6916615" y="361336"/>
            <a:ext cx="2074985" cy="2610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28887" r="19942" b="30002"/>
          <a:stretch/>
        </p:blipFill>
        <p:spPr>
          <a:xfrm>
            <a:off x="76200" y="4038600"/>
            <a:ext cx="2050824" cy="252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31533" r="16184" b="22658"/>
          <a:stretch/>
        </p:blipFill>
        <p:spPr>
          <a:xfrm>
            <a:off x="6858000" y="4021394"/>
            <a:ext cx="2133600" cy="2546553"/>
          </a:xfrm>
          <a:prstGeom prst="rect">
            <a:avLst/>
          </a:prstGeom>
        </p:spPr>
      </p:pic>
      <p:pic>
        <p:nvPicPr>
          <p:cNvPr id="9" name="Picture 8" descr="I:\DCIM\154___04\IMG_175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9904" r="3974" b="17283"/>
          <a:stretch/>
        </p:blipFill>
        <p:spPr bwMode="auto">
          <a:xfrm>
            <a:off x="146391" y="304800"/>
            <a:ext cx="1911009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Richard-T-Scott-Duskfire-huile-sur-toile-51-x-40-cm-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72376"/>
            <a:ext cx="4343400" cy="3447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533400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Richard T. Scott</a:t>
            </a:r>
          </a:p>
          <a:p>
            <a:pPr algn="ctr"/>
            <a:r>
              <a:rPr lang="en-US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Selected works</a:t>
            </a:r>
            <a:endParaRPr lang="en-US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57201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HVRHS Fine Arts Society Launches Art Internship Program</a:t>
            </a:r>
            <a:endParaRPr lang="en-US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 descr="A wall in a 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86000"/>
            <a:ext cx="56896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09800"/>
            <a:ext cx="28956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Gallery interns</a:t>
            </a:r>
          </a:p>
          <a:p>
            <a:r>
              <a:rPr lang="en-US" dirty="0" smtClean="0">
                <a:latin typeface="Arial Black"/>
                <a:cs typeface="Arial Black"/>
              </a:rPr>
              <a:t>Ella </a:t>
            </a:r>
            <a:r>
              <a:rPr lang="en-US" dirty="0" err="1" smtClean="0">
                <a:latin typeface="Arial Black"/>
                <a:cs typeface="Arial Black"/>
              </a:rPr>
              <a:t>Matsudaira</a:t>
            </a:r>
            <a:r>
              <a:rPr lang="en-US" dirty="0" smtClean="0">
                <a:latin typeface="Arial Black"/>
                <a:cs typeface="Arial Black"/>
              </a:rPr>
              <a:t>,</a:t>
            </a:r>
          </a:p>
          <a:p>
            <a:r>
              <a:rPr lang="en-US" dirty="0" err="1" smtClean="0">
                <a:latin typeface="Arial Black"/>
                <a:cs typeface="Arial Black"/>
              </a:rPr>
              <a:t>Tianna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r>
              <a:rPr lang="en-US" dirty="0" err="1" smtClean="0">
                <a:latin typeface="Arial Black"/>
                <a:cs typeface="Arial Black"/>
              </a:rPr>
              <a:t>Togninalli</a:t>
            </a:r>
            <a:r>
              <a:rPr lang="en-US" dirty="0" smtClean="0">
                <a:latin typeface="Arial Black"/>
                <a:cs typeface="Arial Black"/>
              </a:rPr>
              <a:t>,</a:t>
            </a:r>
          </a:p>
          <a:p>
            <a:r>
              <a:rPr lang="en-US" dirty="0" smtClean="0">
                <a:latin typeface="Arial Black"/>
                <a:cs typeface="Arial Black"/>
              </a:rPr>
              <a:t>Bethany Conti and </a:t>
            </a:r>
            <a:r>
              <a:rPr lang="en-US" dirty="0" err="1" smtClean="0">
                <a:latin typeface="Arial Black"/>
                <a:cs typeface="Arial Black"/>
              </a:rPr>
              <a:t>Emelia</a:t>
            </a:r>
            <a:r>
              <a:rPr lang="en-US" dirty="0" smtClean="0">
                <a:latin typeface="Arial Black"/>
                <a:cs typeface="Arial Black"/>
              </a:rPr>
              <a:t> Luz are responsible for maintaining the gallery and working directly with exhibiting artists on designing and hanging each show. These experiences prepare our young artists for a lift in the arts.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051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52400"/>
            <a:ext cx="8915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Contemporary Visual Arts Scholarship announces this year’s applicants.</a:t>
            </a:r>
            <a:endParaRPr lang="en-US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81200"/>
            <a:ext cx="289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The annual CVAS scholarship will be awarding $40,000 to a talented senior. One requirement: A letter of acceptance from an accredited 4 year art school / art program.</a:t>
            </a:r>
          </a:p>
          <a:p>
            <a:endParaRPr lang="en-US" dirty="0">
              <a:latin typeface="Arial Black"/>
              <a:cs typeface="Arial Black"/>
            </a:endParaRPr>
          </a:p>
          <a:p>
            <a:r>
              <a:rPr lang="en-US" dirty="0" smtClean="0">
                <a:latin typeface="Arial Black"/>
                <a:cs typeface="Arial Black"/>
              </a:rPr>
              <a:t>This year’s applicants are </a:t>
            </a:r>
            <a:r>
              <a:rPr lang="en-US" dirty="0" smtClean="0">
                <a:solidFill>
                  <a:srgbClr val="3366FF"/>
                </a:solidFill>
                <a:latin typeface="Arial Black"/>
                <a:cs typeface="Arial Black"/>
              </a:rPr>
              <a:t>Johanna Spencer,</a:t>
            </a:r>
          </a:p>
          <a:p>
            <a:r>
              <a:rPr lang="en-US" dirty="0" smtClean="0">
                <a:solidFill>
                  <a:srgbClr val="3366FF"/>
                </a:solidFill>
                <a:latin typeface="Arial Black"/>
                <a:cs typeface="Arial Black"/>
              </a:rPr>
              <a:t>Maggie Sullivan </a:t>
            </a:r>
            <a:r>
              <a:rPr lang="en-US" dirty="0" smtClean="0">
                <a:latin typeface="Arial Black"/>
                <a:cs typeface="Arial Black"/>
              </a:rPr>
              <a:t>and</a:t>
            </a:r>
          </a:p>
          <a:p>
            <a:r>
              <a:rPr lang="en-US" dirty="0" smtClean="0">
                <a:solidFill>
                  <a:srgbClr val="3366FF"/>
                </a:solidFill>
                <a:latin typeface="Arial Black"/>
                <a:cs typeface="Arial Black"/>
              </a:rPr>
              <a:t>Emily Sullivan. </a:t>
            </a:r>
          </a:p>
        </p:txBody>
      </p:sp>
      <p:pic>
        <p:nvPicPr>
          <p:cNvPr id="4" name="Picture 3" descr="Photo 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5105400" cy="382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96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Digital Self Portrait by Lizzie </a:t>
            </a:r>
            <a:r>
              <a:rPr lang="en-US" dirty="0" err="1" smtClean="0"/>
              <a:t>Riccardelli</a:t>
            </a:r>
            <a:r>
              <a:rPr lang="en-US" dirty="0" smtClean="0"/>
              <a:t>, CVAS recipient currently attending Savannah College of Art &amp;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304800"/>
            <a:ext cx="929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Other Upcoming Art Events</a:t>
            </a:r>
            <a:endParaRPr lang="en-US" sz="4400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86868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smtClean="0"/>
              <a:t>• Professional artists Scott </a:t>
            </a:r>
            <a:r>
              <a:rPr lang="en-US" sz="2800" dirty="0" err="1" smtClean="0"/>
              <a:t>Bricher</a:t>
            </a:r>
            <a:r>
              <a:rPr lang="en-US" sz="2800" dirty="0" smtClean="0"/>
              <a:t> and Ed Martinez will be conducting a portrait painting demo to art students in late May.</a:t>
            </a:r>
          </a:p>
          <a:p>
            <a:endParaRPr lang="en-US" sz="2800" dirty="0" smtClean="0"/>
          </a:p>
          <a:p>
            <a:r>
              <a:rPr lang="en-US" sz="2800" dirty="0" smtClean="0"/>
              <a:t>• Applications are being accepted for a valuable summer figurative art seminar. Artist Daniel Howe will be returning for his second year of working with gifted HVRHS art students. </a:t>
            </a:r>
          </a:p>
          <a:p>
            <a:endParaRPr lang="en-US" sz="2800" dirty="0" smtClean="0"/>
          </a:p>
          <a:p>
            <a:r>
              <a:rPr lang="en-US" sz="2800" dirty="0" smtClean="0"/>
              <a:t>•HVRHS Student work will be competing for a spot in the next CABE exhibit: The Connecticut Association of Boards of Education. The exhibit will be held in Wethersfield, CT.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53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8600" y="358914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Student </a:t>
            </a:r>
            <a:r>
              <a:rPr lang="en-US" sz="40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Sculptures </a:t>
            </a:r>
            <a:r>
              <a:rPr lang="en-US" sz="40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on Campus</a:t>
            </a:r>
            <a:endParaRPr lang="en-US" sz="4000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DCIM\154___04\IMG_17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1" r="4251" b="9288"/>
          <a:stretch/>
        </p:blipFill>
        <p:spPr bwMode="auto">
          <a:xfrm>
            <a:off x="981306" y="1752600"/>
            <a:ext cx="7203689" cy="434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7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GEOCHRON On Display in Library</a:t>
            </a:r>
            <a:endParaRPr lang="en-US" sz="4000" b="1" cap="sm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Alumni Wall of Honor</a:t>
            </a:r>
            <a:endParaRPr lang="en-US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8077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HVRHS Alumni Association is creating an Alumni Wall of Honor (WOH) in the main lobby of the school; it will consist of plaques and a multi-media video. 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instillation will introduce students and the community to HVRHS graduates who have embodied the core values of Housatonic Valley Regional High School and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exemplified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values in their life’s work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 at: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www.hvrhs.org/alumni/alumnialumni-wall-of-honor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885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Nmartin\Documents\STC\HVRHS PR\Natural High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7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8612"/>
            <a:ext cx="5164282" cy="6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Career Fair</a:t>
            </a:r>
            <a:endParaRPr lang="en-US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596" b="6"/>
          <a:stretch/>
        </p:blipFill>
        <p:spPr>
          <a:xfrm>
            <a:off x="4267200" y="914400"/>
            <a:ext cx="4793673" cy="3604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9" r="21501" b="10666"/>
          <a:stretch/>
        </p:blipFill>
        <p:spPr>
          <a:xfrm>
            <a:off x="76200" y="914400"/>
            <a:ext cx="4160141" cy="3604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720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Tyler Burdick and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Beaujon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organized over 40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members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speak with students about 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professions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20" r="5983" b="4445"/>
          <a:stretch/>
        </p:blipFill>
        <p:spPr>
          <a:xfrm>
            <a:off x="12192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FIRST District Championship</a:t>
            </a:r>
            <a:endParaRPr lang="en-US" sz="4400" b="1" cap="sm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7"/>
          <a:stretch/>
        </p:blipFill>
        <p:spPr>
          <a:xfrm>
            <a:off x="6042660" y="1295400"/>
            <a:ext cx="2948940" cy="246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231" r="338" b="249"/>
          <a:stretch/>
        </p:blipFill>
        <p:spPr>
          <a:xfrm>
            <a:off x="2590800" y="1295400"/>
            <a:ext cx="3364230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3854" r="8308" b="4861"/>
          <a:stretch/>
        </p:blipFill>
        <p:spPr>
          <a:xfrm>
            <a:off x="228600" y="1295400"/>
            <a:ext cx="2285135" cy="246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-1" r="5945" b="4586"/>
          <a:stretch/>
        </p:blipFill>
        <p:spPr>
          <a:xfrm>
            <a:off x="164819" y="3944706"/>
            <a:ext cx="3873781" cy="2837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30442" r="6303" b="4558"/>
          <a:stretch/>
        </p:blipFill>
        <p:spPr>
          <a:xfrm>
            <a:off x="4114810" y="3913909"/>
            <a:ext cx="2133590" cy="2867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9633" r="33648" b="14642"/>
          <a:stretch/>
        </p:blipFill>
        <p:spPr>
          <a:xfrm>
            <a:off x="6324600" y="3894174"/>
            <a:ext cx="2736813" cy="28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85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68580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sz="49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Building Bridges to UCONN</a:t>
            </a:r>
            <a:r>
              <a:rPr lang="en-US" sz="49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sz="49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Huggan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HVRHS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 and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UCONN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Freshman, is on SPARK planning committee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939" y="43044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Spring at AG ED Barn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4161632" cy="2340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0"/>
          <a:stretch/>
        </p:blipFill>
        <p:spPr>
          <a:xfrm>
            <a:off x="6781800" y="1524000"/>
            <a:ext cx="2133600" cy="2332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6101" r="6543" b="41986"/>
          <a:stretch/>
        </p:blipFill>
        <p:spPr>
          <a:xfrm>
            <a:off x="228600" y="1524000"/>
            <a:ext cx="2119323" cy="2340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13110" r="5750" b="14668"/>
          <a:stretch/>
        </p:blipFill>
        <p:spPr>
          <a:xfrm>
            <a:off x="2724150" y="4114800"/>
            <a:ext cx="3905250" cy="2311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0833" r="22375" b="1333"/>
          <a:stretch/>
        </p:blipFill>
        <p:spPr>
          <a:xfrm>
            <a:off x="6755130" y="4038600"/>
            <a:ext cx="2102677" cy="2408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r="2941" b="1118"/>
          <a:stretch/>
        </p:blipFill>
        <p:spPr>
          <a:xfrm>
            <a:off x="162511" y="4114800"/>
            <a:ext cx="2412662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1667" b="4074"/>
          <a:stretch/>
        </p:blipFill>
        <p:spPr>
          <a:xfrm>
            <a:off x="-76200" y="-85178"/>
            <a:ext cx="9329057" cy="6943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-1726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Learning How to Care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For Animals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865"/>
          <a:stretch/>
        </p:blipFill>
        <p:spPr>
          <a:xfrm>
            <a:off x="3429000" y="1752600"/>
            <a:ext cx="5715000" cy="381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1556" r="28640" b="6666"/>
          <a:stretch/>
        </p:blipFill>
        <p:spPr>
          <a:xfrm>
            <a:off x="-1" y="1752600"/>
            <a:ext cx="4045627" cy="3814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Ben Soper</a:t>
            </a:r>
            <a:r>
              <a:rPr lang="en-US" sz="4000" b="1" cap="small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&amp; Patrick Alexander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(class of ’18)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Brought their sow to school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814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fourteen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emerging piglets provided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amazing “Show and Tell” for all of us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6431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Mahoney-</a:t>
            </a:r>
            <a:r>
              <a:rPr lang="en-US" sz="3800" b="1" cap="small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Hewat</a:t>
            </a:r>
            <a:r>
              <a:rPr lang="en-US" sz="3800" b="1" cap="small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38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Studio</a:t>
            </a:r>
          </a:p>
          <a:p>
            <a:pPr algn="ctr"/>
            <a:r>
              <a:rPr lang="en-US" sz="38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Hands-on-Music Classes</a:t>
            </a:r>
          </a:p>
          <a:p>
            <a:pPr algn="ctr"/>
            <a:endParaRPr lang="en-US" sz="1600" b="1" cap="small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(Conceived by a Student Steering Committee  </a:t>
            </a:r>
          </a:p>
          <a:p>
            <a:pPr algn="ctr"/>
            <a:r>
              <a:rPr lang="en-US" sz="2400" b="1" cap="small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made possible by grants and Community Donors)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5879068"/>
            <a:ext cx="454914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Music Tech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0273" y="5879068"/>
            <a:ext cx="4235453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Chorus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-1556"/>
          <a:stretch/>
        </p:blipFill>
        <p:spPr>
          <a:xfrm>
            <a:off x="4740273" y="3124200"/>
            <a:ext cx="4235453" cy="2663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7555" r="717" b="890"/>
          <a:stretch/>
        </p:blipFill>
        <p:spPr>
          <a:xfrm>
            <a:off x="76200" y="3188970"/>
            <a:ext cx="4552488" cy="26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631</Words>
  <Application>Microsoft Office PowerPoint</Application>
  <PresentationFormat>On-screen Show (4:3)</PresentationFormat>
  <Paragraphs>106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Mangal</vt:lpstr>
      <vt:lpstr>Times New Roman</vt:lpstr>
      <vt:lpstr>Office Theme</vt:lpstr>
      <vt:lpstr>PowerPoint Presentation</vt:lpstr>
      <vt:lpstr>Annual Ingenuity Competition Sponsored by the  21st Century Fund for HVRHS</vt:lpstr>
      <vt:lpstr>Career Fair</vt:lpstr>
      <vt:lpstr>PowerPoint Presentation</vt:lpstr>
      <vt:lpstr>Building Bridges to UCONN  Kia Huggan, HVRHS alum and UCONN Freshman, is on SPARK planning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Foreign Travel</vt:lpstr>
      <vt:lpstr>PowerPoint Presentation</vt:lpstr>
      <vt:lpstr>Creativity thrives at HVRHS Art Department </vt:lpstr>
      <vt:lpstr>2017 Blue &amp; Gold Show at the White Gallery </vt:lpstr>
      <vt:lpstr>2017 Blue &amp; Gold Show at the White Gallery May 19-21 Opening Reception  May 19th, 5 – 7 PM</vt:lpstr>
      <vt:lpstr>2017 Blue &amp; Gold @ The White  Includes The Sharon Woman’s Club  Annual Benefit for HVRHS Art Program! </vt:lpstr>
      <vt:lpstr>New exhibit in Library features work from Paris!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Martin</dc:creator>
  <cp:lastModifiedBy>AutoBVT</cp:lastModifiedBy>
  <cp:revision>103</cp:revision>
  <cp:lastPrinted>2017-04-26T13:41:23Z</cp:lastPrinted>
  <dcterms:created xsi:type="dcterms:W3CDTF">2017-04-22T16:29:46Z</dcterms:created>
  <dcterms:modified xsi:type="dcterms:W3CDTF">2017-05-01T14:38:37Z</dcterms:modified>
</cp:coreProperties>
</file>